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73" r:id="rId7"/>
    <p:sldId id="260" r:id="rId8"/>
    <p:sldId id="261" r:id="rId9"/>
    <p:sldId id="274" r:id="rId10"/>
    <p:sldId id="263" r:id="rId11"/>
    <p:sldId id="264" r:id="rId12"/>
    <p:sldId id="262" r:id="rId13"/>
    <p:sldId id="272" r:id="rId14"/>
    <p:sldId id="268" r:id="rId15"/>
    <p:sldId id="271" r:id="rId16"/>
    <p:sldId id="266" r:id="rId17"/>
    <p:sldId id="267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2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3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5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0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7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6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1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6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491E57-09C0-4F8E-8347-9C34E2662234}" type="datetimeFigureOut">
              <a:rPr lang="en-US" smtClean="0"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935DF00-D489-46C4-9BD6-71848426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g"/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0" Type="http://schemas.openxmlformats.org/officeDocument/2006/relationships/image" Target="../media/image13.jpg"/><Relationship Id="rId4" Type="http://schemas.openxmlformats.org/officeDocument/2006/relationships/image" Target="../media/image7.jpeg"/><Relationship Id="rId9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58297" y="196307"/>
            <a:ext cx="9586449" cy="6268065"/>
            <a:chOff x="1858297" y="240552"/>
            <a:chExt cx="9586449" cy="6268065"/>
          </a:xfrm>
        </p:grpSpPr>
        <p:sp>
          <p:nvSpPr>
            <p:cNvPr id="5" name="Rounded Rectangle 4"/>
            <p:cNvSpPr/>
            <p:nvPr/>
          </p:nvSpPr>
          <p:spPr>
            <a:xfrm>
              <a:off x="4247534" y="4311108"/>
              <a:ext cx="7197212" cy="2197509"/>
            </a:xfrm>
            <a:prstGeom prst="roundRect">
              <a:avLst/>
            </a:prstGeom>
            <a:solidFill>
              <a:srgbClr val="00B05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858297" y="240552"/>
              <a:ext cx="5781366" cy="4247536"/>
              <a:chOff x="2993924" y="2610464"/>
              <a:chExt cx="5781366" cy="4247536"/>
            </a:xfrm>
          </p:grpSpPr>
          <p:sp>
            <p:nvSpPr>
              <p:cNvPr id="2" name="Cloud Callout 1"/>
              <p:cNvSpPr/>
              <p:nvPr/>
            </p:nvSpPr>
            <p:spPr>
              <a:xfrm>
                <a:off x="2993924" y="2610464"/>
                <a:ext cx="5781366" cy="3967317"/>
              </a:xfrm>
              <a:prstGeom prst="cloud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762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1614" y="2895600"/>
                <a:ext cx="3962400" cy="3962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1725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40" y="442452"/>
            <a:ext cx="6312308" cy="60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48" y="707923"/>
            <a:ext cx="6843252" cy="448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2826" y="796413"/>
            <a:ext cx="9144000" cy="544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826" y="796413"/>
            <a:ext cx="8480321" cy="544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8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826" y="796413"/>
            <a:ext cx="8480321" cy="544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8000" y="3797300"/>
            <a:ext cx="2260600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লোকালয়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87800" y="3797300"/>
            <a:ext cx="2705100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কিচিরমিচির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04200" y="3797300"/>
            <a:ext cx="2260600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বিচরণ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Wave 8"/>
          <p:cNvSpPr/>
          <p:nvPr/>
        </p:nvSpPr>
        <p:spPr>
          <a:xfrm>
            <a:off x="1638300" y="749300"/>
            <a:ext cx="7683500" cy="1739900"/>
          </a:xfrm>
          <a:prstGeom prst="wave">
            <a:avLst/>
          </a:prstGeom>
          <a:solidFill>
            <a:srgbClr val="00B05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আমরা নতুন শব্দ জানব।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38300" y="996950"/>
            <a:ext cx="8534400" cy="18415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 ব্যঞ্জন সংবলিত 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খোঁজে বের কর।  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514350" y="4159250"/>
            <a:ext cx="2933700" cy="111125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কীটপতঙ্গ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438650" y="4159250"/>
            <a:ext cx="2933700" cy="111125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পঞ্চাশ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62950" y="4159250"/>
            <a:ext cx="2933700" cy="1111250"/>
          </a:xfrm>
          <a:prstGeom prst="flowChartTerminator">
            <a:avLst/>
          </a:prstGeom>
          <a:solidFill>
            <a:schemeClr val="accent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939800" y="-50800"/>
            <a:ext cx="7759700" cy="1892300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গুলো পড় ও শব্দার্থ বল।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39800" y="2159000"/>
            <a:ext cx="2260600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লোকালয়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39800" y="3771900"/>
            <a:ext cx="2425700" cy="1244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কিচিরমিচির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9800" y="5384800"/>
            <a:ext cx="2260600" cy="1257300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বিচরণ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59200" y="2489200"/>
            <a:ext cx="1714500" cy="635000"/>
          </a:xfrm>
          <a:prstGeom prst="rightArrow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759200" y="4076700"/>
            <a:ext cx="1714500" cy="635000"/>
          </a:xfrm>
          <a:prstGeom prst="rightArrow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59200" y="5664200"/>
            <a:ext cx="1714500" cy="635000"/>
          </a:xfrm>
          <a:prstGeom prst="rightArrow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>
            <a:off x="5867400" y="2171700"/>
            <a:ext cx="4064000" cy="1282700"/>
          </a:xfrm>
          <a:prstGeom prst="flowChartTerminator">
            <a:avLst/>
          </a:prstGeom>
          <a:solidFill>
            <a:srgbClr val="00B05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বহুল এলাকা।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867400" y="3721100"/>
            <a:ext cx="4241800" cy="1282700"/>
          </a:xfrm>
          <a:prstGeom prst="flowChartTerminator">
            <a:avLst/>
          </a:prstGeom>
          <a:solidFill>
            <a:srgbClr val="00B05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 ডাক। 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5867400" y="5270500"/>
            <a:ext cx="4241800" cy="1282700"/>
          </a:xfrm>
          <a:prstGeom prst="flowChartTerminator">
            <a:avLst/>
          </a:prstGeom>
          <a:solidFill>
            <a:srgbClr val="00B05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 জায়গায় গমন।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2400" y="654050"/>
            <a:ext cx="11404600" cy="18415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 ব্যঞ্জন সংবলিত </a:t>
            </a:r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ভেঙ্গে নতুন শব্দ তৈরী কর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2933700"/>
            <a:ext cx="2692400" cy="11049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কীটপতঙ্গ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4292600"/>
            <a:ext cx="2692400" cy="11049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পঞ্চাশ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5607050"/>
            <a:ext cx="2692400" cy="1104900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Equal 6"/>
          <p:cNvSpPr/>
          <p:nvPr/>
        </p:nvSpPr>
        <p:spPr>
          <a:xfrm>
            <a:off x="2844800" y="3114675"/>
            <a:ext cx="1384300" cy="952500"/>
          </a:xfrm>
          <a:prstGeom prst="mathEqua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qual 7"/>
          <p:cNvSpPr/>
          <p:nvPr/>
        </p:nvSpPr>
        <p:spPr>
          <a:xfrm>
            <a:off x="2946400" y="4445000"/>
            <a:ext cx="1384300" cy="952500"/>
          </a:xfrm>
          <a:prstGeom prst="mathEqua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Equal 8"/>
          <p:cNvSpPr/>
          <p:nvPr/>
        </p:nvSpPr>
        <p:spPr>
          <a:xfrm>
            <a:off x="2946400" y="5683250"/>
            <a:ext cx="1384300" cy="952500"/>
          </a:xfrm>
          <a:prstGeom prst="mathEqua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300" y="3000375"/>
            <a:ext cx="7124700" cy="914400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 + গ = লাঙ্গল 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2300" y="4387850"/>
            <a:ext cx="7124700" cy="914400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 + চ = পঞ্চাশ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2300" y="5607050"/>
            <a:ext cx="7124700" cy="914400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 + থ = প্রস্থান 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9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674688"/>
            <a:ext cx="5930900" cy="17653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আমাদের জাতীয় পাখি কি ?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2572544"/>
            <a:ext cx="8308554" cy="17653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পাখিরা কিভাবে ডাকে ? 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47408" y="4855513"/>
            <a:ext cx="6261100" cy="194786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৩।পাখিরা সব জায়গায় কি করে? 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311900" y="445294"/>
            <a:ext cx="2273300" cy="1866900"/>
          </a:xfrm>
          <a:prstGeom prst="wedgeEllipseCallou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দোয়েল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8585200" y="2226684"/>
            <a:ext cx="3454400" cy="2300077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কিচিরমিচির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979950" y="4715678"/>
            <a:ext cx="2273300" cy="1866900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বিচরণ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32150" y="508000"/>
            <a:ext cx="5499100" cy="5854700"/>
            <a:chOff x="3232150" y="508000"/>
            <a:chExt cx="5499100" cy="5854700"/>
          </a:xfrm>
        </p:grpSpPr>
        <p:sp>
          <p:nvSpPr>
            <p:cNvPr id="3" name="Flowchart: Punched Tape 2"/>
            <p:cNvSpPr/>
            <p:nvPr/>
          </p:nvSpPr>
          <p:spPr>
            <a:xfrm>
              <a:off x="3232150" y="3365500"/>
              <a:ext cx="5499100" cy="2997200"/>
            </a:xfrm>
            <a:prstGeom prst="flowChartPunchedTape">
              <a:avLst/>
            </a:prstGeom>
            <a:solidFill>
              <a:srgbClr val="00B050"/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bn-BD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500" y="508000"/>
              <a:ext cx="3962400" cy="39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19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858" y="1438835"/>
            <a:ext cx="8054788" cy="47089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লালটু চন্দ্র দাস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পাড়িয়া সরকারি প্রাথমিক।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 হবিগঞ্জ।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0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2" y="914400"/>
            <a:ext cx="9964271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 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সয়মঃ ৪০ মিনিট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731342" y="0"/>
            <a:ext cx="4630993" cy="2551471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 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066" y="392368"/>
            <a:ext cx="3601426" cy="2252519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2" y="392369"/>
            <a:ext cx="3123686" cy="2252519"/>
          </a:xfrm>
          <a:prstGeom prst="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46" y="392369"/>
            <a:ext cx="3106757" cy="2252519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590200" y="4714348"/>
            <a:ext cx="2834292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94034" y="4714349"/>
            <a:ext cx="2853369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100" y="4714349"/>
            <a:ext cx="2694028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শালিক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61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66354 -0.27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77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0.31654 -0.282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20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0.29596 -0.27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-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-6542" r="12811" b="24638"/>
          <a:stretch>
            <a:fillRect/>
          </a:stretch>
        </p:blipFill>
        <p:spPr bwMode="auto">
          <a:xfrm>
            <a:off x="1455341" y="2512545"/>
            <a:ext cx="1739474" cy="122801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pic>
        <p:nvPicPr>
          <p:cNvPr id="3" name="Picture 2" descr="T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135" y="985692"/>
            <a:ext cx="1719331" cy="1228015"/>
          </a:xfrm>
          <a:prstGeom prst="rect">
            <a:avLst/>
          </a:prstGeom>
          <a:ln w="57150">
            <a:noFill/>
          </a:ln>
        </p:spPr>
      </p:pic>
      <p:pic>
        <p:nvPicPr>
          <p:cNvPr id="4" name="Picture 3" descr="imagb2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400" y="4089982"/>
            <a:ext cx="2019355" cy="1618285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t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0006" y="2466016"/>
            <a:ext cx="1893960" cy="1321074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01" y="2602298"/>
            <a:ext cx="1708027" cy="12970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822" y="958985"/>
            <a:ext cx="1422944" cy="1228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764" y="991811"/>
            <a:ext cx="1816628" cy="12970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165" y="4116913"/>
            <a:ext cx="1283563" cy="1618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938" y="926867"/>
            <a:ext cx="1550096" cy="1248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37" y="2430963"/>
            <a:ext cx="1283563" cy="13059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37" y="4101809"/>
            <a:ext cx="1189842" cy="15946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45" y="4078157"/>
            <a:ext cx="2133600" cy="161828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913910" y="6057609"/>
            <a:ext cx="3955690" cy="7009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পাখি।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65361" y="63788"/>
            <a:ext cx="5767967" cy="700901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পাচ্ছো।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7" y="1091381"/>
            <a:ext cx="10441857" cy="3569109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solidFill>
                  <a:schemeClr val="accent6"/>
                </a:solidFill>
              </a:rPr>
              <a:t>পাখির জগৎ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অধ্যায়ঃ ১৬  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পৃষ্টাঃ  ৬৬</a:t>
            </a:r>
          </a:p>
          <a:p>
            <a:pPr algn="ctr"/>
            <a:r>
              <a:rPr lang="bn-BD" sz="3600" u="sng" dirty="0" smtClean="0">
                <a:solidFill>
                  <a:srgbClr val="0070C0"/>
                </a:solidFill>
              </a:rPr>
              <a:t>পাঠ্যাংশ - আচ্ছা মা ..........প্রধান খাদ্য। </a:t>
            </a:r>
            <a:endParaRPr lang="en-US" sz="36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1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43898" y="117988"/>
            <a:ext cx="4513006" cy="172556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283110" y="1548580"/>
            <a:ext cx="10766323" cy="5102941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১.২.১. উচ্চারিত পঠিত বাক্য ও শব্দার্থ শুনে বলতে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১.৩.১. যুক্ত ব্যঞ্জন সংবলিত শব্দ পড়তে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১.৪.১.  যুক্ত ব্যঞ্জন ভেঙে লিখতে পারবে।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২.৪.২. গল্পের  মুল ভাব ও প্রশ্নের উত্তর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1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064" y="355696"/>
            <a:ext cx="5105400" cy="3257007"/>
          </a:xfrm>
          <a:prstGeom prst="rect">
            <a:avLst/>
          </a:prstGeom>
          <a:noFill/>
          <a:ln w="57150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323735" y="3860031"/>
            <a:ext cx="3124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দোয়েল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6335" y="4901381"/>
            <a:ext cx="72390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দোয়েল আমাদের জাতীয় পাখি। এদের গায়ের রং সাদা কালো। লোকালয় ও গভীর জঙ্গলে এরা থাকে। এরা গাছের ডালে বসে মধুর শুরে গান গায়।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460</TotalTime>
  <Words>211</Words>
  <Application>Microsoft Office PowerPoint</Application>
  <PresentationFormat>Widescreen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Corbel</vt:lpstr>
      <vt:lpstr>NikoshBAN</vt:lpstr>
      <vt:lpstr>Vrinda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pti-6</dc:creator>
  <cp:lastModifiedBy>pti-6</cp:lastModifiedBy>
  <cp:revision>142</cp:revision>
  <dcterms:created xsi:type="dcterms:W3CDTF">2020-01-09T06:49:55Z</dcterms:created>
  <dcterms:modified xsi:type="dcterms:W3CDTF">2020-01-12T06:58:55Z</dcterms:modified>
</cp:coreProperties>
</file>