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320</c:v>
                </c:pt>
                <c:pt idx="1">
                  <c:v>399</c:v>
                </c:pt>
                <c:pt idx="2">
                  <c:v>450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8114688"/>
        <c:axId val="88116224"/>
      </c:barChart>
      <c:catAx>
        <c:axId val="8811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8116224"/>
        <c:crosses val="autoZero"/>
        <c:auto val="1"/>
        <c:lblAlgn val="ctr"/>
        <c:lblOffset val="100"/>
        <c:noMultiLvlLbl val="0"/>
      </c:catAx>
      <c:valAx>
        <c:axId val="881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114688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8119E-BA41-4A18-922C-4C9D730F253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DA49F525-D56D-4F05-8DE0-A190F9677E8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3600" smtClean="0">
              <a:latin typeface="NikoshBAN" pitchFamily="2" charset="0"/>
              <a:cs typeface="NikoshBAN" pitchFamily="2" charset="0"/>
            </a:rPr>
            <a:t>এক চলকের এক ঘাত বিশিষ্ঠ অসমতা কী তা বলতে পারবে 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A63825D-E493-46C1-BD33-721267D43FD6}" type="parTrans" cxnId="{0FBFA2C2-4059-419A-96E3-0127F465453F}">
      <dgm:prSet/>
      <dgm:spPr/>
      <dgm:t>
        <a:bodyPr/>
        <a:lstStyle/>
        <a:p>
          <a:endParaRPr lang="en-US"/>
        </a:p>
      </dgm:t>
    </dgm:pt>
    <dgm:pt modelId="{8CD8358C-5ED7-43CD-8CB4-28B01BC1BA3F}" type="sibTrans" cxnId="{0FBFA2C2-4059-419A-96E3-0127F465453F}">
      <dgm:prSet/>
      <dgm:spPr/>
      <dgm:t>
        <a:bodyPr/>
        <a:lstStyle/>
        <a:p>
          <a:endParaRPr lang="en-US"/>
        </a:p>
      </dgm:t>
    </dgm:pt>
    <dgm:pt modelId="{32733652-DA32-4878-9A59-491B4D6BEDC5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3600" smtClean="0">
              <a:latin typeface="NikoshBAN" pitchFamily="2" charset="0"/>
              <a:cs typeface="NikoshBAN" pitchFamily="2" charset="0"/>
            </a:rPr>
            <a:t>এক চলক বিশিষ্ঠ সরল অসমতা গঠন ও সমাধান করতে পারবে।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0F5543B-5FDE-47D6-BA14-2F0592434B20}" type="parTrans" cxnId="{AD834684-9873-4255-B29B-1AA91A03D1B9}">
      <dgm:prSet/>
      <dgm:spPr/>
      <dgm:t>
        <a:bodyPr/>
        <a:lstStyle/>
        <a:p>
          <a:endParaRPr lang="en-US"/>
        </a:p>
      </dgm:t>
    </dgm:pt>
    <dgm:pt modelId="{F299CCCB-A150-44B6-9550-37A8847C13F5}" type="sibTrans" cxnId="{AD834684-9873-4255-B29B-1AA91A03D1B9}">
      <dgm:prSet/>
      <dgm:spPr/>
      <dgm:t>
        <a:bodyPr/>
        <a:lstStyle/>
        <a:p>
          <a:endParaRPr lang="en-US"/>
        </a:p>
      </dgm:t>
    </dgm:pt>
    <dgm:pt modelId="{1B81C0E1-B0C0-4877-A6C5-0A665DF34883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3600" smtClean="0">
              <a:latin typeface="NikoshBAN" pitchFamily="2" charset="0"/>
              <a:cs typeface="NikoshBAN" pitchFamily="2" charset="0"/>
            </a:rPr>
            <a:t>বাস্তব ভিত্তিক গাণিতিক সমস্যায় অসমতা ব্যবহার করে সমধান করতে পারবে।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7E4275D-8646-4818-BFE1-02DC8A3D2CC4}" type="parTrans" cxnId="{B2220715-CA55-4ADC-AE3C-DE87120BD75C}">
      <dgm:prSet/>
      <dgm:spPr/>
      <dgm:t>
        <a:bodyPr/>
        <a:lstStyle/>
        <a:p>
          <a:endParaRPr lang="en-US"/>
        </a:p>
      </dgm:t>
    </dgm:pt>
    <dgm:pt modelId="{A72DEAB9-D632-4AEF-89C5-39126193BF8C}" type="sibTrans" cxnId="{B2220715-CA55-4ADC-AE3C-DE87120BD75C}">
      <dgm:prSet/>
      <dgm:spPr/>
      <dgm:t>
        <a:bodyPr/>
        <a:lstStyle/>
        <a:p>
          <a:endParaRPr lang="en-US"/>
        </a:p>
      </dgm:t>
    </dgm:pt>
    <dgm:pt modelId="{F0820719-7DAC-4C77-97B2-4BA4F8197E1A}" type="pres">
      <dgm:prSet presAssocID="{3E08119E-BA41-4A18-922C-4C9D730F2533}" presName="linearFlow" presStyleCnt="0">
        <dgm:presLayoutVars>
          <dgm:dir/>
          <dgm:resizeHandles val="exact"/>
        </dgm:presLayoutVars>
      </dgm:prSet>
      <dgm:spPr/>
    </dgm:pt>
    <dgm:pt modelId="{2AAAF878-E8E3-4650-820E-4FD41E472A35}" type="pres">
      <dgm:prSet presAssocID="{DA49F525-D56D-4F05-8DE0-A190F9677E8C}" presName="composite" presStyleCnt="0"/>
      <dgm:spPr/>
    </dgm:pt>
    <dgm:pt modelId="{992669D0-5972-4A06-AFA7-07E27E84EB72}" type="pres">
      <dgm:prSet presAssocID="{DA49F525-D56D-4F05-8DE0-A190F9677E8C}" presName="imgShp" presStyleLbl="fgImgPlace1" presStyleIdx="0" presStyleCnt="3" custScaleX="94976" custScaleY="99913" custLinFactNeighborX="-82928"/>
      <dgm:spPr>
        <a:prstGeom prst="notchedRightArrow">
          <a:avLst/>
        </a:prstGeom>
        <a:ln>
          <a:solidFill>
            <a:schemeClr val="bg1"/>
          </a:solidFill>
        </a:ln>
      </dgm:spPr>
    </dgm:pt>
    <dgm:pt modelId="{15E8E341-5E9F-4CCB-8221-81EEFC28E6EF}" type="pres">
      <dgm:prSet presAssocID="{DA49F525-D56D-4F05-8DE0-A190F9677E8C}" presName="txShp" presStyleLbl="node1" presStyleIdx="0" presStyleCnt="3" custScaleX="137068" custScaleY="87017" custLinFactNeighborX="4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64FD0-A186-4DEE-8211-B3D4FF452A68}" type="pres">
      <dgm:prSet presAssocID="{8CD8358C-5ED7-43CD-8CB4-28B01BC1BA3F}" presName="spacing" presStyleCnt="0"/>
      <dgm:spPr/>
    </dgm:pt>
    <dgm:pt modelId="{3E102099-733C-458E-BB16-06E90F7713B7}" type="pres">
      <dgm:prSet presAssocID="{32733652-DA32-4878-9A59-491B4D6BEDC5}" presName="composite" presStyleCnt="0"/>
      <dgm:spPr/>
    </dgm:pt>
    <dgm:pt modelId="{37C4F641-50F3-4158-8333-92748765C02A}" type="pres">
      <dgm:prSet presAssocID="{32733652-DA32-4878-9A59-491B4D6BEDC5}" presName="imgShp" presStyleLbl="fgImgPlace1" presStyleIdx="1" presStyleCnt="3" custScaleX="100001" custScaleY="100001" custLinFactX="-5363" custLinFactNeighborX="-100000"/>
      <dgm:spPr>
        <a:prstGeom prst="notchedRightArrow">
          <a:avLst/>
        </a:prstGeom>
      </dgm:spPr>
    </dgm:pt>
    <dgm:pt modelId="{819F6591-8CEF-46F1-8628-CAA45FA000C8}" type="pres">
      <dgm:prSet presAssocID="{32733652-DA32-4878-9A59-491B4D6BEDC5}" presName="txShp" presStyleLbl="node1" presStyleIdx="1" presStyleCnt="3" custScaleX="137543" custLinFactNeighborX="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2CA5-AE2D-43AF-B9E6-D9F88BA1220F}" type="pres">
      <dgm:prSet presAssocID="{F299CCCB-A150-44B6-9550-37A8847C13F5}" presName="spacing" presStyleCnt="0"/>
      <dgm:spPr/>
    </dgm:pt>
    <dgm:pt modelId="{36E5BBBC-D319-4B75-AF25-93421660CAA5}" type="pres">
      <dgm:prSet presAssocID="{1B81C0E1-B0C0-4877-A6C5-0A665DF34883}" presName="composite" presStyleCnt="0"/>
      <dgm:spPr/>
    </dgm:pt>
    <dgm:pt modelId="{7B109558-A52E-4EA6-81C0-F35AEBE95609}" type="pres">
      <dgm:prSet presAssocID="{1B81C0E1-B0C0-4877-A6C5-0A665DF34883}" presName="imgShp" presStyleLbl="fgImgPlace1" presStyleIdx="2" presStyleCnt="3" custScaleX="90909" custScaleY="90909" custLinFactX="-5363" custLinFactNeighborX="-100000"/>
      <dgm:spPr>
        <a:prstGeom prst="notchedRightArrow">
          <a:avLst/>
        </a:prstGeom>
      </dgm:spPr>
    </dgm:pt>
    <dgm:pt modelId="{4DDBDC8A-6AA4-4385-8FB3-13A93A235C87}" type="pres">
      <dgm:prSet presAssocID="{1B81C0E1-B0C0-4877-A6C5-0A665DF34883}" presName="txShp" presStyleLbl="node1" presStyleIdx="2" presStyleCnt="3" custScaleX="137543" custLinFactNeighborX="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706FA-14CE-4AA4-856E-4D412B594EEC}" type="presOf" srcId="{3E08119E-BA41-4A18-922C-4C9D730F2533}" destId="{F0820719-7DAC-4C77-97B2-4BA4F8197E1A}" srcOrd="0" destOrd="0" presId="urn:microsoft.com/office/officeart/2005/8/layout/vList3"/>
    <dgm:cxn modelId="{0F9910EA-7661-4A62-8D14-78A7319A3E30}" type="presOf" srcId="{DA49F525-D56D-4F05-8DE0-A190F9677E8C}" destId="{15E8E341-5E9F-4CCB-8221-81EEFC28E6EF}" srcOrd="0" destOrd="0" presId="urn:microsoft.com/office/officeart/2005/8/layout/vList3"/>
    <dgm:cxn modelId="{B2220715-CA55-4ADC-AE3C-DE87120BD75C}" srcId="{3E08119E-BA41-4A18-922C-4C9D730F2533}" destId="{1B81C0E1-B0C0-4877-A6C5-0A665DF34883}" srcOrd="2" destOrd="0" parTransId="{57E4275D-8646-4818-BFE1-02DC8A3D2CC4}" sibTransId="{A72DEAB9-D632-4AEF-89C5-39126193BF8C}"/>
    <dgm:cxn modelId="{780DEC26-ABD4-438F-A9E0-3FBB04EDA8F8}" type="presOf" srcId="{1B81C0E1-B0C0-4877-A6C5-0A665DF34883}" destId="{4DDBDC8A-6AA4-4385-8FB3-13A93A235C87}" srcOrd="0" destOrd="0" presId="urn:microsoft.com/office/officeart/2005/8/layout/vList3"/>
    <dgm:cxn modelId="{43173FBD-AFC8-4874-A453-AF2973882A25}" type="presOf" srcId="{32733652-DA32-4878-9A59-491B4D6BEDC5}" destId="{819F6591-8CEF-46F1-8628-CAA45FA000C8}" srcOrd="0" destOrd="0" presId="urn:microsoft.com/office/officeart/2005/8/layout/vList3"/>
    <dgm:cxn modelId="{AD834684-9873-4255-B29B-1AA91A03D1B9}" srcId="{3E08119E-BA41-4A18-922C-4C9D730F2533}" destId="{32733652-DA32-4878-9A59-491B4D6BEDC5}" srcOrd="1" destOrd="0" parTransId="{B0F5543B-5FDE-47D6-BA14-2F0592434B20}" sibTransId="{F299CCCB-A150-44B6-9550-37A8847C13F5}"/>
    <dgm:cxn modelId="{0FBFA2C2-4059-419A-96E3-0127F465453F}" srcId="{3E08119E-BA41-4A18-922C-4C9D730F2533}" destId="{DA49F525-D56D-4F05-8DE0-A190F9677E8C}" srcOrd="0" destOrd="0" parTransId="{0A63825D-E493-46C1-BD33-721267D43FD6}" sibTransId="{8CD8358C-5ED7-43CD-8CB4-28B01BC1BA3F}"/>
    <dgm:cxn modelId="{6C6F8286-1388-4428-AB08-F840171C9CD5}" type="presParOf" srcId="{F0820719-7DAC-4C77-97B2-4BA4F8197E1A}" destId="{2AAAF878-E8E3-4650-820E-4FD41E472A35}" srcOrd="0" destOrd="0" presId="urn:microsoft.com/office/officeart/2005/8/layout/vList3"/>
    <dgm:cxn modelId="{2221F4E2-C7D0-4967-9B00-BC017BA50DE5}" type="presParOf" srcId="{2AAAF878-E8E3-4650-820E-4FD41E472A35}" destId="{992669D0-5972-4A06-AFA7-07E27E84EB72}" srcOrd="0" destOrd="0" presId="urn:microsoft.com/office/officeart/2005/8/layout/vList3"/>
    <dgm:cxn modelId="{F1EE01B8-737F-4996-AC70-878C045CBEA5}" type="presParOf" srcId="{2AAAF878-E8E3-4650-820E-4FD41E472A35}" destId="{15E8E341-5E9F-4CCB-8221-81EEFC28E6EF}" srcOrd="1" destOrd="0" presId="urn:microsoft.com/office/officeart/2005/8/layout/vList3"/>
    <dgm:cxn modelId="{A6C192D4-7FFA-4BDB-9C77-E560DAC47BAC}" type="presParOf" srcId="{F0820719-7DAC-4C77-97B2-4BA4F8197E1A}" destId="{17864FD0-A186-4DEE-8211-B3D4FF452A68}" srcOrd="1" destOrd="0" presId="urn:microsoft.com/office/officeart/2005/8/layout/vList3"/>
    <dgm:cxn modelId="{E81F53E0-6AFC-4B3D-AEDB-DA1299E451FB}" type="presParOf" srcId="{F0820719-7DAC-4C77-97B2-4BA4F8197E1A}" destId="{3E102099-733C-458E-BB16-06E90F7713B7}" srcOrd="2" destOrd="0" presId="urn:microsoft.com/office/officeart/2005/8/layout/vList3"/>
    <dgm:cxn modelId="{311D3D75-6770-4058-99E9-8D569146BFD5}" type="presParOf" srcId="{3E102099-733C-458E-BB16-06E90F7713B7}" destId="{37C4F641-50F3-4158-8333-92748765C02A}" srcOrd="0" destOrd="0" presId="urn:microsoft.com/office/officeart/2005/8/layout/vList3"/>
    <dgm:cxn modelId="{C86F25A5-06D3-4535-A479-058E89121D6A}" type="presParOf" srcId="{3E102099-733C-458E-BB16-06E90F7713B7}" destId="{819F6591-8CEF-46F1-8628-CAA45FA000C8}" srcOrd="1" destOrd="0" presId="urn:microsoft.com/office/officeart/2005/8/layout/vList3"/>
    <dgm:cxn modelId="{E69733B5-C032-47F2-8B56-AA781C0ED830}" type="presParOf" srcId="{F0820719-7DAC-4C77-97B2-4BA4F8197E1A}" destId="{2AE62CA5-AE2D-43AF-B9E6-D9F88BA1220F}" srcOrd="3" destOrd="0" presId="urn:microsoft.com/office/officeart/2005/8/layout/vList3"/>
    <dgm:cxn modelId="{C15CCFBD-F461-452C-8ED3-43E8AB7CC77B}" type="presParOf" srcId="{F0820719-7DAC-4C77-97B2-4BA4F8197E1A}" destId="{36E5BBBC-D319-4B75-AF25-93421660CAA5}" srcOrd="4" destOrd="0" presId="urn:microsoft.com/office/officeart/2005/8/layout/vList3"/>
    <dgm:cxn modelId="{8605DFFE-A189-44E2-B2D1-335019F4D208}" type="presParOf" srcId="{36E5BBBC-D319-4B75-AF25-93421660CAA5}" destId="{7B109558-A52E-4EA6-81C0-F35AEBE95609}" srcOrd="0" destOrd="0" presId="urn:microsoft.com/office/officeart/2005/8/layout/vList3"/>
    <dgm:cxn modelId="{544065F7-BEC4-4B9B-B047-C1A4EB85A4EA}" type="presParOf" srcId="{36E5BBBC-D319-4B75-AF25-93421660CAA5}" destId="{4DDBDC8A-6AA4-4385-8FB3-13A93A235C8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8E341-5E9F-4CCB-8221-81EEFC28E6EF}">
      <dsp:nvSpPr>
        <dsp:cNvPr id="0" name=""/>
        <dsp:cNvSpPr/>
      </dsp:nvSpPr>
      <dsp:spPr>
        <a:xfrm rot="10800000">
          <a:off x="629833" y="75222"/>
          <a:ext cx="8056950" cy="10140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95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itchFamily="2" charset="0"/>
              <a:cs typeface="NikoshBAN" pitchFamily="2" charset="0"/>
            </a:rPr>
            <a:t>এক চলকের এক ঘাত বিশিষ্ঠ অসমতা কী তা বলতে পারবে 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883350" y="75222"/>
        <a:ext cx="7803433" cy="1014067"/>
      </dsp:txXfrm>
    </dsp:sp>
    <dsp:sp modelId="{992669D0-5972-4A06-AFA7-07E27E84EB72}">
      <dsp:nvSpPr>
        <dsp:cNvPr id="0" name=""/>
        <dsp:cNvSpPr/>
      </dsp:nvSpPr>
      <dsp:spPr>
        <a:xfrm>
          <a:off x="0" y="79"/>
          <a:ext cx="1106819" cy="116435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F6591-8CEF-46F1-8628-CAA45FA000C8}">
      <dsp:nvSpPr>
        <dsp:cNvPr id="0" name=""/>
        <dsp:cNvSpPr/>
      </dsp:nvSpPr>
      <dsp:spPr>
        <a:xfrm rot="10800000">
          <a:off x="703985" y="1512309"/>
          <a:ext cx="8084871" cy="11653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95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itchFamily="2" charset="0"/>
              <a:cs typeface="NikoshBAN" pitchFamily="2" charset="0"/>
            </a:rPr>
            <a:t>এক চলক বিশিষ্ঠ সরল অসমতা গঠন ও সমাধান করতে পারবে।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95327" y="1512309"/>
        <a:ext cx="7793529" cy="1165367"/>
      </dsp:txXfrm>
    </dsp:sp>
    <dsp:sp modelId="{37C4F641-50F3-4158-8333-92748765C02A}">
      <dsp:nvSpPr>
        <dsp:cNvPr id="0" name=""/>
        <dsp:cNvSpPr/>
      </dsp:nvSpPr>
      <dsp:spPr>
        <a:xfrm>
          <a:off x="0" y="1512303"/>
          <a:ext cx="1165379" cy="116537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BDC8A-6AA4-4385-8FB3-13A93A235C87}">
      <dsp:nvSpPr>
        <dsp:cNvPr id="0" name=""/>
        <dsp:cNvSpPr/>
      </dsp:nvSpPr>
      <dsp:spPr>
        <a:xfrm rot="10800000">
          <a:off x="703985" y="3025553"/>
          <a:ext cx="8084871" cy="11653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895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itchFamily="2" charset="0"/>
              <a:cs typeface="NikoshBAN" pitchFamily="2" charset="0"/>
            </a:rPr>
            <a:t>বাস্তব ভিত্তিক গাণিতিক সমস্যায় অসমতা ব্যবহার করে সমধান করতে পারবে।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95327" y="3025553"/>
        <a:ext cx="7793529" cy="1165367"/>
      </dsp:txXfrm>
    </dsp:sp>
    <dsp:sp modelId="{7B109558-A52E-4EA6-81C0-F35AEBE95609}">
      <dsp:nvSpPr>
        <dsp:cNvPr id="0" name=""/>
        <dsp:cNvSpPr/>
      </dsp:nvSpPr>
      <dsp:spPr>
        <a:xfrm>
          <a:off x="0" y="3078525"/>
          <a:ext cx="1059423" cy="105942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7CF2E-A0FD-416C-918A-D319E279A5D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D7208-8A3C-418F-9018-4F88207FD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7208-8A3C-418F-9018-4F88207FD4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4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18943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73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487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2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5014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9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72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09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8649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770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85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7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143000"/>
            <a:ext cx="7848600" cy="403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11500" dirty="0" err="1" smtClean="0">
                <a:gradFill flip="none" rotWithShape="1">
                  <a:gsLst>
                    <a:gs pos="0">
                      <a:schemeClr val="bg2">
                        <a:lumMod val="96000"/>
                        <a:alpha val="83000"/>
                      </a:schemeClr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3600000" scaled="0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gradFill flip="none" rotWithShape="1">
                <a:gsLst>
                  <a:gs pos="0">
                    <a:schemeClr val="bg2">
                      <a:lumMod val="96000"/>
                      <a:alpha val="83000"/>
                    </a:schemeClr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3600000" scaled="0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8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24400" y="1143000"/>
            <a:ext cx="3048000" cy="685800"/>
            <a:chOff x="431800" y="304800"/>
            <a:chExt cx="2540000" cy="533400"/>
          </a:xfrm>
        </p:grpSpPr>
        <p:sp>
          <p:nvSpPr>
            <p:cNvPr id="4" name="Rectangle 3"/>
            <p:cNvSpPr/>
            <p:nvPr/>
          </p:nvSpPr>
          <p:spPr>
            <a:xfrm>
              <a:off x="431800" y="304800"/>
              <a:ext cx="1828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</a:rPr>
                <a:t>2(X-1</a:t>
              </a:r>
              <a:r>
                <a:rPr lang="bn-BD" sz="3200" dirty="0" smtClean="0">
                  <a:solidFill>
                    <a:schemeClr val="tx1"/>
                  </a:solidFill>
                </a:rPr>
                <a:t>)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905000" y="304800"/>
                  <a:ext cx="6096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304800"/>
                  <a:ext cx="609600" cy="5334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2438399" y="304800"/>
              <a:ext cx="533401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</a:rPr>
                <a:t>6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0" y="2477869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71171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সমাধানের জন্য নিচে ক্লিক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" y="152400"/>
            <a:ext cx="3006969" cy="586740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24255"/>
              </p:ext>
            </p:extLst>
          </p:nvPr>
        </p:nvGraphicFramePr>
        <p:xfrm>
          <a:off x="6209138" y="4648200"/>
          <a:ext cx="141964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ackager Shell Object" showAsIcon="1" r:id="rId5" imgW="5919480" imgH="685800" progId="Package">
                  <p:embed/>
                </p:oleObj>
              </mc:Choice>
              <mc:Fallback>
                <p:oleObj name="Packager Shell Object" showAsIcon="1" r:id="rId5" imgW="59194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9138" y="4648200"/>
                        <a:ext cx="1419644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988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219200" y="152400"/>
            <a:ext cx="6019800" cy="1752600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pattFill prst="trellis">
                  <a:fgClr>
                    <a:srgbClr val="00206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n/>
              <a:pattFill prst="trellis">
                <a:fgClr>
                  <a:srgbClr val="002060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/>
              <a:t>3x-2 &gt; 2x-1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অসমতাটি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সংখারেখায়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দেখাওঃ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2110329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295400" y="76200"/>
            <a:ext cx="6324600" cy="1371600"/>
          </a:xfrm>
          <a:prstGeom prst="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6600" u="heavy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600" u="heavy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FF0000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8200" y="2057400"/>
            <a:ext cx="7924800" cy="3785652"/>
            <a:chOff x="838200" y="2057400"/>
            <a:chExt cx="7924800" cy="3785652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2057400"/>
              <a:ext cx="79248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০১।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 পরীক্ষায় মোট নম্বর ১০০০ হলে, একজন পরীক্ষার্থীর প্রাপ্ত নম্বর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অসমতায় প্রকাশ কর ।</a:t>
              </a:r>
            </a:p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০২।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≤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চিহ্ন দ্বারা কি প্রকাশ পায় ।</a:t>
              </a:r>
            </a:p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  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cs typeface="NikoshBAN" panose="02000000000000000000" pitchFamily="2" charset="0"/>
                </a:rPr>
                <a:t>x</a:t>
              </a:r>
              <a:endPara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2400" b="1" dirty="0" smtClean="0">
                  <a:cs typeface="NikoshBAN" panose="02000000000000000000" pitchFamily="2" charset="0"/>
                </a:rPr>
                <a:t>-3       -2     -1        0      1      2      3     4       5                           </a:t>
              </a:r>
            </a:p>
            <a:p>
              <a:r>
                <a:rPr lang="en-US" sz="2800" b="1" dirty="0" smtClean="0">
                  <a:cs typeface="NikoshBAN" panose="02000000000000000000" pitchFamily="2" charset="0"/>
                </a:rPr>
                <a:t>  </a:t>
              </a:r>
              <a:r>
                <a:rPr lang="en-US" sz="2800" b="1" dirty="0" err="1" smtClean="0">
                  <a:cs typeface="NikoshBAN" panose="02000000000000000000" pitchFamily="2" charset="0"/>
                </a:rPr>
                <a:t>উপরে</a:t>
              </a:r>
              <a:r>
                <a:rPr lang="en-US" sz="2800" b="1" dirty="0" smtClean="0"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cs typeface="NikoshBAN" panose="02000000000000000000" pitchFamily="2" charset="0"/>
                </a:rPr>
                <a:t>চিত্রের</a:t>
              </a:r>
              <a:r>
                <a:rPr lang="en-US" sz="2800" b="1" dirty="0" smtClean="0"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cs typeface="NikoshBAN" panose="02000000000000000000" pitchFamily="2" charset="0"/>
                </a:rPr>
                <a:t>আলোকে</a:t>
              </a:r>
              <a:r>
                <a:rPr lang="en-US" sz="2800" b="1" dirty="0" smtClean="0"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উত্তর দাও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ক)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cs typeface="NikoshBAN" panose="02000000000000000000" pitchFamily="2" charset="0"/>
                </a:rPr>
                <a:t>x</a:t>
              </a:r>
              <a:r>
                <a:rPr lang="en-US" sz="2800" b="1" dirty="0" smtClean="0">
                  <a:cs typeface="NikoshBAN" panose="02000000000000000000" pitchFamily="2" charset="0"/>
                </a:rPr>
                <a:t> &gt; 1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  x&lt;</a:t>
              </a:r>
              <a:r>
                <a:rPr lang="en-US" sz="2800" b="1" dirty="0" smtClean="0">
                  <a:cs typeface="NikoshBAN" panose="02000000000000000000" pitchFamily="2" charset="0"/>
                </a:rPr>
                <a:t>1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গ)  x ≤</a:t>
              </a:r>
              <a:r>
                <a:rPr lang="en-US" sz="2800" b="1" dirty="0" smtClean="0">
                  <a:cs typeface="NikoshBAN" panose="02000000000000000000" pitchFamily="2" charset="0"/>
                </a:rPr>
                <a:t>1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ঘ)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x ≠</a:t>
              </a:r>
              <a:r>
                <a:rPr lang="en-US" sz="2800" b="1" dirty="0" smtClean="0">
                  <a:cs typeface="NikoshBAN" panose="02000000000000000000" pitchFamily="2" charset="0"/>
                </a:rPr>
                <a:t> 1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66800" y="3810000"/>
              <a:ext cx="6629400" cy="304800"/>
              <a:chOff x="1066800" y="2743200"/>
              <a:chExt cx="6629400" cy="3048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66800" y="2895600"/>
                <a:ext cx="6629400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9812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3528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386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6482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1816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7150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2484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8580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43200" y="27432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4457700" y="3810000"/>
              <a:ext cx="266700" cy="3048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4724400" y="3962400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24400" y="3962400"/>
            <a:ext cx="28956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91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76400"/>
            <a:ext cx="4648200" cy="22860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8382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ঘরের ক্ষেত্রফল ৪০ বর্গ মিটার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0"/>
            <a:ext cx="5638800" cy="4419600"/>
            <a:chOff x="152400" y="0"/>
            <a:chExt cx="5638800" cy="4419600"/>
          </a:xfrm>
        </p:grpSpPr>
        <p:sp>
          <p:nvSpPr>
            <p:cNvPr id="3" name="Isosceles Triangle 2"/>
            <p:cNvSpPr/>
            <p:nvPr/>
          </p:nvSpPr>
          <p:spPr>
            <a:xfrm>
              <a:off x="152400" y="0"/>
              <a:ext cx="5638800" cy="1676400"/>
            </a:xfrm>
            <a:prstGeom prst="triangl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0400" y="2667000"/>
              <a:ext cx="609600" cy="129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2133600"/>
              <a:ext cx="6858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2133600"/>
              <a:ext cx="4572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0" y="3975080"/>
              <a:ext cx="990600" cy="29212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600" y="4267200"/>
              <a:ext cx="1295400" cy="152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648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উদ্দীপকের আলোকে অসমতা গঠন 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x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78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2057400"/>
            <a:ext cx="3200400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sx="96000" sy="96000" algn="tl" rotWithShape="0">
                    <a:schemeClr val="tx2">
                      <a:alpha val="3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sx="96000" sy="96000" algn="tl" rotWithShape="0">
                  <a:schemeClr val="tx2">
                    <a:alpha val="3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56">
            <a:off x="7317042" y="1842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7895">
            <a:off x="1842" y="15424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8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2438400"/>
            <a:ext cx="2971800" cy="34670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51439"/>
            <a:ext cx="2438400" cy="526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76200"/>
            <a:ext cx="3962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u="dbl" spc="-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হামিদুল্লাহ</a:t>
            </a:r>
            <a:endParaRPr lang="en-US" sz="4800" b="1" i="1" u="dbl" spc="-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70C0"/>
                </a:solidFill>
              </a:u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76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db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u="db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db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db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70C0"/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564" y="1295400"/>
            <a:ext cx="2854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12-01-২০20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6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3810000" cy="2271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1"/>
            <a:ext cx="3657600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724400"/>
            <a:ext cx="79248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u="heavy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u="heavy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heavy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u="heavy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heavy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u="heavy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heavy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u="heavy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6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u="heavy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60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6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828800"/>
            <a:ext cx="4876800" cy="255454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8000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অসমতা</a:t>
            </a:r>
            <a:endParaRPr lang="en-US" sz="8000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5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1771581"/>
              </p:ext>
            </p:extLst>
          </p:nvPr>
        </p:nvGraphicFramePr>
        <p:xfrm>
          <a:off x="76200" y="22860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533400" y="533400"/>
            <a:ext cx="8305800" cy="175260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……….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51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agon 3"/>
          <p:cNvSpPr/>
          <p:nvPr/>
        </p:nvSpPr>
        <p:spPr>
          <a:xfrm>
            <a:off x="5715000" y="1066800"/>
            <a:ext cx="685800" cy="4191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১০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02949177"/>
              </p:ext>
            </p:extLst>
          </p:nvPr>
        </p:nvGraphicFramePr>
        <p:xfrm>
          <a:off x="1219200" y="685800"/>
          <a:ext cx="6705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inus 4"/>
          <p:cNvSpPr/>
          <p:nvPr/>
        </p:nvSpPr>
        <p:spPr>
          <a:xfrm>
            <a:off x="4572000" y="1143000"/>
            <a:ext cx="2895600" cy="5143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4495800" y="1524000"/>
            <a:ext cx="2362200" cy="4572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অসমতার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সংজ্ঞা,চলক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37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5257800" cy="2819400"/>
          </a:xfrm>
          <a:prstGeom prst="roundRect">
            <a:avLst>
              <a:gd name="adj" fmla="val 11111"/>
            </a:avLst>
          </a:prstGeom>
          <a:solidFill>
            <a:schemeClr val="accent1">
              <a:lumMod val="50000"/>
            </a:schemeClr>
          </a:solidFill>
          <a:ln w="762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 Single Corner Rectangle 2"/>
          <p:cNvSpPr/>
          <p:nvPr/>
        </p:nvSpPr>
        <p:spPr>
          <a:xfrm>
            <a:off x="1066800" y="4800600"/>
            <a:ext cx="5181600" cy="381000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990600" y="4114800"/>
            <a:ext cx="5181600" cy="3810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4038600"/>
            <a:ext cx="1219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200" y="4800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1+4+1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638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cs typeface="NikoshBAN" panose="02000000000000000000" pitchFamily="2" charset="0"/>
              </a:rPr>
              <a:t>6 &gt; 4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9050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অসমতার চিহ্ন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94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6669"/>
            <a:ext cx="3200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u="dbl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u="dbl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572869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u="dbl" dirty="0" smtClean="0"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600" u="dbl" dirty="0">
              <a:uFill>
                <a:solidFill>
                  <a:srgbClr val="002060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  <a:cs typeface="AdorshoLipi" panose="02000500020000020004" pitchFamily="1" charset="0"/>
              </a:rPr>
              <a:t>X+3&gt;3</a:t>
            </a:r>
            <a:endParaRPr lang="en-US" sz="4800" dirty="0">
              <a:latin typeface="+mj-lt"/>
              <a:cs typeface="AdorshoLipi" panose="02000500020000020004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20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63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মাত্রা কত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60722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286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 মিলিয়ে নাও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ও ২নং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81800" y="3733801"/>
            <a:ext cx="990600" cy="68579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x</a:t>
            </a:r>
            <a:endParaRPr lang="en-US" sz="5400" dirty="0"/>
          </a:p>
        </p:txBody>
      </p:sp>
      <p:sp>
        <p:nvSpPr>
          <p:cNvPr id="10" name="Oval 9"/>
          <p:cNvSpPr/>
          <p:nvPr/>
        </p:nvSpPr>
        <p:spPr>
          <a:xfrm>
            <a:off x="6781800" y="4572001"/>
            <a:ext cx="990600" cy="68579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433152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86800" cy="533400"/>
          </a:xfrm>
          <a:prstGeom prst="rect">
            <a:avLst/>
          </a:prstGeom>
          <a:noFill/>
          <a:ln w="762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28600" y="533400"/>
            <a:ext cx="7620000" cy="533400"/>
            <a:chOff x="228600" y="533400"/>
            <a:chExt cx="7620000" cy="5334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3716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4102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5532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908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0386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28600" y="533400"/>
              <a:ext cx="7620000" cy="533400"/>
              <a:chOff x="228600" y="533400"/>
              <a:chExt cx="7620000" cy="533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486400" y="533400"/>
                <a:ext cx="1066800" cy="5334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14799" y="533400"/>
                <a:ext cx="1219201" cy="533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66999" y="533400"/>
                <a:ext cx="1295399" cy="5334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47800" y="533400"/>
                <a:ext cx="1066800" cy="5334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600" y="533400"/>
                <a:ext cx="1066800" cy="533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629399" y="533400"/>
                <a:ext cx="1219201" cy="533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457200" y="1981200"/>
            <a:ext cx="8686800" cy="533400"/>
          </a:xfrm>
          <a:prstGeom prst="rect">
            <a:avLst/>
          </a:prstGeom>
          <a:noFill/>
          <a:ln w="762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1752600"/>
            <a:ext cx="2286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5600" y="1828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X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8600" y="2590800"/>
            <a:ext cx="22098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810000"/>
            <a:ext cx="3657598" cy="533400"/>
            <a:chOff x="228600" y="5486400"/>
            <a:chExt cx="3657598" cy="533400"/>
          </a:xfrm>
        </p:grpSpPr>
        <p:sp>
          <p:nvSpPr>
            <p:cNvPr id="31" name="Rectangle 30"/>
            <p:cNvSpPr/>
            <p:nvPr/>
          </p:nvSpPr>
          <p:spPr>
            <a:xfrm>
              <a:off x="2590799" y="5486400"/>
              <a:ext cx="1295399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71600" y="5486400"/>
              <a:ext cx="1066800" cy="533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00" y="5486400"/>
              <a:ext cx="1066800" cy="533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191000" y="38100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2(X-1</a:t>
            </a:r>
            <a:r>
              <a:rPr lang="bn-BD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048001" y="4876800"/>
                <a:ext cx="32385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4876800"/>
                <a:ext cx="323850" cy="609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038600" y="5943600"/>
            <a:ext cx="5334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6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228601" y="2819400"/>
            <a:ext cx="106679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28601" y="2819400"/>
            <a:ext cx="1066799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28600" y="1752600"/>
            <a:ext cx="22860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524000" y="29718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X-1</a:t>
            </a:r>
            <a:endParaRPr lang="en-US" sz="32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76200" y="4876800"/>
            <a:ext cx="2743200" cy="533400"/>
            <a:chOff x="228600" y="5486400"/>
            <a:chExt cx="3657598" cy="533400"/>
          </a:xfrm>
        </p:grpSpPr>
        <p:sp>
          <p:nvSpPr>
            <p:cNvPr id="65" name="Rectangle 64"/>
            <p:cNvSpPr/>
            <p:nvPr/>
          </p:nvSpPr>
          <p:spPr>
            <a:xfrm>
              <a:off x="2590799" y="5486400"/>
              <a:ext cx="1295399" cy="533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71600" y="5486400"/>
              <a:ext cx="1066800" cy="533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8600" y="5486400"/>
              <a:ext cx="1066800" cy="533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86200" y="4876800"/>
            <a:ext cx="3962400" cy="609600"/>
            <a:chOff x="228600" y="533400"/>
            <a:chExt cx="7620000" cy="5334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13716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4102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5532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5908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038600" y="533400"/>
              <a:ext cx="0" cy="533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8600" y="533400"/>
              <a:ext cx="7620000" cy="533400"/>
              <a:chOff x="228600" y="533400"/>
              <a:chExt cx="7620000" cy="533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486400" y="533400"/>
                <a:ext cx="1066800" cy="5334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114799" y="533400"/>
                <a:ext cx="1219201" cy="533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666999" y="533400"/>
                <a:ext cx="1295399" cy="5334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533400"/>
                <a:ext cx="1066800" cy="5334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8600" y="533400"/>
                <a:ext cx="1066800" cy="533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29399" y="533400"/>
                <a:ext cx="1219201" cy="5334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304800" y="58674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2(X-1</a:t>
            </a:r>
            <a:r>
              <a:rPr lang="bn-BD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0" y="5943600"/>
                <a:ext cx="533401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943600"/>
                <a:ext cx="533401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262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0" grpId="0" animBg="1"/>
      <p:bldP spid="52" grpId="0" animBg="1"/>
      <p:bldP spid="53" grpId="0" animBg="1"/>
      <p:bldP spid="59" grpId="0" animBg="1"/>
      <p:bldP spid="60" grpId="0" animBg="1"/>
      <p:bldP spid="62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738</TotalTime>
  <Words>294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MHS</cp:lastModifiedBy>
  <cp:revision>92</cp:revision>
  <dcterms:created xsi:type="dcterms:W3CDTF">2006-08-16T00:00:00Z</dcterms:created>
  <dcterms:modified xsi:type="dcterms:W3CDTF">2020-01-12T06:52:50Z</dcterms:modified>
</cp:coreProperties>
</file>