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270-29AE-4E9F-B5BB-F108A55EC33A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395F-A8CB-408A-AEDC-006222CB4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0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270-29AE-4E9F-B5BB-F108A55EC33A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395F-A8CB-408A-AEDC-006222CB4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8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270-29AE-4E9F-B5BB-F108A55EC33A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395F-A8CB-408A-AEDC-006222CB4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270-29AE-4E9F-B5BB-F108A55EC33A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395F-A8CB-408A-AEDC-006222CB4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4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270-29AE-4E9F-B5BB-F108A55EC33A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395F-A8CB-408A-AEDC-006222CB4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0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270-29AE-4E9F-B5BB-F108A55EC33A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395F-A8CB-408A-AEDC-006222CB4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8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270-29AE-4E9F-B5BB-F108A55EC33A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395F-A8CB-408A-AEDC-006222CB4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7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270-29AE-4E9F-B5BB-F108A55EC33A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395F-A8CB-408A-AEDC-006222CB4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7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270-29AE-4E9F-B5BB-F108A55EC33A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395F-A8CB-408A-AEDC-006222CB4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0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270-29AE-4E9F-B5BB-F108A55EC33A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395F-A8CB-408A-AEDC-006222CB4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8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270-29AE-4E9F-B5BB-F108A55EC33A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395F-A8CB-408A-AEDC-006222CB4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1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C2270-29AE-4E9F-B5BB-F108A55EC33A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B395F-A8CB-408A-AEDC-006222CB4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6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.png"/><Relationship Id="rId3" Type="http://schemas.openxmlformats.org/officeDocument/2006/relationships/image" Target="../media/image12.png"/><Relationship Id="rId12" Type="http://schemas.openxmlformats.org/officeDocument/2006/relationships/image" Target="../media/image3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4.png"/><Relationship Id="rId1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6" y="365125"/>
            <a:ext cx="11229973" cy="1325563"/>
          </a:xfrm>
          <a:pattFill prst="pct80">
            <a:fgClr>
              <a:srgbClr val="FFC00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IN" dirty="0" smtClean="0"/>
              <a:t> </a:t>
            </a:r>
            <a:r>
              <a:rPr lang="en-US" dirty="0" smtClean="0"/>
              <a:t>                    </a:t>
            </a:r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শুভেচ্ছা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6" y="1876333"/>
            <a:ext cx="11229974" cy="4981667"/>
          </a:xfrm>
        </p:spPr>
      </p:pic>
    </p:spTree>
    <p:extLst>
      <p:ext uri="{BB962C8B-B14F-4D97-AF65-F5344CB8AC3E}">
        <p14:creationId xmlns:p14="http://schemas.microsoft.com/office/powerpoint/2010/main" val="331037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63007"/>
          </a:xfrm>
          <a:pattFill prst="pct90">
            <a:fgClr>
              <a:srgbClr val="FFC000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bn-IN" dirty="0" smtClean="0"/>
              <a:t>                          </a:t>
            </a:r>
            <a:br>
              <a:rPr lang="bn-IN" dirty="0" smtClean="0"/>
            </a:br>
            <a:r>
              <a:rPr lang="bn-IN" dirty="0"/>
              <a:t> </a:t>
            </a:r>
            <a:r>
              <a:rPr lang="bn-IN" dirty="0" smtClean="0"/>
              <a:t>                            সমাধান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0386" y="1000025"/>
            <a:ext cx="5586609" cy="1087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বাগানের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বাগানের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6807" y="2301120"/>
                <a:ext cx="4961191" cy="101565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বাগানের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ক্ষেত্রফল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দৈর্ঘ্য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প্রস্থ</m:t>
                        </m:r>
                      </m:e>
                    </m:d>
                    <m:r>
                      <a:rPr lang="en-US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বর্গ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</a:p>
              <a:p>
                <a:r>
                  <a:rPr lang="en-US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𝟔𝟎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𝟒𝟎</m:t>
                        </m:r>
                      </m:e>
                    </m:d>
                    <m:r>
                      <a:rPr lang="en-US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বর্গ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</a:t>
                </a:r>
                <a:r>
                  <a:rPr lang="en-US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𝟐𝟒𝟎𝟎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বর্গ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মিটার</a:t>
                </a:r>
                <a:r>
                  <a:rPr lang="en-US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US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07" y="2301120"/>
                <a:ext cx="4961191" cy="1015656"/>
              </a:xfrm>
              <a:prstGeom prst="rect">
                <a:avLst/>
              </a:prstGeom>
              <a:blipFill rotWithShape="0">
                <a:blip r:embed="rId2"/>
                <a:stretch>
                  <a:fillRect t="-5988" b="-191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0386" y="3433638"/>
                <a:ext cx="3482236" cy="12651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মনে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পুকুর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পাড়ের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বিস্তার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মিটার</a:t>
                </a:r>
                <a:endParaRPr lang="en-U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</m:t>
                    </m:r>
                  </m:oMath>
                </a14:m>
                <a:r>
                  <a:rPr lang="en-US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পুকুর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পাড়ের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=(60-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মিটার</a:t>
                </a:r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পুকুর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পাড়ের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প্রস্থ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=(40-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</a:t>
                </a: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মিটার</a:t>
                </a:r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86" y="3433638"/>
                <a:ext cx="3482236" cy="1265129"/>
              </a:xfrm>
              <a:prstGeom prst="rect">
                <a:avLst/>
              </a:prstGeom>
              <a:blipFill rotWithShape="0">
                <a:blip r:embed="rId3"/>
                <a:stretch>
                  <a:fillRect l="-1576" b="-528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58509" y="4815629"/>
                <a:ext cx="4597051" cy="12651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</m:t>
                    </m:r>
                  </m:oMath>
                </a14:m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পুকুরের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=(60-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(40-</a:t>
                </a:r>
                <a:r>
                  <a:rPr lang="en-US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বর্গমিটার</a:t>
                </a:r>
                <a:endParaRPr 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𝟐𝟒𝟎𝟎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𝟏𝟐𝟎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𝟖𝟎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𝟐𝟎𝟎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𝟐𝟒𝟎𝟎</m:t>
                    </m:r>
                  </m:oMath>
                </a14:m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09" y="4815629"/>
                <a:ext cx="4597051" cy="1265129"/>
              </a:xfrm>
              <a:prstGeom prst="rect">
                <a:avLst/>
              </a:prstGeom>
              <a:blipFill rotWithShape="0">
                <a:blip r:embed="rId4"/>
                <a:stretch>
                  <a:fillRect t="-9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238430" y="1279869"/>
                <a:ext cx="4772595" cy="52898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শর্তমতে,</a:t>
                </a:r>
              </a:p>
              <a:p>
                <a:r>
                  <a:rPr lang="en-US" b="1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𝟐𝟎𝟎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𝟐𝟒𝟎𝟎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𝟐𝟒𝟎𝟎</m:t>
                    </m:r>
                  </m:oMath>
                </a14:m>
                <a:endParaRPr lang="en-US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𝟐𝟎𝟎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𝟐𝟒𝟎𝟎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𝟖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𝟎𝟎</m:t>
                    </m:r>
                  </m:oMath>
                </a14:m>
                <a:endParaRPr lang="en-US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𝟐𝟎𝟎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𝟐𝟒𝟎𝟎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𝟖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𝟐𝟎𝟎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𝟏𝟔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𝟒𝟎𝟎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𝟒𝟎𝟎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)(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d>
                        <m:d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𝟏𝟎</m:t>
                          </m:r>
                        </m:e>
                      </m:d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অথবা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𝟒𝟎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অথবা</m:t>
                    </m:r>
                    <m:r>
                      <a:rPr lang="en-US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m:rPr>
                        <m:nor/>
                      </m:rPr>
                      <a:rPr lang="en-US" b="1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[</a:t>
                </a:r>
                <a:r>
                  <a:rPr lang="en-US" sz="16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এই</a:t>
                </a:r>
                <a:r>
                  <a:rPr lang="en-US" sz="16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16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মান</a:t>
                </a:r>
                <a:r>
                  <a:rPr lang="en-US" sz="16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16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গ্রহন</a:t>
                </a:r>
                <a:r>
                  <a:rPr lang="en-US" sz="16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16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যোগ্য</a:t>
                </a:r>
                <a:r>
                  <a:rPr lang="en-US" sz="16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16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নহে</a:t>
                </a:r>
                <a:r>
                  <a:rPr lang="en-US" sz="16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]</a:t>
                </a:r>
                <a:endParaRPr lang="en-US" sz="16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</m:t>
                    </m:r>
                  </m:oMath>
                </a14:m>
                <a:r>
                  <a:rPr lang="en-US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পুকুর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পাড়ের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(60</a:t>
                </a:r>
                <a:r>
                  <a:rPr lang="en-US" b="1" dirty="0" smtClean="0">
                    <a:solidFill>
                      <a:schemeClr val="tx1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𝟏𝟎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 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মিটার</m:t>
                    </m:r>
                  </m:oMath>
                </a14:m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    = 60</a:t>
                </a:r>
                <a:r>
                  <a:rPr lang="en-US" b="1" dirty="0" smtClean="0">
                    <a:solidFill>
                      <a:schemeClr val="tx1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𝟒𝟎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মিটার</m:t>
                    </m:r>
                  </m:oMath>
                </a14:m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পুকুর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পাড়ের</a:t>
                </a:r>
                <a:r>
                  <a:rPr lang="en-US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প্রস্থ</a:t>
                </a:r>
                <a:r>
                  <a:rPr lang="en-US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(40</a:t>
                </a:r>
                <a:r>
                  <a:rPr lang="en-US" b="1" dirty="0" smtClean="0">
                    <a:solidFill>
                      <a:schemeClr val="tx1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𝟏𝟎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 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মিটার</m:t>
                    </m:r>
                  </m:oMath>
                </a14:m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    =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</a:t>
                </a:r>
                <a:r>
                  <a:rPr lang="en-US" b="1" dirty="0" smtClean="0">
                    <a:solidFill>
                      <a:schemeClr val="tx1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মিটার</m:t>
                    </m:r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𝑨𝒏𝒔</m:t>
                        </m:r>
                      </m:e>
                    </m:d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430" y="1279869"/>
                <a:ext cx="4772595" cy="5289814"/>
              </a:xfrm>
              <a:prstGeom prst="rect">
                <a:avLst/>
              </a:prstGeom>
              <a:blipFill rotWithShape="0">
                <a:blip r:embed="rId5"/>
                <a:stretch>
                  <a:fillRect l="-10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56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0" y="1709739"/>
            <a:ext cx="10109200" cy="2005012"/>
          </a:xfrm>
          <a:pattFill prst="pct90">
            <a:fgClr>
              <a:srgbClr val="FFFF0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IN" dirty="0" smtClean="0">
                <a:solidFill>
                  <a:srgbClr val="00B050"/>
                </a:solidFill>
              </a:rPr>
              <a:t>           একক </a:t>
            </a:r>
            <a:r>
              <a:rPr lang="bn-IN" dirty="0">
                <a:solidFill>
                  <a:srgbClr val="00B050"/>
                </a:solidFill>
              </a:rPr>
              <a:t>কাজ 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825" y="4249500"/>
            <a:ext cx="11553825" cy="2116137"/>
          </a:xfrm>
          <a:prstGeom prst="rect">
            <a:avLst/>
          </a:prstGeom>
          <a:pattFill prst="pct60">
            <a:fgClr>
              <a:srgbClr val="FFFF00"/>
            </a:fgClr>
            <a:bgClr>
              <a:schemeClr val="bg1"/>
            </a:bgClr>
          </a:pattFill>
          <a:ln w="9525">
            <a:solidFill>
              <a:srgbClr val="00B0F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বর্গকার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মাঠের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চারদিকে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চওড়া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defRPr/>
            </a:pP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রাস্তার</a:t>
            </a:r>
            <a:r>
              <a:rPr lang="en-US" sz="39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হেক্টর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বাদে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মাঠের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39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9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7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3475" y="1709738"/>
            <a:ext cx="10213975" cy="1700212"/>
          </a:xfrm>
          <a:prstGeom prst="flowChartTerminator">
            <a:avLst/>
          </a:prstGeom>
          <a:pattFill prst="pct80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7030A0"/>
                </a:solidFill>
              </a:rPr>
              <a:t>দলীয় কাজ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body" idx="1"/>
          </p:nvPr>
        </p:nvSpPr>
        <p:spPr bwMode="auto">
          <a:prstGeom prst="rect">
            <a:avLst/>
          </a:prstGeom>
          <a:noFill/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itchFamily="18" charset="2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itchFamily="18" charset="2"/>
              </a:rPr>
              <a:t>একটি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itchFamily="18" charset="2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itchFamily="18" charset="2"/>
              </a:rPr>
              <a:t>আয়তক্ষেত্রের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itchFamily="18" charset="2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itchFamily="18" charset="2"/>
              </a:rPr>
              <a:t>ক্ষেত্রফল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বর্গমিটার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endParaRPr lang="en-US" sz="3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1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pct75">
            <a:fgClr>
              <a:srgbClr val="FFC00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IN" dirty="0" smtClean="0">
                <a:solidFill>
                  <a:srgbClr val="00B050"/>
                </a:solidFill>
              </a:rPr>
              <a:t>                        মূল্যায়ন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4177" y="1781143"/>
                <a:ext cx="6499442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1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। </a:t>
                </a:r>
                <a:r>
                  <a:rPr lang="en-US" sz="2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কোন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ঘনকের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কণে</a:t>
                </a:r>
                <a:r>
                  <a:rPr lang="el-GR" sz="2400" dirty="0">
                    <a:solidFill>
                      <a:srgbClr val="0000FF"/>
                    </a:solidFill>
                    <a:latin typeface="SutonnyMJ" pitchFamily="2" charset="0"/>
                    <a:cs typeface="SutonnyMJ" pitchFamily="2" charset="0"/>
                  </a:rPr>
                  <a:t>Π</a:t>
                </a:r>
                <a:r>
                  <a:rPr lang="en-US" sz="24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র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cs typeface="NikoshBAN" pitchFamily="2" charset="0"/>
                      </a:rPr>
                      <m:t> </m:t>
                    </m:r>
                    <m:r>
                      <a:rPr lang="en-US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NikoshBAN" pitchFamily="2" charset="0"/>
                      </a:rPr>
                      <m:t>দৈর্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NikoshBAN" pitchFamily="2" charset="0"/>
                      </a:rPr>
                      <m:t>ঘ্য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NikoshBAN" pitchFamily="2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NikoshBAN" pitchFamily="2" charset="0"/>
                      </a:rPr>
                      <m:t>10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হলে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,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তার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আয়তন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কত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?</m:t>
                    </m:r>
                  </m:oMath>
                </a14:m>
                <a:endParaRPr lang="en-US" sz="2400" dirty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177" y="1781143"/>
                <a:ext cx="6499442" cy="496483"/>
              </a:xfrm>
              <a:prstGeom prst="rect">
                <a:avLst/>
              </a:prstGeom>
              <a:blipFill rotWithShape="0">
                <a:blip r:embed="rId2"/>
                <a:stretch>
                  <a:fillRect l="-1407" t="-7317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77" y="2187171"/>
            <a:ext cx="5364945" cy="10486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92122" y="2683654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ঘ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গূণ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177" y="3235774"/>
            <a:ext cx="7978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আয়তক্ষেত্রের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পরিসীমার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25698" y="3772393"/>
            <a:ext cx="5270326" cy="840353"/>
            <a:chOff x="910225" y="2218903"/>
            <a:chExt cx="5270326" cy="840353"/>
          </a:xfrm>
        </p:grpSpPr>
        <p:sp>
          <p:nvSpPr>
            <p:cNvPr id="10" name="TextBox 9"/>
            <p:cNvSpPr txBox="1"/>
            <p:nvPr/>
          </p:nvSpPr>
          <p:spPr>
            <a:xfrm>
              <a:off x="3513551" y="2218903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(</a:t>
              </a:r>
              <a:r>
                <a:rPr lang="bn-IN" sz="2400" dirty="0" smtClean="0">
                  <a:latin typeface="NikoshBAN" pitchFamily="2" charset="0"/>
                  <a:cs typeface="NikoshBAN" pitchFamily="2" charset="0"/>
                </a:rPr>
                <a:t>খ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)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দৈর্ঘ্য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+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প্রস্থ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505200" y="2597591"/>
                  <a:ext cx="2667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(</a:t>
                  </a:r>
                  <a:r>
                    <a:rPr lang="bn-IN" sz="2400" dirty="0" smtClean="0">
                      <a:latin typeface="NikoshBAN" pitchFamily="2" charset="0"/>
                      <a:cs typeface="NikoshBAN" pitchFamily="2" charset="0"/>
                    </a:rPr>
                    <a:t>ঘ</a:t>
                  </a:r>
                  <a:r>
                    <a:rPr lang="en-US" sz="2400" dirty="0">
                      <a:latin typeface="NikoshBAN" pitchFamily="2" charset="0"/>
                      <a:cs typeface="NikoshBAN" pitchFamily="2" charset="0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NikoshBAN" pitchFamily="2" charset="0"/>
                        </a:rPr>
                        <m:t>2</m:t>
                      </m:r>
                      <m:d>
                        <m:d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m:t>দৈর্ঘ্য</m:t>
                          </m:r>
                          <m:r>
                            <a:rPr lang="en-US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itchFamily="2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chemeClr val="tx1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m:t>প্রস্থ</m:t>
                          </m:r>
                        </m:e>
                      </m:d>
                    </m:oMath>
                  </a14:m>
                  <a:endParaRPr lang="en-US" sz="2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2597591"/>
                  <a:ext cx="2667000" cy="46166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3425" t="-9211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910225" y="2218904"/>
                  <a:ext cx="2667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(</a:t>
                  </a:r>
                  <a:r>
                    <a:rPr lang="bn-IN" sz="2400" dirty="0" smtClean="0">
                      <a:latin typeface="NikoshBAN" pitchFamily="2" charset="0"/>
                      <a:cs typeface="NikoshBAN" pitchFamily="2" charset="0"/>
                    </a:rPr>
                    <a:t>ক</a:t>
                  </a:r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) </a:t>
                  </a:r>
                  <a:r>
                    <a:rPr lang="en-US" sz="2400" dirty="0" err="1" smtClean="0">
                      <a:latin typeface="NikoshBAN" pitchFamily="2" charset="0"/>
                      <a:cs typeface="NikoshBAN" pitchFamily="2" charset="0"/>
                    </a:rPr>
                    <a:t>দৈর্ঘ্য</a:t>
                  </a:r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itchFamily="2" charset="0"/>
                        </a:rPr>
                        <m:t>×</m:t>
                      </m:r>
                    </m:oMath>
                  </a14:m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2400" dirty="0" err="1" smtClean="0">
                      <a:latin typeface="NikoshBAN" pitchFamily="2" charset="0"/>
                      <a:cs typeface="NikoshBAN" pitchFamily="2" charset="0"/>
                    </a:rPr>
                    <a:t>প্রস্থ</a:t>
                  </a:r>
                  <a:endParaRPr lang="en-US" sz="24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0225" y="2218904"/>
                  <a:ext cx="2667000" cy="461665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3425" t="-9211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025698" y="4234058"/>
                <a:ext cx="2667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IN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itchFamily="2" charset="0"/>
                      </a:rPr>
                      <m:t>2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দৈর্ঘ্য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প্রস্থ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698" y="4234058"/>
                <a:ext cx="2667000" cy="461665"/>
              </a:xfrm>
              <a:prstGeom prst="rect">
                <a:avLst/>
              </a:prstGeom>
              <a:blipFill rotWithShape="0">
                <a:blip r:embed="rId14"/>
                <a:stretch>
                  <a:fillRect l="-3425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25698" y="4713623"/>
                <a:ext cx="7698810" cy="497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৩</a:t>
                </a:r>
                <a:r>
                  <a:rPr lang="bn-IN" sz="2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en-US" sz="24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NikoshBAN" pitchFamily="2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itchFamily="2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itchFamily="2" charset="0"/>
                          </a:rPr>
                          <m:t> </m:t>
                        </m:r>
                      </m:e>
                    </m:rad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মিটার</m:t>
                    </m:r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00FF"/>
                        </a:solidFill>
                        <a:latin typeface="NikoshBAN" pitchFamily="2" charset="0"/>
                        <a:cs typeface="NikoshBAN" pitchFamily="2" charset="0"/>
                      </a:rPr>
                      <m:t>কণে</m:t>
                    </m:r>
                    <m:r>
                      <m:rPr>
                        <m:nor/>
                      </m:rPr>
                      <a:rPr lang="el-GR" sz="2400" dirty="0">
                        <a:solidFill>
                          <a:srgbClr val="0000FF"/>
                        </a:solidFill>
                        <a:latin typeface="SutonnyMJ" pitchFamily="2" charset="0"/>
                        <a:cs typeface="SutonnyMJ" pitchFamily="2" charset="0"/>
                      </a:rPr>
                      <m:t>Π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00FF"/>
                        </a:solidFill>
                        <a:latin typeface="NikoshBAN" pitchFamily="2" charset="0"/>
                        <a:cs typeface="NikoshBAN" pitchFamily="2" charset="0"/>
                      </a:rPr>
                      <m:t>র</m:t>
                    </m:r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দৈর্ঘ্য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বিশিষ্ট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বর্গক্ষেত্রের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বাহুর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দৈর্ঘ্য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কত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?</a:t>
                </a:r>
                <a:endParaRPr lang="en-US" sz="2400" dirty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698" y="4713623"/>
                <a:ext cx="7698810" cy="497572"/>
              </a:xfrm>
              <a:prstGeom prst="rect">
                <a:avLst/>
              </a:prstGeom>
              <a:blipFill rotWithShape="0">
                <a:blip r:embed="rId15"/>
                <a:stretch>
                  <a:fillRect l="-1188" t="-1220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1167922" y="5428700"/>
            <a:ext cx="5261454" cy="855335"/>
            <a:chOff x="872647" y="3477559"/>
            <a:chExt cx="5261454" cy="855335"/>
          </a:xfrm>
        </p:grpSpPr>
        <p:sp>
          <p:nvSpPr>
            <p:cNvPr id="16" name="TextBox 15"/>
            <p:cNvSpPr txBox="1"/>
            <p:nvPr/>
          </p:nvSpPr>
          <p:spPr>
            <a:xfrm>
              <a:off x="872647" y="3862568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(</a:t>
              </a:r>
              <a:r>
                <a:rPr lang="bn-IN" sz="2400" dirty="0" smtClean="0">
                  <a:latin typeface="NikoshBAN" pitchFamily="2" charset="0"/>
                  <a:cs typeface="NikoshBAN" pitchFamily="2" charset="0"/>
                </a:rPr>
                <a:t>গ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)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67101" y="3477559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(</a:t>
              </a:r>
              <a:r>
                <a:rPr lang="bn-IN" sz="2400" dirty="0" smtClean="0">
                  <a:latin typeface="NikoshBAN" pitchFamily="2" charset="0"/>
                  <a:cs typeface="NikoshBAN" pitchFamily="2" charset="0"/>
                </a:rPr>
                <a:t>খ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)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67101" y="3871229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(</a:t>
              </a:r>
              <a:r>
                <a:rPr lang="bn-IN" sz="2400" dirty="0" smtClean="0">
                  <a:latin typeface="NikoshBAN" pitchFamily="2" charset="0"/>
                  <a:cs typeface="NikoshBAN" pitchFamily="2" charset="0"/>
                </a:rPr>
                <a:t>ঘ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) 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182535" y="531095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71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13" grpId="0"/>
      <p:bldP spid="14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175" y="938213"/>
            <a:ext cx="10515600" cy="1795462"/>
          </a:xfrm>
          <a:prstGeom prst="upArrow">
            <a:avLst/>
          </a:prstGeom>
          <a:pattFill prst="pct90">
            <a:fgClr>
              <a:srgbClr val="FFC000"/>
            </a:fgClr>
            <a:bgClr>
              <a:schemeClr val="bg1"/>
            </a:bgClr>
          </a:pattFill>
          <a:scene3d>
            <a:camera prst="orthographicFront"/>
            <a:lightRig rig="threePt" dir="t"/>
          </a:scene3d>
          <a:sp3d>
            <a:bevelT prst="convex"/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bn-IN" sz="6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 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1850" y="3762375"/>
            <a:ext cx="10515600" cy="23272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বর্গকার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চারদিকে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চওড়া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defRPr/>
            </a:pP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রাস্তার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হেক্টর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36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13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365125"/>
            <a:ext cx="9115424" cy="1325563"/>
          </a:xfrm>
          <a:pattFill prst="pct75">
            <a:fgClr>
              <a:srgbClr val="FFC000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0070C0"/>
                </a:solidFill>
              </a:rPr>
              <a:t>                        </a:t>
            </a:r>
            <a:br>
              <a:rPr lang="bn-IN" dirty="0" smtClean="0">
                <a:solidFill>
                  <a:srgbClr val="0070C0"/>
                </a:solidFill>
              </a:rPr>
            </a:br>
            <a:r>
              <a:rPr lang="bn-IN" dirty="0">
                <a:solidFill>
                  <a:srgbClr val="0070C0"/>
                </a:solidFill>
              </a:rPr>
              <a:t> </a:t>
            </a:r>
            <a:r>
              <a:rPr lang="bn-IN" dirty="0" smtClean="0">
                <a:solidFill>
                  <a:srgbClr val="0070C0"/>
                </a:solidFill>
              </a:rPr>
              <a:t>                    </a:t>
            </a:r>
            <a:r>
              <a:rPr lang="bn-IN" sz="6700" dirty="0" smtClean="0">
                <a:solidFill>
                  <a:srgbClr val="0070C0"/>
                </a:solidFill>
              </a:rPr>
              <a:t>ধন্যবাদ</a:t>
            </a:r>
            <a:r>
              <a:rPr lang="en-US" sz="6700" dirty="0">
                <a:solidFill>
                  <a:srgbClr val="0070C0"/>
                </a:solidFill>
              </a:rPr>
              <a:t/>
            </a:r>
            <a:br>
              <a:rPr lang="en-US" sz="6700" dirty="0">
                <a:solidFill>
                  <a:srgbClr val="0070C0"/>
                </a:solidFill>
              </a:rPr>
            </a:br>
            <a:endParaRPr lang="en-US" sz="67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1" y="1862184"/>
            <a:ext cx="9115424" cy="4791075"/>
          </a:xfrm>
        </p:spPr>
      </p:pic>
    </p:spTree>
    <p:extLst>
      <p:ext uri="{BB962C8B-B14F-4D97-AF65-F5344CB8AC3E}">
        <p14:creationId xmlns:p14="http://schemas.microsoft.com/office/powerpoint/2010/main" val="199467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rgbClr val="FFC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812"/>
            <a:ext cx="7343775" cy="1400530"/>
          </a:xfrm>
          <a:pattFill prst="pct60">
            <a:fgClr>
              <a:srgbClr val="FFC000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838200" y="0"/>
            <a:ext cx="5740400" cy="2099733"/>
          </a:xfrm>
          <a:prstGeom prst="rightArrow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শিক্ষক পরিচিতি</a:t>
            </a:r>
            <a:endParaRPr lang="en-US" sz="4400" dirty="0"/>
          </a:p>
        </p:txBody>
      </p:sp>
      <p:sp>
        <p:nvSpPr>
          <p:cNvPr id="5" name="Bevel 4"/>
          <p:cNvSpPr/>
          <p:nvPr/>
        </p:nvSpPr>
        <p:spPr>
          <a:xfrm>
            <a:off x="838200" y="2055813"/>
            <a:ext cx="10092267" cy="4562740"/>
          </a:xfrm>
          <a:prstGeom prst="bevel">
            <a:avLst/>
          </a:prstGeom>
          <a:pattFill prst="trellis">
            <a:fgClr>
              <a:schemeClr val="accent4"/>
            </a:fgClr>
            <a:bgClr>
              <a:schemeClr val="bg1"/>
            </a:bgClr>
          </a:patt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1599987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</a:rPr>
              <a:t>    ফকির সহিদুল ইসলাম</a:t>
            </a:r>
          </a:p>
          <a:p>
            <a:r>
              <a:rPr lang="bn-IN" sz="1400" dirty="0" smtClean="0">
                <a:solidFill>
                  <a:schemeClr val="tx1"/>
                </a:solidFill>
              </a:rPr>
              <a:t>        বি,এস,সি (অনার্স),বি,এড, এম,এস,সি (গণিত)</a:t>
            </a:r>
          </a:p>
          <a:p>
            <a:r>
              <a:rPr lang="bn-IN" sz="1600" dirty="0" smtClean="0">
                <a:solidFill>
                  <a:schemeClr val="tx1"/>
                </a:solidFill>
              </a:rPr>
              <a:t>               সহকারী শিক্ষক (গণিত)</a:t>
            </a:r>
          </a:p>
          <a:p>
            <a:r>
              <a:rPr lang="bn-IN" dirty="0" smtClean="0">
                <a:solidFill>
                  <a:schemeClr val="tx1"/>
                </a:solidFill>
              </a:rPr>
              <a:t>   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সেন্ট পল্‌স উচ্চ বিদ্যালয়</a:t>
            </a:r>
          </a:p>
          <a:p>
            <a:r>
              <a:rPr lang="bn-IN" sz="1600" dirty="0" smtClean="0">
                <a:solidFill>
                  <a:schemeClr val="tx1"/>
                </a:solidFill>
              </a:rPr>
              <a:t>                 মোংলা,বাগেরহাট ।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</a:t>
            </a:r>
            <a:r>
              <a:rPr lang="en-US" sz="1600" dirty="0" err="1" smtClean="0">
                <a:solidFill>
                  <a:schemeClr val="tx1"/>
                </a:solidFill>
              </a:rPr>
              <a:t>মোবাইলঃ</a:t>
            </a:r>
            <a:r>
              <a:rPr lang="en-US" sz="1600" dirty="0" smtClean="0">
                <a:solidFill>
                  <a:schemeClr val="tx1"/>
                </a:solidFill>
              </a:rPr>
              <a:t> ০১৭১৬১৬৯৮৬৩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bn-IN" dirty="0" smtClean="0">
                <a:solidFill>
                  <a:schemeClr val="tx1"/>
                </a:solidFill>
              </a:rPr>
              <a:t>ই-মেইলঃ</a:t>
            </a:r>
            <a:r>
              <a:rPr lang="en-US" dirty="0" smtClean="0">
                <a:solidFill>
                  <a:schemeClr val="tx1"/>
                </a:solidFill>
              </a:rPr>
              <a:t> fakirsahidul87@gmail.com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867" y="2929401"/>
            <a:ext cx="2309570" cy="28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66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Bevel 3"/>
          <p:cNvSpPr/>
          <p:nvPr/>
        </p:nvSpPr>
        <p:spPr>
          <a:xfrm>
            <a:off x="646111" y="421217"/>
            <a:ext cx="10707689" cy="1432031"/>
          </a:xfrm>
          <a:prstGeom prst="bevel">
            <a:avLst/>
          </a:prstGeom>
          <a:pattFill prst="pct90">
            <a:fgClr>
              <a:srgbClr val="FFC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পাঠ পরিচিতি</a:t>
            </a:r>
            <a:endParaRPr lang="en-US" sz="44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531811" y="2052918"/>
            <a:ext cx="10821989" cy="4285464"/>
          </a:xfrm>
          <a:prstGeom prst="flowChartAlternateProcess">
            <a:avLst/>
          </a:prstGeom>
          <a:pattFill prst="pct80">
            <a:fgClr>
              <a:srgbClr val="FFC000"/>
            </a:fgClr>
            <a:bgClr>
              <a:schemeClr val="bg1"/>
            </a:bgClr>
          </a:patt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                       </a:t>
            </a:r>
            <a:r>
              <a:rPr lang="en-US" sz="2800" dirty="0" err="1" smtClean="0"/>
              <a:t>শ্রেনি</a:t>
            </a:r>
            <a:r>
              <a:rPr lang="en-US" sz="2800" dirty="0" smtClean="0"/>
              <a:t> – ৯ম</a:t>
            </a:r>
          </a:p>
          <a:p>
            <a:r>
              <a:rPr lang="bn-IN" sz="2800" dirty="0" smtClean="0"/>
              <a:t>                      </a:t>
            </a:r>
            <a:r>
              <a:rPr lang="en-US" sz="2800" dirty="0" err="1" smtClean="0"/>
              <a:t>অধ্যায়</a:t>
            </a:r>
            <a:r>
              <a:rPr lang="en-US" sz="2800" dirty="0" smtClean="0"/>
              <a:t> – </a:t>
            </a:r>
            <a:r>
              <a:rPr lang="en-US" sz="2800" dirty="0" err="1" smtClean="0"/>
              <a:t>ষোড়শ</a:t>
            </a:r>
            <a:endParaRPr lang="en-US" sz="2800" dirty="0" smtClean="0"/>
          </a:p>
          <a:p>
            <a:r>
              <a:rPr lang="bn-IN" sz="2800" dirty="0" smtClean="0"/>
              <a:t>               </a:t>
            </a:r>
            <a:r>
              <a:rPr lang="en-US" sz="2800" dirty="0" err="1" smtClean="0"/>
              <a:t>তারিখ</a:t>
            </a:r>
            <a:r>
              <a:rPr lang="en-US" sz="2800" dirty="0" smtClean="0"/>
              <a:t> – ১০/০১/২০২০</a:t>
            </a:r>
            <a:endParaRPr lang="bn-IN" sz="2800" dirty="0" smtClean="0"/>
          </a:p>
          <a:p>
            <a:r>
              <a:rPr lang="bn-IN" sz="2800" dirty="0" smtClean="0"/>
              <a:t>                   সময়- ৫০ মিনিট </a:t>
            </a:r>
            <a:r>
              <a:rPr lang="en-US" sz="2800" dirty="0" err="1" smtClean="0"/>
              <a:t>ssস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092" y="2465523"/>
            <a:ext cx="2360613" cy="300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60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AutoShape 2"/>
          <p:cNvSpPr>
            <a:spLocks noChangeArrowheads="1"/>
          </p:cNvSpPr>
          <p:nvPr/>
        </p:nvSpPr>
        <p:spPr bwMode="auto">
          <a:xfrm>
            <a:off x="3790950" y="1057275"/>
            <a:ext cx="5048250" cy="3590925"/>
          </a:xfrm>
          <a:prstGeom prst="flowChartAlternateProcess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3810000" y="46482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31BC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ইয়োহানেস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কেপলার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(Johannes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Kepler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pic>
        <p:nvPicPr>
          <p:cNvPr id="7" name="Picture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73" y="6460123"/>
            <a:ext cx="387926" cy="39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52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nimBg="1"/>
      <p:bldP spid="145410" grpId="1" animBg="1"/>
      <p:bldP spid="145411" grpId="0"/>
      <p:bldP spid="1454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792675" y="685800"/>
            <a:ext cx="8610600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r>
              <a:rPr lang="en-US" sz="2800" b="1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ইয়োহানেস</a:t>
            </a:r>
            <a:r>
              <a:rPr lang="en-US" sz="28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কেপলার</a:t>
            </a:r>
            <a:r>
              <a:rPr lang="en-US" sz="28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(Johannes </a:t>
            </a:r>
            <a:r>
              <a:rPr lang="en-US" sz="2800" b="1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Kepler</a:t>
            </a:r>
            <a:r>
              <a:rPr lang="en-US" sz="28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):</a:t>
            </a:r>
          </a:p>
          <a:p>
            <a:pPr algn="just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ইয়োহানেস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কেপলার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জার্মান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গণিতবিদ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জ্যোতিবিজ্ঞানী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জ্যোতিষী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(২৭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১৫১৭ - ১৫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নভেম্বর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১৬৩০)।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১৭’শ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শতকের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জ্যোতি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just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বিপ্লবের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ব্যক্তিত্ব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কেপলার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বিধিগুলো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পরবর্তীকালের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জ্যোতিবিজ্ঞানীরা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Astronomia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nova,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Harmonices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 Mundi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Epitomi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Astronomy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বইগুলোর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সূত্রাবদ্ধ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জ্যামিতির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বৃত্তক্ষেত্র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ত্তকলার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আয়তকার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কর্ণের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তলের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সাধনে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ইয়োহানেস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কেপলার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অগ্রণী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1132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5" y="126194"/>
            <a:ext cx="10515600" cy="1325563"/>
          </a:xfrm>
          <a:pattFill prst="pct80">
            <a:fgClr>
              <a:srgbClr val="FFC00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IN" dirty="0" smtClean="0"/>
              <a:t>               চিত্রগুলো লক্ষ করঃ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45277" y="1525575"/>
            <a:ext cx="3378200" cy="2527300"/>
            <a:chOff x="2806700" y="1841500"/>
            <a:chExt cx="3378200" cy="2527300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3124200" y="2108200"/>
              <a:ext cx="2743200" cy="213360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Verdana" pitchFamily="34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806700" y="4127500"/>
              <a:ext cx="3048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880100" y="4140200"/>
              <a:ext cx="3048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343400" y="1841500"/>
              <a:ext cx="3048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123288" y="1731953"/>
            <a:ext cx="3492500" cy="2654300"/>
            <a:chOff x="2819400" y="1701800"/>
            <a:chExt cx="3492500" cy="2654300"/>
          </a:xfrm>
        </p:grpSpPr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2971800" y="2057400"/>
              <a:ext cx="3213100" cy="1917700"/>
              <a:chOff x="1912" y="1576"/>
              <a:chExt cx="2024" cy="1208"/>
            </a:xfrm>
          </p:grpSpPr>
          <p:sp>
            <p:nvSpPr>
              <p:cNvPr id="19" name="Line 44"/>
              <p:cNvSpPr>
                <a:spLocks noChangeShapeType="1"/>
              </p:cNvSpPr>
              <p:nvPr/>
            </p:nvSpPr>
            <p:spPr bwMode="auto">
              <a:xfrm>
                <a:off x="1912" y="1584"/>
                <a:ext cx="20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45"/>
              <p:cNvSpPr>
                <a:spLocks noChangeShapeType="1"/>
              </p:cNvSpPr>
              <p:nvPr/>
            </p:nvSpPr>
            <p:spPr bwMode="auto">
              <a:xfrm>
                <a:off x="1920" y="2784"/>
                <a:ext cx="20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49"/>
              <p:cNvSpPr>
                <a:spLocks noChangeShapeType="1"/>
              </p:cNvSpPr>
              <p:nvPr/>
            </p:nvSpPr>
            <p:spPr bwMode="auto">
              <a:xfrm flipV="1">
                <a:off x="1920" y="1584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50"/>
              <p:cNvSpPr>
                <a:spLocks noChangeShapeType="1"/>
              </p:cNvSpPr>
              <p:nvPr/>
            </p:nvSpPr>
            <p:spPr bwMode="auto">
              <a:xfrm flipV="1">
                <a:off x="3928" y="1576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Line 53"/>
            <p:cNvSpPr>
              <a:spLocks noChangeShapeType="1"/>
            </p:cNvSpPr>
            <p:nvPr/>
          </p:nvSpPr>
          <p:spPr bwMode="auto">
            <a:xfrm flipV="1">
              <a:off x="2971800" y="2070100"/>
              <a:ext cx="3200400" cy="1905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56"/>
            <p:cNvSpPr>
              <a:spLocks noChangeArrowheads="1"/>
            </p:cNvSpPr>
            <p:nvPr/>
          </p:nvSpPr>
          <p:spPr bwMode="auto">
            <a:xfrm>
              <a:off x="5918200" y="1714500"/>
              <a:ext cx="3810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4" name="Rectangle 57"/>
            <p:cNvSpPr>
              <a:spLocks noChangeArrowheads="1"/>
            </p:cNvSpPr>
            <p:nvPr/>
          </p:nvSpPr>
          <p:spPr bwMode="auto">
            <a:xfrm>
              <a:off x="2844800" y="1701800"/>
              <a:ext cx="3810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5" name="Rectangle 58"/>
            <p:cNvSpPr>
              <a:spLocks noChangeArrowheads="1"/>
            </p:cNvSpPr>
            <p:nvPr/>
          </p:nvSpPr>
          <p:spPr bwMode="auto">
            <a:xfrm>
              <a:off x="4152900" y="2743200"/>
              <a:ext cx="3810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6" name="Rectangle 59"/>
            <p:cNvSpPr>
              <a:spLocks noChangeArrowheads="1"/>
            </p:cNvSpPr>
            <p:nvPr/>
          </p:nvSpPr>
          <p:spPr bwMode="auto">
            <a:xfrm>
              <a:off x="4356100" y="3937000"/>
              <a:ext cx="3810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7" name="Rectangle 60"/>
            <p:cNvSpPr>
              <a:spLocks noChangeArrowheads="1"/>
            </p:cNvSpPr>
            <p:nvPr/>
          </p:nvSpPr>
          <p:spPr bwMode="auto">
            <a:xfrm>
              <a:off x="2819400" y="4025900"/>
              <a:ext cx="3810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8" name="Rectangle 61"/>
            <p:cNvSpPr>
              <a:spLocks noChangeArrowheads="1"/>
            </p:cNvSpPr>
            <p:nvPr/>
          </p:nvSpPr>
          <p:spPr bwMode="auto">
            <a:xfrm>
              <a:off x="5930900" y="4051300"/>
              <a:ext cx="3810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415388" y="4386253"/>
            <a:ext cx="2463800" cy="2260600"/>
            <a:chOff x="3352800" y="1676400"/>
            <a:chExt cx="2463800" cy="2260600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505200" y="1981200"/>
              <a:ext cx="2219325" cy="165893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Verdana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352800" y="3660775"/>
              <a:ext cx="284163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507038" y="3660775"/>
              <a:ext cx="284162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532438" y="1676400"/>
              <a:ext cx="284162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413125" y="1689100"/>
              <a:ext cx="284163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452938" y="3641725"/>
              <a:ext cx="285750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321175" y="2557463"/>
              <a:ext cx="284163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V="1">
              <a:off x="3492500" y="1993900"/>
              <a:ext cx="2219325" cy="16589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4477" y="4259253"/>
            <a:ext cx="4889500" cy="2501900"/>
            <a:chOff x="2057400" y="1727200"/>
            <a:chExt cx="4889500" cy="2501900"/>
          </a:xfrm>
        </p:grpSpPr>
        <p:sp>
          <p:nvSpPr>
            <p:cNvPr id="33" name="AutoShape 25"/>
            <p:cNvSpPr>
              <a:spLocks noChangeArrowheads="1"/>
            </p:cNvSpPr>
            <p:nvPr/>
          </p:nvSpPr>
          <p:spPr bwMode="auto">
            <a:xfrm>
              <a:off x="2247900" y="2032000"/>
              <a:ext cx="4572000" cy="1905000"/>
            </a:xfrm>
            <a:prstGeom prst="parallelogram">
              <a:avLst>
                <a:gd name="adj" fmla="val 6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Verdana" pitchFamily="34" charset="0"/>
              </a:endParaRPr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2057400" y="3949700"/>
              <a:ext cx="3810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5397500" y="3949700"/>
              <a:ext cx="3810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6565900" y="1739900"/>
              <a:ext cx="3810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3251200" y="1727200"/>
              <a:ext cx="3810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3213100" y="3975100"/>
              <a:ext cx="3810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4178300" y="4000500"/>
              <a:ext cx="3810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3352800" y="2946400"/>
              <a:ext cx="3810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41" name="Line 34"/>
            <p:cNvSpPr>
              <a:spLocks noChangeShapeType="1"/>
            </p:cNvSpPr>
            <p:nvPr/>
          </p:nvSpPr>
          <p:spPr bwMode="auto">
            <a:xfrm>
              <a:off x="3403600" y="2032000"/>
              <a:ext cx="0" cy="1905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H="1" flipV="1">
              <a:off x="3390900" y="2032000"/>
              <a:ext cx="2286000" cy="1905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2726377" y="4171483"/>
            <a:ext cx="6731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Rectangle 32"/>
          <p:cNvSpPr>
            <a:spLocks noChangeArrowheads="1"/>
          </p:cNvSpPr>
          <p:nvPr/>
        </p:nvSpPr>
        <p:spPr bwMode="auto">
          <a:xfrm>
            <a:off x="9367888" y="6583616"/>
            <a:ext cx="673100" cy="32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Rectangle 63"/>
          <p:cNvSpPr>
            <a:spLocks noChangeArrowheads="1"/>
          </p:cNvSpPr>
          <p:nvPr/>
        </p:nvSpPr>
        <p:spPr bwMode="auto">
          <a:xfrm>
            <a:off x="9279097" y="4249512"/>
            <a:ext cx="1138129" cy="184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ectangle 38"/>
          <p:cNvSpPr>
            <a:spLocks noChangeArrowheads="1"/>
          </p:cNvSpPr>
          <p:nvPr/>
        </p:nvSpPr>
        <p:spPr bwMode="auto">
          <a:xfrm>
            <a:off x="1430977" y="6627803"/>
            <a:ext cx="13081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95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4925"/>
            <a:ext cx="9010650" cy="1695450"/>
          </a:xfrm>
          <a:pattFill prst="pct75">
            <a:fgClr>
              <a:srgbClr val="FFC000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bn-IN" dirty="0">
                <a:solidFill>
                  <a:schemeClr val="tx1">
                    <a:lumMod val="85000"/>
                  </a:schemeClr>
                </a:solidFill>
              </a:rPr>
              <a:t>তাহলে আজ আমরা শিখবঃ</a:t>
            </a:r>
            <a:br>
              <a:rPr lang="bn-IN" dirty="0">
                <a:solidFill>
                  <a:schemeClr val="tx1">
                    <a:lumMod val="85000"/>
                  </a:schemeClr>
                </a:solidFill>
              </a:rPr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90700" y="3906838"/>
            <a:ext cx="8239125" cy="11795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চতুর্ভূজক্ষেত্রের</a:t>
            </a:r>
            <a:r>
              <a:rPr lang="en-US" sz="54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ক্ষেত্রেফল</a:t>
            </a:r>
            <a:endParaRPr lang="en-US" sz="5400" b="1" cap="none" spc="0" dirty="0">
              <a:ln/>
              <a:solidFill>
                <a:schemeClr val="tx2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33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cap="none" spc="0" dirty="0">
              <a:ln/>
              <a:solidFill>
                <a:srgbClr val="00CC00"/>
              </a:solidFill>
              <a:effectLst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07496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kern="110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এই</a:t>
            </a:r>
            <a:r>
              <a:rPr lang="en-US" sz="4000" kern="110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4000" kern="110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পাঠ</a:t>
            </a:r>
            <a:r>
              <a:rPr lang="en-US" sz="4000" kern="110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4000" kern="110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শেষে</a:t>
            </a:r>
            <a:r>
              <a:rPr lang="en-US" sz="4000" kern="110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4000" kern="110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শিক্ষার্থীরা</a:t>
            </a:r>
            <a:r>
              <a:rPr lang="en-US" sz="4000" kern="110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..............</a:t>
            </a:r>
          </a:p>
          <a:p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১।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চতুর্ভূজ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কাকে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বলে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তা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বলতে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পারবে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।</a:t>
            </a:r>
          </a:p>
          <a:p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২।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চতুর্ভূজের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ক্ষেত্রফল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নির্ণয়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করতে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পারবে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  <a:sym typeface="Wingdings"/>
              </a:rPr>
              <a:t>।</a:t>
            </a:r>
          </a:p>
          <a:p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৩।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বর্গ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কাকে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বলে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তা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বলতে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পারবে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।</a:t>
            </a:r>
          </a:p>
          <a:p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৪।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বর্গক্ষেত্রের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ক্ষেত্রফল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নির্ণয়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করতে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পারবে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।</a:t>
            </a:r>
          </a:p>
          <a:p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5।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সামান্তরিক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কাকে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বলে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তা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বলতে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পারবে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।</a:t>
            </a:r>
            <a:endParaRPr lang="en-US" sz="32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6।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সামান্তরিকের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ক্ষেত্রফল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নির্ণয়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করতে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পারবে</a:t>
            </a:r>
            <a:r>
              <a:rPr lang="en-US" sz="3200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।</a:t>
            </a:r>
            <a:endParaRPr lang="en-US" sz="32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09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479" y="4094162"/>
            <a:ext cx="10515600" cy="203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423863"/>
            <a:ext cx="10515600" cy="1528762"/>
          </a:xfrm>
          <a:prstGeom prst="flowChartTerminator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সমস্যাঃ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923108" y="3143249"/>
            <a:ext cx="10424342" cy="324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b="1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বাগানের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বাগানের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পাড়বিশিষ্ট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IN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বাগানের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ক্ষেত্রফলের      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b="1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IN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938937"/>
              </p:ext>
            </p:extLst>
          </p:nvPr>
        </p:nvGraphicFramePr>
        <p:xfrm>
          <a:off x="9684638" y="4424362"/>
          <a:ext cx="38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139639" imgH="393529" progId="Equation.3">
                  <p:embed/>
                </p:oleObj>
              </mc:Choice>
              <mc:Fallback>
                <p:oleObj name="Equation" r:id="rId3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4638" y="4424362"/>
                        <a:ext cx="381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41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507</Words>
  <Application>Microsoft Office PowerPoint</Application>
  <PresentationFormat>Widescreen</PresentationFormat>
  <Paragraphs>122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NikoshBAN</vt:lpstr>
      <vt:lpstr>SutonnyMJ</vt:lpstr>
      <vt:lpstr>Times New Roman</vt:lpstr>
      <vt:lpstr>Verdana</vt:lpstr>
      <vt:lpstr>Vrinda</vt:lpstr>
      <vt:lpstr>Wingdings</vt:lpstr>
      <vt:lpstr>Wingdings 2</vt:lpstr>
      <vt:lpstr>Office Theme</vt:lpstr>
      <vt:lpstr>Equation</vt:lpstr>
      <vt:lpstr>                     সবাইকে শুভেচ্ছা</vt:lpstr>
      <vt:lpstr>PowerPoint Presentation</vt:lpstr>
      <vt:lpstr>PowerPoint Presentation</vt:lpstr>
      <vt:lpstr>PowerPoint Presentation</vt:lpstr>
      <vt:lpstr>PowerPoint Presentation</vt:lpstr>
      <vt:lpstr>               চিত্রগুলো লক্ষ করঃ</vt:lpstr>
      <vt:lpstr>তাহলে আজ আমরা শিখবঃ </vt:lpstr>
      <vt:lpstr>শিখনফল</vt:lpstr>
      <vt:lpstr>সমস্যাঃ </vt:lpstr>
      <vt:lpstr>                                                        সমাধান </vt:lpstr>
      <vt:lpstr>           একক কাজ  </vt:lpstr>
      <vt:lpstr>দলীয় কাজ</vt:lpstr>
      <vt:lpstr>                        মূল্যায়ন </vt:lpstr>
      <vt:lpstr>বাড়ির কাজঃ </vt:lpstr>
      <vt:lpstr>                                             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32</cp:revision>
  <dcterms:created xsi:type="dcterms:W3CDTF">2020-01-09T17:36:15Z</dcterms:created>
  <dcterms:modified xsi:type="dcterms:W3CDTF">2020-01-10T18:56:55Z</dcterms:modified>
</cp:coreProperties>
</file>