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3"/>
  </p:notesMasterIdLst>
  <p:sldIdLst>
    <p:sldId id="256" r:id="rId3"/>
    <p:sldId id="285" r:id="rId4"/>
    <p:sldId id="291" r:id="rId5"/>
    <p:sldId id="279" r:id="rId6"/>
    <p:sldId id="258" r:id="rId7"/>
    <p:sldId id="268" r:id="rId8"/>
    <p:sldId id="260" r:id="rId9"/>
    <p:sldId id="288" r:id="rId10"/>
    <p:sldId id="303" r:id="rId11"/>
    <p:sldId id="292" r:id="rId12"/>
    <p:sldId id="290" r:id="rId13"/>
    <p:sldId id="294" r:id="rId14"/>
    <p:sldId id="293" r:id="rId15"/>
    <p:sldId id="298" r:id="rId16"/>
    <p:sldId id="296" r:id="rId17"/>
    <p:sldId id="295" r:id="rId18"/>
    <p:sldId id="300" r:id="rId19"/>
    <p:sldId id="302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3CC33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8" autoAdjust="0"/>
    <p:restoredTop sz="94715" autoAdjust="0"/>
  </p:normalViewPr>
  <p:slideViewPr>
    <p:cSldViewPr>
      <p:cViewPr>
        <p:scale>
          <a:sx n="77" d="100"/>
          <a:sy n="77" d="100"/>
        </p:scale>
        <p:origin x="-667" y="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54A60-81F6-410B-91E1-C18747809CAF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B3CC3-6D85-498B-B564-EBDFD5825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7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97D-536A-43BB-8AFF-0E509DB92F1B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8A9D89-BF83-412B-BF6F-12451CAD0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97D-536A-43BB-8AFF-0E509DB92F1B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9D89-BF83-412B-BF6F-12451CAD0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97D-536A-43BB-8AFF-0E509DB92F1B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9D89-BF83-412B-BF6F-12451CAD0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04-Feb-19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50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04-Feb-19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88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04-Feb-19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91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04-Feb-19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11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04-Feb-19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71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04-Feb-19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35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04-Feb-19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29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04-Feb-19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1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97D-536A-43BB-8AFF-0E509DB92F1B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2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8A9D89-BF83-412B-BF6F-12451CAD0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04-Feb-19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86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04-Feb-19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40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04-Feb-19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92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97D-536A-43BB-8AFF-0E509DB92F1B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9D89-BF83-412B-BF6F-12451CAD01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97D-536A-43BB-8AFF-0E509DB92F1B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9D89-BF83-412B-BF6F-12451CAD0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97D-536A-43BB-8AFF-0E509DB92F1B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8A9D89-BF83-412B-BF6F-12451CAD01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97D-536A-43BB-8AFF-0E509DB92F1B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9D89-BF83-412B-BF6F-12451CAD0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97D-536A-43BB-8AFF-0E509DB92F1B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9D89-BF83-412B-BF6F-12451CAD0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97D-536A-43BB-8AFF-0E509DB92F1B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9D89-BF83-412B-BF6F-12451CAD0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97D-536A-43BB-8AFF-0E509DB92F1B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9D89-BF83-412B-BF6F-12451CAD01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41B97D-536A-43BB-8AFF-0E509DB92F1B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8A9D89-BF83-412B-BF6F-12451CAD01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F01DB-23DC-4C78-AA3B-9B36E351AE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04-Feb-19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E6BE3-CD05-4E2F-84C4-25092B4C0B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5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457202"/>
            <a:ext cx="77724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-Somayer-Krishi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83664"/>
            <a:ext cx="7772400" cy="428853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7338"/>
            <a:ext cx="82296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রমিজ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সাহেব</a:t>
            </a:r>
            <a:r>
              <a:rPr lang="en-US" sz="2800" dirty="0" smtClean="0">
                <a:solidFill>
                  <a:srgbClr val="FF0000"/>
                </a:solidFill>
              </a:rPr>
              <a:t> 5000 </a:t>
            </a:r>
            <a:r>
              <a:rPr lang="en-US" sz="2800" dirty="0" err="1" smtClean="0">
                <a:solidFill>
                  <a:srgbClr val="FF0000"/>
                </a:solidFill>
              </a:rPr>
              <a:t>টাকা</a:t>
            </a:r>
            <a:r>
              <a:rPr lang="en-US" sz="2800" dirty="0" smtClean="0">
                <a:solidFill>
                  <a:srgbClr val="FF0000"/>
                </a:solidFill>
              </a:rPr>
              <a:t> 6 </a:t>
            </a:r>
            <a:r>
              <a:rPr lang="en-US" sz="2800" dirty="0" err="1" smtClean="0">
                <a:solidFill>
                  <a:srgbClr val="FF0000"/>
                </a:solidFill>
              </a:rPr>
              <a:t>বছরের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জন্য</a:t>
            </a:r>
            <a:r>
              <a:rPr lang="en-US" sz="2800" dirty="0" smtClean="0">
                <a:solidFill>
                  <a:srgbClr val="FF0000"/>
                </a:solidFill>
              </a:rPr>
              <a:t> 10% </a:t>
            </a:r>
            <a:r>
              <a:rPr lang="en-US" sz="2800" dirty="0" err="1" smtClean="0">
                <a:solidFill>
                  <a:srgbClr val="FF0000"/>
                </a:solidFill>
              </a:rPr>
              <a:t>হার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মুনাফায়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ব্যাংকে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জমা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রাখলেন</a:t>
            </a:r>
            <a:r>
              <a:rPr lang="en-US" sz="2800" dirty="0" smtClean="0">
                <a:solidFill>
                  <a:srgbClr val="FF0000"/>
                </a:solidFill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</a:rPr>
              <a:t>6বছর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তিনি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মুনাফা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পাবেন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</a:rPr>
              <a:t>এবং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মুনাফা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আসলে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টাকা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হবে</a:t>
            </a:r>
            <a:r>
              <a:rPr lang="en-US" sz="2800" dirty="0" smtClean="0">
                <a:solidFill>
                  <a:srgbClr val="FF0000"/>
                </a:solidFill>
              </a:rPr>
              <a:t> ?  </a:t>
            </a:r>
            <a:r>
              <a:rPr lang="en-US" dirty="0" smtClean="0"/>
              <a:t>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719472"/>
                <a:ext cx="8915400" cy="477720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সমাধাণ : 100 </a:t>
                </a:r>
                <a:r>
                  <a:rPr lang="en-US" dirty="0" err="1" smtClean="0"/>
                  <a:t>টাকায়</a:t>
                </a:r>
                <a:r>
                  <a:rPr lang="en-US" dirty="0" smtClean="0"/>
                  <a:t> 1 </a:t>
                </a:r>
                <a:r>
                  <a:rPr lang="en-US" dirty="0" err="1" smtClean="0"/>
                  <a:t>বছরে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মুনাফা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দেয়</a:t>
                </a:r>
                <a:r>
                  <a:rPr lang="en-US" dirty="0" smtClean="0"/>
                  <a:t> 10 </a:t>
                </a:r>
                <a:r>
                  <a:rPr lang="en-US" dirty="0" err="1" smtClean="0"/>
                  <a:t>টাকা</a:t>
                </a:r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                1       ,,      1   ,,         ,,      ,,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</a:t>
                </a:r>
                <a:r>
                  <a:rPr lang="en-US" dirty="0" smtClean="0"/>
                  <a:t>            5000   ,,       6  ,,          ,,       ,,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5000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6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             = 5000</a:t>
                </a:r>
                <a:r>
                  <a:rPr lang="en-US" dirty="0" smtClean="0">
                    <a:latin typeface="Cambria Math"/>
                    <a:ea typeface="Cambria Math"/>
                  </a:rPr>
                  <a:t>×6×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10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100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              =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5000</a:t>
                </a:r>
                <a:r>
                  <a:rPr lang="en-US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×</a:t>
                </a:r>
                <a:r>
                  <a:rPr lang="en-US" dirty="0" smtClean="0">
                    <a:solidFill>
                      <a:srgbClr val="00B050"/>
                    </a:solidFill>
                    <a:latin typeface="Cambria Math"/>
                    <a:ea typeface="Cambria Math"/>
                  </a:rPr>
                  <a:t>6</a:t>
                </a:r>
                <a:r>
                  <a:rPr lang="en-US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×</a:t>
                </a:r>
                <a:r>
                  <a:rPr lang="en-US" dirty="0" smtClean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10</a:t>
                </a:r>
                <a:r>
                  <a:rPr lang="en-US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%</a:t>
                </a:r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            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তবে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(1)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মোট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মুনাফা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, </a:t>
                </a:r>
                <a:r>
                  <a:rPr lang="en-US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r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(2)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মুনাফা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আসল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আসল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মুনাফা</a:t>
                </a:r>
                <a:endPara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              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বা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   A  = P + I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               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বা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   A= P +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Pnr</a:t>
                </a:r>
                <a:endPara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                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বা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    </a:t>
                </a:r>
                <a:r>
                  <a:rPr lang="en-US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P( 1+ nr)</a:t>
                </a:r>
                <a:endPara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719470"/>
                <a:ext cx="8915400" cy="47772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632174" y="2111128"/>
            <a:ext cx="3505200" cy="24929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 err="1">
                <a:solidFill>
                  <a:prstClr val="black"/>
                </a:solidFill>
              </a:rPr>
              <a:t>যদি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মুলধন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বা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আসল</a:t>
            </a:r>
            <a:r>
              <a:rPr lang="en-US" dirty="0">
                <a:solidFill>
                  <a:prstClr val="black"/>
                </a:solidFill>
              </a:rPr>
              <a:t> ( Principal) =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</a:rPr>
              <a:t>         </a:t>
            </a:r>
            <a:r>
              <a:rPr lang="en-US" dirty="0" err="1">
                <a:solidFill>
                  <a:prstClr val="black"/>
                </a:solidFill>
              </a:rPr>
              <a:t>সময়</a:t>
            </a:r>
            <a:r>
              <a:rPr lang="en-US" dirty="0">
                <a:solidFill>
                  <a:prstClr val="black"/>
                </a:solidFill>
              </a:rPr>
              <a:t> ( time ) = </a:t>
            </a:r>
            <a:r>
              <a:rPr lang="en-US" dirty="0" smtClean="0">
                <a:solidFill>
                  <a:srgbClr val="33CC33"/>
                </a:solidFill>
              </a:rPr>
              <a:t>n</a:t>
            </a:r>
          </a:p>
          <a:p>
            <a:pPr lvl="0">
              <a:lnSpc>
                <a:spcPct val="150000"/>
              </a:lnSpc>
            </a:pPr>
            <a:r>
              <a:rPr lang="en-US" sz="1400" dirty="0" err="1" smtClean="0">
                <a:solidFill>
                  <a:prstClr val="black"/>
                </a:solidFill>
              </a:rPr>
              <a:t>মুনাফার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হার</a:t>
            </a:r>
            <a:r>
              <a:rPr lang="en-US" sz="1400" dirty="0">
                <a:solidFill>
                  <a:prstClr val="black"/>
                </a:solidFill>
              </a:rPr>
              <a:t> ( Rate of Profit / Interest) = </a:t>
            </a:r>
            <a:r>
              <a:rPr lang="en-US" sz="1400" dirty="0">
                <a:solidFill>
                  <a:srgbClr val="7030A0"/>
                </a:solidFill>
              </a:rPr>
              <a:t>r</a:t>
            </a:r>
          </a:p>
          <a:p>
            <a:pPr lvl="0">
              <a:lnSpc>
                <a:spcPct val="150000"/>
              </a:lnSpc>
            </a:pPr>
            <a:r>
              <a:rPr lang="en-US" dirty="0" err="1" smtClean="0">
                <a:solidFill>
                  <a:prstClr val="black"/>
                </a:solidFill>
              </a:rPr>
              <a:t>মোট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মুনাফা</a:t>
            </a:r>
            <a:r>
              <a:rPr lang="en-US" dirty="0">
                <a:solidFill>
                  <a:prstClr val="black"/>
                </a:solidFill>
              </a:rPr>
              <a:t> ( Profit / Interest ) = 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I </a:t>
            </a:r>
          </a:p>
          <a:p>
            <a:pPr lvl="0">
              <a:lnSpc>
                <a:spcPct val="150000"/>
              </a:lnSpc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মুনাফাসহ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মুলধন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(Total Amount)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দ্বারা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প্রকাশ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করা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হয়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86758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09800"/>
            <a:ext cx="3200400" cy="2667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3581400" y="3276600"/>
            <a:ext cx="16764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a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752600"/>
            <a:ext cx="34290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4953000"/>
            <a:ext cx="73152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5০০০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বার্ষিক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%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457200"/>
            <a:ext cx="2895600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461" y="152400"/>
            <a:ext cx="37338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</a:rPr>
              <a:t>সমাধানটি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মিলিয়ে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দেখি</a:t>
            </a:r>
            <a:endParaRPr lang="en-US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821396"/>
                <a:ext cx="8229600" cy="545392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দেওয়া </a:t>
                </a:r>
                <a:r>
                  <a:rPr lang="en-US" sz="2000" dirty="0" err="1" smtClean="0"/>
                  <a:t>আছে</a:t>
                </a:r>
                <a:r>
                  <a:rPr lang="en-US" sz="2000" dirty="0" smtClean="0"/>
                  <a:t>,</a:t>
                </a:r>
              </a:p>
              <a:p>
                <a:pPr marL="1143000" lvl="3"/>
                <a:r>
                  <a:rPr lang="en-US" sz="2000" dirty="0" err="1" smtClean="0"/>
                  <a:t>মুলধন</a:t>
                </a:r>
                <a:r>
                  <a:rPr lang="en-US" sz="2000" dirty="0" smtClean="0"/>
                  <a:t>, P=5000</a:t>
                </a:r>
              </a:p>
              <a:p>
                <a:pPr marL="1143000" lvl="3"/>
                <a:r>
                  <a:rPr lang="en-US" sz="2000" dirty="0" err="1" smtClean="0"/>
                  <a:t>মুনাফার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হার</a:t>
                </a:r>
                <a:r>
                  <a:rPr lang="en-US" sz="2000" dirty="0" smtClean="0"/>
                  <a:t>, r = 10%=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000" dirty="0" smtClean="0"/>
                  <a:t>=0.1 </a:t>
                </a:r>
              </a:p>
              <a:p>
                <a:pPr marL="1143000" lvl="3"/>
                <a:r>
                  <a:rPr lang="en-US" sz="2000" dirty="0" err="1" smtClean="0"/>
                  <a:t>সময়</a:t>
                </a:r>
                <a:r>
                  <a:rPr lang="en-US" sz="2000" dirty="0" smtClean="0"/>
                  <a:t>, n = 2 </a:t>
                </a:r>
                <a:r>
                  <a:rPr lang="en-US" sz="2000" dirty="0" err="1" smtClean="0"/>
                  <a:t>বছর</a:t>
                </a:r>
                <a:endParaRPr lang="en-US" sz="2000" dirty="0" smtClean="0"/>
              </a:p>
              <a:p>
                <a:pPr marL="1143000" lvl="3"/>
                <a:r>
                  <a:rPr lang="en-US" sz="2000" dirty="0" err="1" smtClean="0"/>
                  <a:t>মোট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মুনাফা</a:t>
                </a:r>
                <a:r>
                  <a:rPr lang="en-US" sz="2000" dirty="0" smtClean="0"/>
                  <a:t>,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I </a:t>
                </a:r>
                <a:r>
                  <a:rPr lang="en-US" sz="2000" dirty="0" smtClean="0"/>
                  <a:t>= </a:t>
                </a:r>
                <a:r>
                  <a:rPr lang="en-US" sz="2000" dirty="0" err="1" smtClean="0"/>
                  <a:t>কত</a:t>
                </a:r>
                <a:r>
                  <a:rPr lang="en-US" sz="2000" dirty="0" smtClean="0"/>
                  <a:t> ?</a:t>
                </a:r>
              </a:p>
              <a:p>
                <a:pPr marL="1143000" lvl="3"/>
                <a:r>
                  <a:rPr lang="en-US" sz="2000" dirty="0" err="1" smtClean="0"/>
                  <a:t>মুনাফা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মুলধন</a:t>
                </a:r>
                <a:r>
                  <a:rPr lang="en-US" sz="2000" dirty="0" smtClean="0"/>
                  <a:t> , A  = </a:t>
                </a:r>
                <a:r>
                  <a:rPr lang="en-US" sz="2000" dirty="0" err="1" smtClean="0"/>
                  <a:t>কত</a:t>
                </a:r>
                <a:r>
                  <a:rPr lang="en-US" sz="2000" dirty="0" smtClean="0"/>
                  <a:t> 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 smtClean="0"/>
                  <a:t>আমরা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জানি</a:t>
                </a:r>
                <a:r>
                  <a:rPr lang="en-US" sz="2000" dirty="0" smtClean="0"/>
                  <a:t>, </a:t>
                </a:r>
              </a:p>
              <a:p>
                <a:pPr lvl="3">
                  <a:lnSpc>
                    <a:spcPct val="150000"/>
                  </a:lnSpc>
                </a:pPr>
                <a:r>
                  <a:rPr lang="en-US" sz="2000" dirty="0" err="1" smtClean="0"/>
                  <a:t>মোট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মুনাফা</a:t>
                </a:r>
                <a:r>
                  <a:rPr lang="en-US" sz="2000" dirty="0" smtClean="0"/>
                  <a:t>,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=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Pnr</a:t>
                </a:r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lvl="3">
                  <a:lnSpc>
                    <a:spcPct val="150000"/>
                  </a:lnSpc>
                </a:pP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                    =5000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×2×0.1</a:t>
                </a:r>
              </a:p>
              <a:p>
                <a:pPr lvl="3">
                  <a:lnSpc>
                    <a:spcPct val="150000"/>
                  </a:lnSpc>
                </a:pPr>
                <a:r>
                  <a:rPr lang="en-US" sz="2000" dirty="0">
                    <a:solidFill>
                      <a:prstClr val="black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                        = 1000  Answer.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 err="1" smtClean="0"/>
                  <a:t>আবার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মুনাফা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আসল</a:t>
                </a:r>
                <a:r>
                  <a:rPr lang="en-US" sz="2000" dirty="0" smtClean="0"/>
                  <a:t> ,A =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 + P</a:t>
                </a:r>
                <a:endParaRPr lang="en-US" sz="2000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 smtClean="0"/>
                  <a:t>                                   =1000+5000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                                           = 6000  Answer.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821394"/>
                <a:ext cx="8229600" cy="54539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8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2414"/>
            <a:ext cx="2895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জোড়ায়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94861" y="597187"/>
            <a:ext cx="8305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6.   </a:t>
            </a:r>
            <a:r>
              <a:rPr lang="en-US" sz="3200" dirty="0" err="1" smtClean="0">
                <a:solidFill>
                  <a:srgbClr val="00B050"/>
                </a:solidFill>
              </a:rPr>
              <a:t>বার্ষিক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শতকরা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মুনাফা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কত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হলে</a:t>
            </a:r>
            <a:r>
              <a:rPr lang="en-US" sz="3200" dirty="0" smtClean="0">
                <a:solidFill>
                  <a:srgbClr val="00B050"/>
                </a:solidFill>
              </a:rPr>
              <a:t> 13000 </a:t>
            </a:r>
            <a:r>
              <a:rPr lang="en-US" sz="3200" dirty="0" err="1" smtClean="0">
                <a:solidFill>
                  <a:srgbClr val="00B050"/>
                </a:solidFill>
              </a:rPr>
              <a:t>টাকা</a:t>
            </a:r>
            <a:r>
              <a:rPr lang="en-US" sz="3200" dirty="0" smtClean="0">
                <a:solidFill>
                  <a:srgbClr val="00B050"/>
                </a:solidFill>
              </a:rPr>
              <a:t> 5</a:t>
            </a:r>
          </a:p>
          <a:p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      </a:t>
            </a:r>
            <a:r>
              <a:rPr lang="en-US" sz="3200" dirty="0" err="1" smtClean="0">
                <a:solidFill>
                  <a:srgbClr val="00B050"/>
                </a:solidFill>
              </a:rPr>
              <a:t>বছরে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মুনাফা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আসলে</a:t>
            </a:r>
            <a:r>
              <a:rPr lang="en-US" sz="3200" dirty="0" smtClean="0">
                <a:solidFill>
                  <a:srgbClr val="00B050"/>
                </a:solidFill>
              </a:rPr>
              <a:t> 18850 </a:t>
            </a:r>
            <a:r>
              <a:rPr lang="en-US" sz="3200" dirty="0" err="1" smtClean="0">
                <a:solidFill>
                  <a:srgbClr val="00B050"/>
                </a:solidFill>
              </a:rPr>
              <a:t>টাকা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</a:rPr>
              <a:t> ?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1" y="2590800"/>
            <a:ext cx="4162839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</a:rPr>
              <a:t>দেওয়া </a:t>
            </a:r>
            <a:r>
              <a:rPr lang="en-US" sz="3200" dirty="0" err="1">
                <a:solidFill>
                  <a:prstClr val="black"/>
                </a:solidFill>
              </a:rPr>
              <a:t>আছে</a:t>
            </a:r>
            <a:r>
              <a:rPr lang="en-US" sz="3200" dirty="0">
                <a:solidFill>
                  <a:prstClr val="black"/>
                </a:solidFill>
              </a:rPr>
              <a:t>,</a:t>
            </a:r>
          </a:p>
          <a:p>
            <a:pPr indent="-228600"/>
            <a:r>
              <a:rPr lang="en-US" sz="3200" dirty="0" err="1">
                <a:solidFill>
                  <a:prstClr val="black"/>
                </a:solidFill>
              </a:rPr>
              <a:t>মুলধন</a:t>
            </a:r>
            <a:r>
              <a:rPr lang="en-US" sz="3200" dirty="0">
                <a:solidFill>
                  <a:prstClr val="black"/>
                </a:solidFill>
              </a:rPr>
              <a:t>, </a:t>
            </a:r>
            <a:r>
              <a:rPr lang="en-US" sz="3200" dirty="0" smtClean="0">
                <a:solidFill>
                  <a:prstClr val="black"/>
                </a:solidFill>
              </a:rPr>
              <a:t>P=13000</a:t>
            </a:r>
            <a:endParaRPr lang="en-US" sz="3200" dirty="0">
              <a:solidFill>
                <a:prstClr val="black"/>
              </a:solidFill>
            </a:endParaRPr>
          </a:p>
          <a:p>
            <a:pPr indent="-228600"/>
            <a:r>
              <a:rPr lang="en-US" sz="3200" dirty="0" err="1" smtClean="0">
                <a:solidFill>
                  <a:prstClr val="black"/>
                </a:solidFill>
              </a:rPr>
              <a:t>সময়</a:t>
            </a:r>
            <a:r>
              <a:rPr lang="en-US" sz="3200" dirty="0">
                <a:solidFill>
                  <a:prstClr val="black"/>
                </a:solidFill>
              </a:rPr>
              <a:t>, n = </a:t>
            </a:r>
            <a:r>
              <a:rPr lang="en-US" sz="3200" dirty="0" smtClean="0">
                <a:solidFill>
                  <a:prstClr val="black"/>
                </a:solidFill>
              </a:rPr>
              <a:t>5 </a:t>
            </a:r>
            <a:r>
              <a:rPr lang="en-US" sz="3200" dirty="0" err="1">
                <a:solidFill>
                  <a:prstClr val="black"/>
                </a:solidFill>
              </a:rPr>
              <a:t>বছর</a:t>
            </a:r>
            <a:endParaRPr lang="en-US" sz="3200" dirty="0">
              <a:solidFill>
                <a:prstClr val="black"/>
              </a:solidFill>
            </a:endParaRPr>
          </a:p>
          <a:p>
            <a:pPr indent="-228600"/>
            <a:r>
              <a:rPr lang="en-US" sz="3200" dirty="0" err="1">
                <a:solidFill>
                  <a:prstClr val="black"/>
                </a:solidFill>
              </a:rPr>
              <a:t>মোট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মুনাফা</a:t>
            </a:r>
            <a:r>
              <a:rPr lang="en-US" sz="3200" dirty="0">
                <a:solidFill>
                  <a:prstClr val="black"/>
                </a:solidFill>
              </a:rPr>
              <a:t>, </a:t>
            </a:r>
            <a:endParaRPr lang="en-US" sz="3200" dirty="0" smtClean="0">
              <a:solidFill>
                <a:prstClr val="black"/>
              </a:solidFill>
            </a:endParaRPr>
          </a:p>
          <a:p>
            <a:pPr indent="-22860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200" dirty="0">
                <a:solidFill>
                  <a:prstClr val="black"/>
                </a:solidFill>
              </a:rPr>
              <a:t>= </a:t>
            </a:r>
            <a:r>
              <a:rPr lang="en-US" sz="3200" dirty="0" smtClean="0">
                <a:solidFill>
                  <a:prstClr val="black"/>
                </a:solidFill>
              </a:rPr>
              <a:t>18850 - 13000</a:t>
            </a:r>
          </a:p>
          <a:p>
            <a:pPr indent="-228600"/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   =5850</a:t>
            </a:r>
          </a:p>
          <a:p>
            <a:pPr indent="-228600"/>
            <a:r>
              <a:rPr lang="en-US" sz="3200" dirty="0" err="1">
                <a:solidFill>
                  <a:prstClr val="black"/>
                </a:solidFill>
              </a:rPr>
              <a:t>মুনাফার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হার</a:t>
            </a:r>
            <a:r>
              <a:rPr lang="en-US" sz="3200" dirty="0">
                <a:solidFill>
                  <a:prstClr val="black"/>
                </a:solidFill>
              </a:rPr>
              <a:t>, r = </a:t>
            </a:r>
            <a:r>
              <a:rPr lang="en-US" sz="3200" dirty="0" err="1">
                <a:solidFill>
                  <a:prstClr val="black"/>
                </a:solidFill>
              </a:rPr>
              <a:t>কত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?</a:t>
            </a:r>
            <a:endParaRPr lang="en-US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11318" y="1721871"/>
                <a:ext cx="4533900" cy="511293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>
                    <a:solidFill>
                      <a:prstClr val="black"/>
                    </a:solidFill>
                  </a:rPr>
                  <a:t>আমরা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জানি</a:t>
                </a:r>
                <a:r>
                  <a:rPr lang="en-US" sz="2800" dirty="0">
                    <a:solidFill>
                      <a:prstClr val="black"/>
                    </a:solidFill>
                  </a:rPr>
                  <a:t>, </a:t>
                </a:r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2800" dirty="0" err="1" smtClean="0">
                    <a:solidFill>
                      <a:prstClr val="black"/>
                    </a:solidFill>
                  </a:rPr>
                  <a:t>মোট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মুনাফা</a:t>
                </a:r>
                <a:r>
                  <a:rPr lang="en-US" sz="2800" dirty="0">
                    <a:solidFill>
                      <a:prstClr val="black"/>
                    </a:solidFill>
                  </a:rPr>
                  <a:t>,   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 </a:t>
                </a:r>
                <a:r>
                  <a:rPr lang="en-US" sz="2800" dirty="0">
                    <a:solidFill>
                      <a:prstClr val="black"/>
                    </a:solidFill>
                  </a:rPr>
                  <a:t>= </a:t>
                </a:r>
                <a:r>
                  <a:rPr lang="en-US" sz="2800" dirty="0" err="1" smtClean="0">
                    <a:solidFill>
                      <a:prstClr val="black"/>
                    </a:solidFill>
                  </a:rPr>
                  <a:t>Pnr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         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বা</a:t>
                </a:r>
                <a:r>
                  <a:rPr lang="en-US" sz="2800" dirty="0">
                    <a:solidFill>
                      <a:prstClr val="black"/>
                    </a:solidFill>
                  </a:rPr>
                  <a:t>,  5850 =13000</a:t>
                </a:r>
                <a:r>
                  <a:rPr lang="en-US" sz="2800" dirty="0">
                    <a:solidFill>
                      <a:prstClr val="black"/>
                    </a:solidFill>
                    <a:latin typeface="Cambria Math"/>
                    <a:ea typeface="Cambria Math"/>
                  </a:rPr>
                  <a:t>×5×</a:t>
                </a:r>
                <a:r>
                  <a:rPr lang="en-US" sz="2800" dirty="0">
                    <a:solidFill>
                      <a:prstClr val="black"/>
                    </a:solidFill>
                  </a:rPr>
                  <a:t> r </a:t>
                </a:r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Cambria Math"/>
                    <a:ea typeface="Cambria Math"/>
                  </a:rPr>
                  <a:t>বা</a:t>
                </a:r>
                <a:r>
                  <a:rPr lang="en-US" sz="2800" dirty="0">
                    <a:solidFill>
                      <a:prstClr val="black"/>
                    </a:solidFill>
                    <a:latin typeface="Cambria Math"/>
                    <a:ea typeface="Cambria Math"/>
                  </a:rPr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5850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13000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mbria Math"/>
                    <a:ea typeface="Cambria Math"/>
                  </a:rPr>
                  <a:t>    =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r</a:t>
                </a:r>
                <a:endParaRPr lang="en-US" sz="2800" dirty="0" smtClean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2800" dirty="0" err="1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বা</a:t>
                </a:r>
                <a:r>
                  <a:rPr lang="en-US" sz="2800" dirty="0">
                    <a:solidFill>
                      <a:prstClr val="black"/>
                    </a:solidFill>
                    <a:latin typeface="Cambria Math"/>
                    <a:ea typeface="Cambria Math"/>
                  </a:rPr>
                  <a:t>,      0.09=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r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2800" dirty="0" err="1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বা</a:t>
                </a:r>
                <a:r>
                  <a:rPr lang="en-US" sz="2800" dirty="0">
                    <a:solidFill>
                      <a:prstClr val="black"/>
                    </a:solidFill>
                    <a:latin typeface="Cambria Math"/>
                    <a:ea typeface="Cambria Math"/>
                  </a:rPr>
                  <a:t>,   0.09×100% =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r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2800" dirty="0" err="1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বা</a:t>
                </a:r>
                <a:r>
                  <a:rPr lang="en-US" sz="2800" dirty="0">
                    <a:solidFill>
                      <a:prstClr val="black"/>
                    </a:solidFill>
                    <a:latin typeface="Cambria Math"/>
                    <a:ea typeface="Cambria Math"/>
                  </a:rPr>
                  <a:t>,  9% =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r</a:t>
                </a:r>
                <a:endParaRPr lang="en-US" sz="2800" dirty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2800" dirty="0" err="1" smtClean="0">
                    <a:solidFill>
                      <a:prstClr val="black"/>
                    </a:solidFill>
                  </a:rPr>
                  <a:t>অর্থা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ৎ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মুনাফার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হার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9</a:t>
                </a:r>
                <a:r>
                  <a:rPr lang="en-US" sz="2800" dirty="0" err="1" smtClean="0">
                    <a:solidFill>
                      <a:prstClr val="black"/>
                    </a:solidFill>
                  </a:rPr>
                  <a:t>%.Answer</a:t>
                </a:r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318" y="1721871"/>
                <a:ext cx="4533900" cy="51129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8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47616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dirty="0" smtClean="0">
                <a:solidFill>
                  <a:srgbClr val="FF0000"/>
                </a:solidFill>
              </a:rPr>
              <a:t>.     </a:t>
            </a:r>
            <a:r>
              <a:rPr lang="en-US" dirty="0" err="1" smtClean="0">
                <a:solidFill>
                  <a:srgbClr val="FF0000"/>
                </a:solidFill>
              </a:rPr>
              <a:t>শতকরা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বার্ষিক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যে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হারে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কোন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মুলধন</a:t>
            </a:r>
            <a:r>
              <a:rPr lang="en-US" dirty="0" smtClean="0">
                <a:solidFill>
                  <a:srgbClr val="FF0000"/>
                </a:solidFill>
              </a:rPr>
              <a:t> 6 </a:t>
            </a:r>
            <a:r>
              <a:rPr lang="en-US" dirty="0" err="1" smtClean="0">
                <a:solidFill>
                  <a:srgbClr val="FF0000"/>
                </a:solidFill>
              </a:rPr>
              <a:t>বছরে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মুনাফা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মুলধনে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দ্বিগুন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হয়</a:t>
            </a:r>
            <a:r>
              <a:rPr lang="en-US" dirty="0" smtClean="0">
                <a:solidFill>
                  <a:srgbClr val="FF0000"/>
                </a:solidFill>
              </a:rPr>
              <a:t>। </a:t>
            </a:r>
            <a:r>
              <a:rPr lang="en-US" dirty="0" err="1" smtClean="0">
                <a:solidFill>
                  <a:srgbClr val="FF0000"/>
                </a:solidFill>
              </a:rPr>
              <a:t>সেই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হারে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টাকা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4 </a:t>
            </a:r>
            <a:r>
              <a:rPr lang="en-US" dirty="0" err="1" smtClean="0">
                <a:solidFill>
                  <a:srgbClr val="FF0000"/>
                </a:solidFill>
              </a:rPr>
              <a:t>বছরে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মুনাফা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মুলধনে</a:t>
            </a:r>
            <a:r>
              <a:rPr lang="en-US" dirty="0" smtClean="0">
                <a:solidFill>
                  <a:srgbClr val="FF0000"/>
                </a:solidFill>
              </a:rPr>
              <a:t> 2050 </a:t>
            </a:r>
            <a:r>
              <a:rPr lang="en-US" dirty="0" err="1" smtClean="0">
                <a:solidFill>
                  <a:srgbClr val="FF0000"/>
                </a:solidFill>
              </a:rPr>
              <a:t>টাকা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হবে</a:t>
            </a:r>
            <a:r>
              <a:rPr lang="en-US" dirty="0" smtClean="0">
                <a:solidFill>
                  <a:srgbClr val="FF0000"/>
                </a:solidFill>
              </a:rPr>
              <a:t>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66802"/>
            <a:ext cx="3657600" cy="50321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 smtClean="0">
                <a:solidFill>
                  <a:prstClr val="black"/>
                </a:solidFill>
              </a:rPr>
              <a:t>মনে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করি</a:t>
            </a:r>
            <a:r>
              <a:rPr lang="en-US" sz="2400" dirty="0" smtClean="0">
                <a:solidFill>
                  <a:prstClr val="black"/>
                </a:solidFill>
              </a:rPr>
              <a:t>,</a:t>
            </a:r>
            <a:endParaRPr lang="en-US" sz="2400" dirty="0">
              <a:solidFill>
                <a:prstClr val="black"/>
              </a:solidFill>
            </a:endParaRPr>
          </a:p>
          <a:p>
            <a:pPr lvl="0" indent="-228600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</a:rPr>
              <a:t>মুলধন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smtClean="0">
                <a:solidFill>
                  <a:prstClr val="black"/>
                </a:solidFill>
              </a:rPr>
              <a:t>P=P</a:t>
            </a:r>
          </a:p>
          <a:p>
            <a:pPr lvl="0" indent="-228600">
              <a:lnSpc>
                <a:spcPct val="150000"/>
              </a:lnSpc>
            </a:pPr>
            <a:r>
              <a:rPr lang="en-US" sz="2400" dirty="0" err="1" smtClean="0">
                <a:solidFill>
                  <a:prstClr val="black"/>
                </a:solidFill>
              </a:rPr>
              <a:t>অতএব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</a:rPr>
              <a:t>মুনাফা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মুলধন,A</a:t>
            </a:r>
            <a:r>
              <a:rPr lang="en-US" sz="2400" dirty="0" smtClean="0">
                <a:solidFill>
                  <a:prstClr val="black"/>
                </a:solidFill>
              </a:rPr>
              <a:t>= </a:t>
            </a:r>
            <a:r>
              <a:rPr lang="en-US" sz="2400" dirty="0" err="1" smtClean="0">
                <a:solidFill>
                  <a:prstClr val="black"/>
                </a:solidFill>
              </a:rPr>
              <a:t>2P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0" indent="-228600">
              <a:lnSpc>
                <a:spcPct val="150000"/>
              </a:lnSpc>
            </a:pPr>
            <a:r>
              <a:rPr lang="en-US" sz="2400" dirty="0" err="1" smtClean="0">
                <a:solidFill>
                  <a:prstClr val="black"/>
                </a:solidFill>
              </a:rPr>
              <a:t>সময়</a:t>
            </a:r>
            <a:r>
              <a:rPr lang="en-US" sz="2400" dirty="0">
                <a:solidFill>
                  <a:prstClr val="black"/>
                </a:solidFill>
              </a:rPr>
              <a:t>, n = </a:t>
            </a:r>
            <a:r>
              <a:rPr lang="en-US" sz="2400" dirty="0" smtClean="0">
                <a:solidFill>
                  <a:prstClr val="black"/>
                </a:solidFill>
              </a:rPr>
              <a:t>6 </a:t>
            </a:r>
            <a:r>
              <a:rPr lang="en-US" sz="2400" dirty="0" err="1">
                <a:solidFill>
                  <a:prstClr val="black"/>
                </a:solidFill>
              </a:rPr>
              <a:t>বছর</a:t>
            </a:r>
            <a:endParaRPr lang="en-US" sz="2400" dirty="0">
              <a:solidFill>
                <a:prstClr val="black"/>
              </a:solidFill>
            </a:endParaRPr>
          </a:p>
          <a:p>
            <a:pPr lvl="0" indent="-228600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</a:rPr>
              <a:t>মোট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মুনাফা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</a:p>
          <a:p>
            <a:pPr lvl="0" indent="-228600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I </a:t>
            </a:r>
            <a:r>
              <a:rPr lang="en-US" sz="2400" dirty="0">
                <a:solidFill>
                  <a:prstClr val="black"/>
                </a:solidFill>
              </a:rPr>
              <a:t>= </a:t>
            </a:r>
            <a:r>
              <a:rPr lang="en-US" sz="2400" dirty="0" err="1" smtClean="0">
                <a:solidFill>
                  <a:prstClr val="black"/>
                </a:solidFill>
              </a:rPr>
              <a:t>2P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- </a:t>
            </a:r>
            <a:r>
              <a:rPr lang="en-US" sz="2400" dirty="0" smtClean="0">
                <a:solidFill>
                  <a:prstClr val="black"/>
                </a:solidFill>
              </a:rPr>
              <a:t>P</a:t>
            </a:r>
            <a:endParaRPr lang="en-US" sz="2400" dirty="0">
              <a:solidFill>
                <a:prstClr val="black"/>
              </a:solidFill>
            </a:endParaRPr>
          </a:p>
          <a:p>
            <a:pPr lvl="0" indent="-228600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</a:rPr>
              <a:t>    </a:t>
            </a:r>
            <a:r>
              <a:rPr lang="en-US" sz="2400" dirty="0" smtClean="0">
                <a:solidFill>
                  <a:prstClr val="black"/>
                </a:solidFill>
              </a:rPr>
              <a:t>=P</a:t>
            </a:r>
            <a:endParaRPr lang="en-US" sz="2400" dirty="0">
              <a:solidFill>
                <a:prstClr val="black"/>
              </a:solidFill>
            </a:endParaRPr>
          </a:p>
          <a:p>
            <a:pPr lvl="0" indent="-228600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</a:rPr>
              <a:t>মুনাফার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হার</a:t>
            </a:r>
            <a:r>
              <a:rPr lang="en-US" sz="2400" dirty="0">
                <a:solidFill>
                  <a:prstClr val="black"/>
                </a:solidFill>
              </a:rPr>
              <a:t>, r = </a:t>
            </a:r>
            <a:r>
              <a:rPr lang="en-US" sz="2400" dirty="0" err="1">
                <a:solidFill>
                  <a:prstClr val="black"/>
                </a:solidFill>
              </a:rPr>
              <a:t>কত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?</a:t>
            </a:r>
          </a:p>
          <a:p>
            <a:pPr lvl="0" indent="-228600">
              <a:lnSpc>
                <a:spcPct val="150000"/>
              </a:lnSpc>
            </a:pPr>
            <a:r>
              <a:rPr lang="en-US" sz="2400" dirty="0" err="1" smtClean="0">
                <a:solidFill>
                  <a:prstClr val="black"/>
                </a:solidFill>
              </a:rPr>
              <a:t>মুলধন</a:t>
            </a:r>
            <a:r>
              <a:rPr lang="en-US" sz="2400" dirty="0" smtClean="0">
                <a:solidFill>
                  <a:prstClr val="black"/>
                </a:solidFill>
              </a:rPr>
              <a:t> ,</a:t>
            </a:r>
            <a:r>
              <a:rPr lang="en-US" sz="2400" dirty="0">
                <a:solidFill>
                  <a:prstClr val="black"/>
                </a:solidFill>
              </a:rPr>
              <a:t> P</a:t>
            </a:r>
            <a:r>
              <a:rPr lang="en-US" sz="2400" dirty="0" smtClean="0">
                <a:solidFill>
                  <a:prstClr val="black"/>
                </a:solidFill>
              </a:rPr>
              <a:t>= </a:t>
            </a:r>
            <a:r>
              <a:rPr lang="en-US" sz="2400" dirty="0" err="1" smtClean="0">
                <a:solidFill>
                  <a:prstClr val="black"/>
                </a:solidFill>
              </a:rPr>
              <a:t>কত</a:t>
            </a:r>
            <a:r>
              <a:rPr lang="en-US" sz="2400" dirty="0" smtClean="0">
                <a:solidFill>
                  <a:prstClr val="black"/>
                </a:solidFill>
              </a:rPr>
              <a:t> ?</a:t>
            </a:r>
            <a:endParaRPr lang="en-US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43400" y="1143000"/>
                <a:ext cx="4114800" cy="343536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 smtClean="0">
                    <a:solidFill>
                      <a:prstClr val="black"/>
                    </a:solidFill>
                  </a:rPr>
                  <a:t>আমরা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জানি</a:t>
                </a:r>
                <a:r>
                  <a:rPr lang="en-US" sz="2800" dirty="0">
                    <a:solidFill>
                      <a:prstClr val="black"/>
                    </a:solidFill>
                  </a:rPr>
                  <a:t>, </a:t>
                </a:r>
              </a:p>
              <a:p>
                <a:pPr lvl="0"/>
                <a:r>
                  <a:rPr lang="en-US" sz="2800" dirty="0" err="1">
                    <a:solidFill>
                      <a:prstClr val="black"/>
                    </a:solidFill>
                  </a:rPr>
                  <a:t>মোট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মুনাফা</a:t>
                </a:r>
                <a:r>
                  <a:rPr lang="en-US" sz="2800" dirty="0">
                    <a:solidFill>
                      <a:prstClr val="black"/>
                    </a:solidFill>
                  </a:rPr>
                  <a:t>,   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 </a:t>
                </a:r>
                <a:r>
                  <a:rPr lang="en-US" sz="2800" dirty="0">
                    <a:solidFill>
                      <a:prstClr val="black"/>
                    </a:solidFill>
                  </a:rPr>
                  <a:t>=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Pnr</a:t>
                </a:r>
                <a:r>
                  <a:rPr lang="en-US" sz="2800" dirty="0">
                    <a:solidFill>
                      <a:prstClr val="black"/>
                    </a:solidFill>
                  </a:rPr>
                  <a:t>          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             </a:t>
                </a:r>
                <a:r>
                  <a:rPr lang="en-US" sz="2800" dirty="0" err="1" smtClean="0">
                    <a:solidFill>
                      <a:prstClr val="black"/>
                    </a:solidFill>
                  </a:rPr>
                  <a:t>বা</a:t>
                </a:r>
                <a:r>
                  <a:rPr lang="en-US" sz="2800" dirty="0">
                    <a:solidFill>
                      <a:prstClr val="black"/>
                    </a:solidFill>
                  </a:rPr>
                  <a:t>,  P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=</a:t>
                </a:r>
                <a:r>
                  <a:rPr lang="en-US" sz="2800" dirty="0" err="1" smtClean="0">
                    <a:solidFill>
                      <a:prstClr val="black"/>
                    </a:solidFill>
                  </a:rPr>
                  <a:t>P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×6</a:t>
                </a:r>
                <a:r>
                  <a:rPr lang="en-US" sz="28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×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</a:rPr>
                  <a:t>r 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                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বা</a:t>
                </a:r>
                <a:r>
                  <a:rPr lang="en-US" sz="28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mbria Math"/>
                    <a:ea typeface="Cambria Math"/>
                  </a:rPr>
                  <a:t>    = </a:t>
                </a:r>
                <a:r>
                  <a:rPr lang="en-US" sz="2800" dirty="0">
                    <a:solidFill>
                      <a:prstClr val="black"/>
                    </a:solidFill>
                  </a:rPr>
                  <a:t>r</a:t>
                </a:r>
                <a:endParaRPr lang="en-US" sz="2800" dirty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                 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বা</a:t>
                </a:r>
                <a:r>
                  <a:rPr lang="en-US" sz="28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mbria Math"/>
                    <a:ea typeface="Cambria Math"/>
                  </a:rPr>
                  <a:t>=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r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143000"/>
                <a:ext cx="4114800" cy="34353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85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381000"/>
                <a:ext cx="4038600" cy="37789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 indent="-228600"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আবার </a:t>
                </a:r>
              </a:p>
              <a:p>
                <a:pPr lvl="0" indent="-228600">
                  <a:lnSpc>
                    <a:spcPct val="150000"/>
                  </a:lnSpc>
                </a:pPr>
                <a:r>
                  <a:rPr lang="en-US" sz="2400" dirty="0" err="1" smtClean="0">
                    <a:solidFill>
                      <a:prstClr val="black"/>
                    </a:solidFill>
                  </a:rPr>
                  <a:t>মুনাফা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মুলধন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, A= 2050</a:t>
                </a:r>
              </a:p>
              <a:p>
                <a:pPr lvl="0" indent="-228600">
                  <a:lnSpc>
                    <a:spcPct val="150000"/>
                  </a:lnSpc>
                </a:pPr>
                <a:r>
                  <a:rPr lang="en-US" sz="2400" dirty="0" err="1" smtClean="0">
                    <a:solidFill>
                      <a:prstClr val="black"/>
                    </a:solidFill>
                  </a:rPr>
                  <a:t>সময়</a:t>
                </a:r>
                <a:r>
                  <a:rPr lang="en-US" sz="2400" dirty="0">
                    <a:solidFill>
                      <a:prstClr val="black"/>
                    </a:solidFill>
                  </a:rPr>
                  <a:t>, n =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4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বছর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lvl="0" indent="-228600">
                  <a:lnSpc>
                    <a:spcPct val="150000"/>
                  </a:lnSpc>
                </a:pPr>
                <a:r>
                  <a:rPr lang="en-US" sz="2400" dirty="0" err="1" smtClean="0">
                    <a:solidFill>
                      <a:prstClr val="black"/>
                    </a:solidFill>
                  </a:rPr>
                  <a:t>মুনাফার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হার</a:t>
                </a:r>
                <a:r>
                  <a:rPr lang="en-US" sz="2400" dirty="0">
                    <a:solidFill>
                      <a:prstClr val="black"/>
                    </a:solidFill>
                  </a:rPr>
                  <a:t>, r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=</a:t>
                </a:r>
                <a:r>
                  <a:rPr lang="en-US" sz="28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lvl="0" indent="-228600">
                  <a:lnSpc>
                    <a:spcPct val="150000"/>
                  </a:lnSpc>
                </a:pPr>
                <a:r>
                  <a:rPr lang="en-US" sz="2400" dirty="0" err="1" smtClean="0">
                    <a:solidFill>
                      <a:prstClr val="black"/>
                    </a:solidFill>
                  </a:rPr>
                  <a:t>মুলধন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,</a:t>
                </a:r>
                <a:r>
                  <a:rPr lang="en-US" sz="2400" dirty="0">
                    <a:solidFill>
                      <a:prstClr val="black"/>
                    </a:solidFill>
                  </a:rPr>
                  <a:t> P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=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কত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?</a:t>
                </a:r>
              </a:p>
              <a:p>
                <a:pPr lvl="0" indent="-228600">
                  <a:lnSpc>
                    <a:spcPct val="150000"/>
                  </a:lnSpc>
                </a:pPr>
                <a:endParaRPr lang="en-US" sz="2400" dirty="0" smtClean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81000"/>
                <a:ext cx="4038600" cy="37789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0" y="2"/>
                <a:ext cx="4038600" cy="678051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 indent="-228600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</a:rPr>
                  <a:t>আমরা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জানি</a:t>
                </a:r>
                <a:r>
                  <a:rPr lang="en-US" sz="2400" dirty="0">
                    <a:solidFill>
                      <a:prstClr val="black"/>
                    </a:solidFill>
                  </a:rPr>
                  <a:t>,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A</a:t>
                </a:r>
                <a:r>
                  <a:rPr lang="en-US" sz="2400" dirty="0">
                    <a:solidFill>
                      <a:prstClr val="black"/>
                    </a:solidFill>
                  </a:rPr>
                  <a:t>= P(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1+nr</a:t>
                </a:r>
                <a:r>
                  <a:rPr lang="en-US" sz="2400" dirty="0">
                    <a:solidFill>
                      <a:prstClr val="black"/>
                    </a:solidFill>
                  </a:rPr>
                  <a:t>)</a:t>
                </a:r>
              </a:p>
              <a:p>
                <a:pPr lvl="2" indent="-228600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</a:rPr>
                  <a:t>বা</a:t>
                </a:r>
                <a:r>
                  <a:rPr lang="en-US" sz="2400" dirty="0">
                    <a:solidFill>
                      <a:prstClr val="black"/>
                    </a:solidFill>
                  </a:rPr>
                  <a:t>, 2050= P(1+4</a:t>
                </a:r>
                <a:r>
                  <a:rPr lang="en-US" sz="2400" dirty="0">
                    <a:solidFill>
                      <a:prstClr val="black"/>
                    </a:solidFill>
                    <a:latin typeface="Cambria Math"/>
                    <a:ea typeface="Cambria Math"/>
                  </a:rPr>
                  <a:t>×</a:t>
                </a:r>
                <a:r>
                  <a:rPr lang="en-US" sz="28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)</a:t>
                </a:r>
              </a:p>
              <a:p>
                <a:pPr lvl="2" indent="-228600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</a:rPr>
                  <a:t>বা</a:t>
                </a:r>
                <a:r>
                  <a:rPr lang="en-US" sz="2400" dirty="0">
                    <a:solidFill>
                      <a:prstClr val="black"/>
                    </a:solidFill>
                  </a:rPr>
                  <a:t>, 2050= P (1+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lvl="2" indent="-228600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</a:rPr>
                  <a:t>বা</a:t>
                </a:r>
                <a:r>
                  <a:rPr lang="en-US" sz="2400" dirty="0">
                    <a:solidFill>
                      <a:prstClr val="black"/>
                    </a:solidFill>
                  </a:rPr>
                  <a:t>, 2050=P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lvl="2" indent="-228600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</a:rPr>
                  <a:t>বা</a:t>
                </a:r>
                <a:r>
                  <a:rPr lang="en-US" sz="2400" dirty="0">
                    <a:solidFill>
                      <a:prstClr val="black"/>
                    </a:solidFill>
                  </a:rPr>
                  <a:t>, 2050=P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lvl="2" indent="-228600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</a:rPr>
                  <a:t>বা</a:t>
                </a:r>
                <a:r>
                  <a:rPr lang="en-US" sz="2400" dirty="0">
                    <a:solidFill>
                      <a:prstClr val="black"/>
                    </a:solidFill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5P</a:t>
                </a:r>
                <a:r>
                  <a:rPr lang="en-US" sz="2400" dirty="0">
                    <a:solidFill>
                      <a:prstClr val="black"/>
                    </a:solidFill>
                  </a:rPr>
                  <a:t> = 2050</a:t>
                </a:r>
                <a:r>
                  <a:rPr lang="en-US" sz="2400" dirty="0">
                    <a:solidFill>
                      <a:prstClr val="black"/>
                    </a:solidFill>
                    <a:latin typeface="Cambria Math"/>
                    <a:ea typeface="Cambria Math"/>
                  </a:rPr>
                  <a:t> × 3</a:t>
                </a:r>
              </a:p>
              <a:p>
                <a:pPr lvl="2" indent="-228600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</a:rPr>
                  <a:t>বা</a:t>
                </a:r>
                <a:r>
                  <a:rPr lang="en-US" sz="2400" dirty="0">
                    <a:solidFill>
                      <a:prstClr val="black"/>
                    </a:solidFill>
                  </a:rPr>
                  <a:t>, 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2050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lvl="2" indent="-228600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</a:rPr>
                  <a:t>বা, P = 1230</a:t>
                </a:r>
              </a:p>
              <a:p>
                <a:pPr lvl="0" indent="-228600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  <a:latin typeface="Cambria Math"/>
                    <a:ea typeface="Cambria Math"/>
                  </a:rPr>
                  <a:t>অর্থা</a:t>
                </a:r>
                <a:r>
                  <a:rPr lang="en-US" sz="2400" dirty="0">
                    <a:solidFill>
                      <a:prstClr val="black"/>
                    </a:solidFill>
                    <a:latin typeface="Cambria Math"/>
                    <a:ea typeface="Cambria Math"/>
                  </a:rPr>
                  <a:t>ৎ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/>
                    <a:ea typeface="Cambria Math"/>
                  </a:rPr>
                  <a:t>মুলধন</a:t>
                </a:r>
                <a:r>
                  <a:rPr lang="en-US" sz="2400" dirty="0">
                    <a:solidFill>
                      <a:prstClr val="black"/>
                    </a:solidFill>
                    <a:latin typeface="Cambria Math"/>
                    <a:ea typeface="Cambria Math"/>
                  </a:rPr>
                  <a:t> 1230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/>
                    <a:ea typeface="Cambria Math"/>
                  </a:rPr>
                  <a:t>টাকা</a:t>
                </a:r>
                <a:r>
                  <a:rPr lang="en-US" sz="2400" dirty="0">
                    <a:solidFill>
                      <a:prstClr val="black"/>
                    </a:solidFill>
                    <a:latin typeface="Cambria Math"/>
                    <a:ea typeface="Cambria Math"/>
                  </a:rPr>
                  <a:t>। (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 Math"/>
                    <a:ea typeface="Cambria Math"/>
                  </a:rPr>
                  <a:t>উত্তর</a:t>
                </a:r>
                <a:r>
                  <a:rPr lang="en-US" sz="2400" dirty="0">
                    <a:solidFill>
                      <a:prstClr val="black"/>
                    </a:solidFill>
                    <a:latin typeface="Cambria Math"/>
                    <a:ea typeface="Cambria Math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0"/>
                <a:ext cx="4038600" cy="67805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58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6858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18.   </a:t>
            </a:r>
            <a:r>
              <a:rPr lang="en-US" dirty="0" err="1" smtClean="0"/>
              <a:t>জামিল</a:t>
            </a:r>
            <a:r>
              <a:rPr lang="en-US" dirty="0" smtClean="0"/>
              <a:t> </a:t>
            </a:r>
            <a:r>
              <a:rPr lang="en-US" dirty="0" err="1" smtClean="0"/>
              <a:t>সাহেব</a:t>
            </a:r>
            <a:r>
              <a:rPr lang="en-US" dirty="0" smtClean="0"/>
              <a:t> </a:t>
            </a:r>
            <a:r>
              <a:rPr lang="en-US" dirty="0" err="1" smtClean="0"/>
              <a:t>পেনশনের</a:t>
            </a:r>
            <a:r>
              <a:rPr lang="en-US" dirty="0" smtClean="0"/>
              <a:t> </a:t>
            </a:r>
            <a:r>
              <a:rPr lang="en-US" dirty="0" err="1" smtClean="0"/>
              <a:t>টাকা</a:t>
            </a:r>
            <a:r>
              <a:rPr lang="en-US" dirty="0" smtClean="0"/>
              <a:t> </a:t>
            </a:r>
            <a:r>
              <a:rPr lang="en-US" dirty="0" err="1" smtClean="0"/>
              <a:t>পেয়ে</a:t>
            </a:r>
            <a:r>
              <a:rPr lang="en-US" dirty="0" smtClean="0"/>
              <a:t> 10 </a:t>
            </a:r>
            <a:r>
              <a:rPr lang="en-US" dirty="0" err="1" smtClean="0"/>
              <a:t>লাখ</a:t>
            </a:r>
            <a:r>
              <a:rPr lang="en-US" dirty="0" smtClean="0"/>
              <a:t> </a:t>
            </a:r>
            <a:r>
              <a:rPr lang="en-US" dirty="0" err="1" smtClean="0"/>
              <a:t>টাকা</a:t>
            </a:r>
            <a:r>
              <a:rPr lang="en-US" dirty="0" smtClean="0"/>
              <a:t> </a:t>
            </a:r>
            <a:r>
              <a:rPr lang="en-US" dirty="0" err="1" smtClean="0"/>
              <a:t>তিন</a:t>
            </a:r>
            <a:r>
              <a:rPr lang="en-US" dirty="0" smtClean="0"/>
              <a:t> </a:t>
            </a:r>
            <a:r>
              <a:rPr lang="en-US" dirty="0" err="1" smtClean="0"/>
              <a:t>মাস</a:t>
            </a:r>
            <a:r>
              <a:rPr lang="en-US" dirty="0" smtClean="0"/>
              <a:t> </a:t>
            </a:r>
            <a:r>
              <a:rPr lang="en-US" dirty="0" err="1" smtClean="0"/>
              <a:t>অন্তর</a:t>
            </a:r>
            <a:r>
              <a:rPr lang="en-US" dirty="0" smtClean="0"/>
              <a:t> </a:t>
            </a:r>
            <a:r>
              <a:rPr lang="en-US" dirty="0" err="1" smtClean="0"/>
              <a:t>মুনাফা</a:t>
            </a:r>
            <a:r>
              <a:rPr lang="en-US" dirty="0" smtClean="0"/>
              <a:t> </a:t>
            </a:r>
            <a:r>
              <a:rPr lang="en-US" dirty="0" err="1" smtClean="0"/>
              <a:t>ভিত্তিক</a:t>
            </a:r>
            <a:r>
              <a:rPr lang="en-US" dirty="0" smtClean="0"/>
              <a:t> 5 </a:t>
            </a:r>
            <a:r>
              <a:rPr lang="en-US" dirty="0" err="1" smtClean="0"/>
              <a:t>বছর</a:t>
            </a:r>
            <a:r>
              <a:rPr lang="en-US" dirty="0" smtClean="0"/>
              <a:t> </a:t>
            </a:r>
            <a:r>
              <a:rPr lang="en-US" dirty="0" err="1" smtClean="0"/>
              <a:t>মেয়াদি</a:t>
            </a:r>
            <a:r>
              <a:rPr lang="en-US" dirty="0" smtClean="0"/>
              <a:t> </a:t>
            </a:r>
            <a:r>
              <a:rPr lang="en-US" dirty="0" err="1" smtClean="0"/>
              <a:t>পেনশনার</a:t>
            </a:r>
            <a:r>
              <a:rPr lang="en-US" dirty="0" smtClean="0"/>
              <a:t>  </a:t>
            </a:r>
            <a:r>
              <a:rPr lang="en-US" dirty="0" err="1" smtClean="0"/>
              <a:t>সঞ্চয়</a:t>
            </a:r>
            <a:r>
              <a:rPr lang="en-US" dirty="0" smtClean="0"/>
              <a:t> </a:t>
            </a:r>
            <a:r>
              <a:rPr lang="en-US" dirty="0" err="1" smtClean="0"/>
              <a:t>পত্র</a:t>
            </a:r>
            <a:r>
              <a:rPr lang="en-US" dirty="0" smtClean="0"/>
              <a:t> </a:t>
            </a:r>
            <a:r>
              <a:rPr lang="en-US" dirty="0" err="1" smtClean="0"/>
              <a:t>কিনলেন</a:t>
            </a:r>
            <a:r>
              <a:rPr lang="en-US" dirty="0" smtClean="0"/>
              <a:t>। </a:t>
            </a:r>
            <a:r>
              <a:rPr lang="en-US" dirty="0" err="1" smtClean="0"/>
              <a:t>বার্ষিক</a:t>
            </a:r>
            <a:r>
              <a:rPr lang="en-US" dirty="0" smtClean="0"/>
              <a:t> </a:t>
            </a:r>
            <a:r>
              <a:rPr lang="en-US" dirty="0" err="1" smtClean="0"/>
              <a:t>মুনাফা</a:t>
            </a:r>
            <a:r>
              <a:rPr lang="en-US" dirty="0" smtClean="0"/>
              <a:t> 12% </a:t>
            </a:r>
            <a:r>
              <a:rPr lang="en-US" dirty="0" err="1" smtClean="0"/>
              <a:t>হলে</a:t>
            </a:r>
            <a:r>
              <a:rPr lang="en-US" dirty="0" smtClean="0"/>
              <a:t> , </a:t>
            </a:r>
            <a:r>
              <a:rPr lang="en-US" dirty="0" err="1" smtClean="0"/>
              <a:t>তিনি</a:t>
            </a:r>
            <a:r>
              <a:rPr lang="en-US" dirty="0" smtClean="0"/>
              <a:t> </a:t>
            </a:r>
            <a:r>
              <a:rPr lang="en-US" dirty="0" err="1" smtClean="0"/>
              <a:t>প্রথম</a:t>
            </a:r>
            <a:r>
              <a:rPr lang="en-US" dirty="0" smtClean="0"/>
              <a:t> </a:t>
            </a:r>
            <a:r>
              <a:rPr lang="en-US" dirty="0" err="1" smtClean="0"/>
              <a:t>কিস্তিতে</a:t>
            </a:r>
            <a:r>
              <a:rPr lang="en-US" dirty="0" smtClean="0"/>
              <a:t> </a:t>
            </a:r>
            <a:r>
              <a:rPr lang="en-US" dirty="0" err="1" smtClean="0"/>
              <a:t>অর্থা</a:t>
            </a:r>
            <a:r>
              <a:rPr lang="en-US" dirty="0" smtClean="0"/>
              <a:t>ৎ </a:t>
            </a:r>
            <a:r>
              <a:rPr lang="en-US" dirty="0" err="1" smtClean="0"/>
              <a:t>প্রথম</a:t>
            </a:r>
            <a:r>
              <a:rPr lang="en-US" dirty="0" smtClean="0"/>
              <a:t> 3 </a:t>
            </a:r>
            <a:r>
              <a:rPr lang="en-US" dirty="0" err="1" smtClean="0"/>
              <a:t>মাস</a:t>
            </a:r>
            <a:r>
              <a:rPr lang="en-US" dirty="0" smtClean="0"/>
              <a:t> </a:t>
            </a:r>
            <a:r>
              <a:rPr lang="en-US" dirty="0" err="1" smtClean="0"/>
              <a:t>পর</a:t>
            </a:r>
            <a:r>
              <a:rPr lang="en-US" dirty="0" smtClean="0"/>
              <a:t> </a:t>
            </a:r>
            <a:r>
              <a:rPr lang="en-US" dirty="0" err="1" smtClean="0"/>
              <a:t>কত</a:t>
            </a:r>
            <a:r>
              <a:rPr lang="en-US" dirty="0" smtClean="0"/>
              <a:t> </a:t>
            </a:r>
            <a:r>
              <a:rPr lang="en-US" dirty="0" err="1" smtClean="0"/>
              <a:t>মুনাফা</a:t>
            </a:r>
            <a:r>
              <a:rPr lang="en-US" dirty="0" smtClean="0"/>
              <a:t> </a:t>
            </a:r>
            <a:r>
              <a:rPr lang="en-US" dirty="0" err="1" smtClean="0"/>
              <a:t>পাবেন</a:t>
            </a:r>
            <a:r>
              <a:rPr lang="en-US" dirty="0" smtClean="0"/>
              <a:t> 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057402"/>
                <a:ext cx="7772400" cy="419640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দেওয়া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আছে</a:t>
                </a:r>
                <a:r>
                  <a:rPr lang="en-US" sz="2000" dirty="0">
                    <a:solidFill>
                      <a:prstClr val="black"/>
                    </a:solidFill>
                  </a:rPr>
                  <a:t>,</a:t>
                </a:r>
              </a:p>
              <a:p>
                <a:pPr marL="1143000" lvl="3"/>
                <a:r>
                  <a:rPr lang="en-US" sz="2000" dirty="0" err="1">
                    <a:solidFill>
                      <a:prstClr val="black"/>
                    </a:solidFill>
                  </a:rPr>
                  <a:t>মুলধন</a:t>
                </a:r>
                <a:r>
                  <a:rPr lang="en-US" sz="2000" dirty="0">
                    <a:solidFill>
                      <a:prstClr val="black"/>
                    </a:solidFill>
                  </a:rPr>
                  <a:t>,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P=1000000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marL="1143000" lvl="3"/>
                <a:r>
                  <a:rPr lang="en-US" sz="2000" dirty="0" err="1">
                    <a:solidFill>
                      <a:prstClr val="black"/>
                    </a:solidFill>
                  </a:rPr>
                  <a:t>মুনাফার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হার</a:t>
                </a:r>
                <a:r>
                  <a:rPr lang="en-US" sz="2000" dirty="0">
                    <a:solidFill>
                      <a:prstClr val="black"/>
                    </a:solidFill>
                  </a:rPr>
                  <a:t>, r =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12%=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=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0.12 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marL="1143000" lvl="3"/>
                <a:r>
                  <a:rPr lang="en-US" sz="2000" dirty="0" err="1">
                    <a:solidFill>
                      <a:prstClr val="black"/>
                    </a:solidFill>
                  </a:rPr>
                  <a:t>সময়</a:t>
                </a:r>
                <a:r>
                  <a:rPr lang="en-US" sz="2000" dirty="0">
                    <a:solidFill>
                      <a:prstClr val="black"/>
                    </a:solidFill>
                  </a:rPr>
                  <a:t>, n =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3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মাস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বছর</m:t>
                    </m:r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0.25 বছর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marL="1143000" lvl="3"/>
                <a:r>
                  <a:rPr lang="en-US" sz="2000" dirty="0" err="1">
                    <a:solidFill>
                      <a:prstClr val="black"/>
                    </a:solidFill>
                  </a:rPr>
                  <a:t>মোট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মুনাফা</a:t>
                </a:r>
                <a:r>
                  <a:rPr lang="en-US" sz="2000" dirty="0">
                    <a:solidFill>
                      <a:prstClr val="black"/>
                    </a:solidFill>
                  </a:rPr>
                  <a:t>,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I </a:t>
                </a:r>
                <a:r>
                  <a:rPr lang="en-US" sz="2000" dirty="0">
                    <a:solidFill>
                      <a:prstClr val="black"/>
                    </a:solidFill>
                  </a:rPr>
                  <a:t>=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কত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?</a:t>
                </a:r>
              </a:p>
              <a:p>
                <a:pPr marL="1143000" lvl="3"/>
                <a:endParaRPr lang="en-US" sz="2000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2000" dirty="0" err="1" smtClean="0">
                    <a:solidFill>
                      <a:prstClr val="black"/>
                    </a:solidFill>
                  </a:rPr>
                  <a:t>আমরা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জানি</a:t>
                </a:r>
                <a:r>
                  <a:rPr lang="en-US" sz="2000" dirty="0">
                    <a:solidFill>
                      <a:prstClr val="black"/>
                    </a:solidFill>
                  </a:rPr>
                  <a:t>, </a:t>
                </a:r>
              </a:p>
              <a:p>
                <a:pPr lvl="3">
                  <a:lnSpc>
                    <a:spcPct val="150000"/>
                  </a:lnSpc>
                </a:pPr>
                <a:r>
                  <a:rPr lang="en-US" sz="2000" dirty="0" err="1">
                    <a:solidFill>
                      <a:prstClr val="black"/>
                    </a:solidFill>
                  </a:rPr>
                  <a:t>মোট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মুনাফা</a:t>
                </a:r>
                <a:r>
                  <a:rPr lang="en-US" sz="2000" dirty="0">
                    <a:solidFill>
                      <a:prstClr val="black"/>
                    </a:solidFill>
                  </a:rPr>
                  <a:t>,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 </a:t>
                </a:r>
                <a:r>
                  <a:rPr lang="en-US" sz="2000" dirty="0">
                    <a:solidFill>
                      <a:prstClr val="black"/>
                    </a:solidFill>
                  </a:rPr>
                  <a:t>=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Pnr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lvl="3">
                  <a:lnSpc>
                    <a:spcPct val="150000"/>
                  </a:lnSpc>
                </a:pPr>
                <a:r>
                  <a:rPr lang="en-US" sz="2000" dirty="0">
                    <a:solidFill>
                      <a:prstClr val="black"/>
                    </a:solidFill>
                  </a:rPr>
                  <a:t>                     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=1000000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×0.25×0.12</a:t>
                </a:r>
                <a:endParaRPr lang="en-US" sz="2000" dirty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 lvl="3">
                  <a:lnSpc>
                    <a:spcPct val="150000"/>
                  </a:lnSpc>
                </a:pPr>
                <a:r>
                  <a:rPr lang="en-US" sz="2000" dirty="0">
                    <a:solidFill>
                      <a:prstClr val="black"/>
                    </a:solidFill>
                    <a:latin typeface="Cambria Math"/>
                    <a:ea typeface="Cambria Math"/>
                  </a:rPr>
                  <a:t>                         =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30000  Answer.</a:t>
                </a:r>
                <a:endParaRPr lang="en-US" sz="2000" dirty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057402"/>
                <a:ext cx="7772400" cy="41964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47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1" y="228600"/>
            <a:ext cx="8534399" cy="707886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প্রশ্নগুলির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4মি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143002"/>
            <a:ext cx="8942832" cy="52629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৫০০ টাকার ১০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%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=কত?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৪৫    (খ)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৫০       (গ)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৫৫         (ঘ)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৬০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৫% হারে ১২০০ টাকার ৪ বছরের মুনাফা কত?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(ক)২৪০টাকা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২৫৫টাকা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২৬০টাকা  (ঘ) ২৬৫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নিচের তথ্য গুলো লক্ষ কর</a:t>
            </a:r>
          </a:p>
          <a:p>
            <a:pPr lvl="2"/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মুনাফ=মুনাফা আসল-আসল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2"/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(ii)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I=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pnr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2"/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(iii)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লাভ বা ক্ষতি ক্রয়মূল্যের ওপর হিসাব করা হয়।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bn-BD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i,  ii      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ii,  iii    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i,  iii     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i,   ii,   iii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"/>
            <a:ext cx="7303008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বহুনির্বাচনীর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90284"/>
            <a:ext cx="7455408" cy="3785652"/>
          </a:xfrm>
          <a:prstGeom prst="rect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(খ) ৫০ টাকা </a:t>
            </a:r>
          </a:p>
          <a:p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(ক) ২৪০ টাকা</a:t>
            </a:r>
          </a:p>
          <a:p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(</a:t>
            </a:r>
            <a:r>
              <a:rPr lang="en-US" sz="80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80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ii, iii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6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33400"/>
            <a:ext cx="67056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676401"/>
            <a:ext cx="8077200" cy="24929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একটি গ্রামের লোক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চল্লিশ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সংখ্যা বৃদ্ধির হার প্রতি হাজারে ৩০জন হলে ৩ বছর পর ঐ শহরের লোকসংখ্যা কত হবে?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(যেখানে চক্রবৃদ্ধি মুনাফার সূত্র প্রযোজ্য)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B050"/>
                </a:solidFill>
                <a:latin typeface="SutonnySushreeMJ" pitchFamily="2" charset="0"/>
                <a:cs typeface="SutonnySushreeMJ" pitchFamily="2" charset="0"/>
              </a:rPr>
              <a:t>এবং</a:t>
            </a:r>
            <a:r>
              <a:rPr lang="en-US" sz="2800" dirty="0" smtClean="0">
                <a:solidFill>
                  <a:srgbClr val="00B05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SutonnySushreeMJ" pitchFamily="2" charset="0"/>
                <a:cs typeface="SutonnySushreeMJ" pitchFamily="2" charset="0"/>
              </a:rPr>
              <a:t>অনুশীলনী</a:t>
            </a:r>
            <a:r>
              <a:rPr lang="en-US" sz="2800" dirty="0" smtClean="0">
                <a:solidFill>
                  <a:srgbClr val="00B050"/>
                </a:solidFill>
                <a:latin typeface="SutonnySushreeMJ" pitchFamily="2" charset="0"/>
                <a:cs typeface="SutonnySushreeMJ" pitchFamily="2" charset="0"/>
              </a:rPr>
              <a:t> 2.1 </a:t>
            </a:r>
            <a:r>
              <a:rPr lang="en-US" sz="2800" dirty="0" err="1" smtClean="0">
                <a:solidFill>
                  <a:srgbClr val="00B050"/>
                </a:solidFill>
                <a:latin typeface="SutonnySushreeMJ" pitchFamily="2" charset="0"/>
                <a:cs typeface="SutonnySushreeMJ" pitchFamily="2" charset="0"/>
              </a:rPr>
              <a:t>এর</a:t>
            </a:r>
            <a:r>
              <a:rPr lang="en-US" sz="2800" dirty="0" smtClean="0">
                <a:solidFill>
                  <a:srgbClr val="00B050"/>
                </a:solidFill>
                <a:latin typeface="SutonnySushreeMJ" pitchFamily="2" charset="0"/>
                <a:cs typeface="SutonnySushreeMJ" pitchFamily="2" charset="0"/>
              </a:rPr>
              <a:t> 9,11,12,14,15</a:t>
            </a:r>
            <a:endParaRPr lang="en-US" sz="2800" dirty="0">
              <a:solidFill>
                <a:srgbClr val="00B050"/>
              </a:solidFill>
              <a:latin typeface="SutonnySushreeMJ" pitchFamily="2" charset="0"/>
              <a:cs typeface="SutonnySushree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1219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5400" dirty="0" smtClean="0">
                <a:latin typeface="NikoshBAN"/>
              </a:rPr>
              <a:t>পরিচিতি</a:t>
            </a:r>
            <a:endParaRPr lang="en-US" sz="5400" dirty="0">
              <a:latin typeface="Niko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181600" cy="3124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Blip>
                <a:blip r:embed="rId2"/>
              </a:buBlip>
            </a:pPr>
            <a:r>
              <a:rPr lang="bn-IN" dirty="0" smtClean="0"/>
              <a:t>মোঃ </a:t>
            </a:r>
            <a:r>
              <a:rPr lang="en-US" dirty="0" err="1" smtClean="0"/>
              <a:t>আবদুল</a:t>
            </a:r>
            <a:r>
              <a:rPr lang="en-US" dirty="0" smtClean="0"/>
              <a:t> </a:t>
            </a:r>
            <a:r>
              <a:rPr lang="en-US" dirty="0" err="1" smtClean="0"/>
              <a:t>মালেক</a:t>
            </a:r>
            <a:endParaRPr lang="bn-IN" dirty="0" smtClean="0"/>
          </a:p>
          <a:p>
            <a:pPr>
              <a:buNone/>
            </a:pPr>
            <a:r>
              <a:rPr lang="en-US" dirty="0" smtClean="0"/>
              <a:t>     </a:t>
            </a:r>
            <a:r>
              <a:rPr lang="bn-IN" dirty="0" smtClean="0"/>
              <a:t>সহকারী শিক্ষক </a:t>
            </a:r>
          </a:p>
          <a:p>
            <a:pPr>
              <a:buBlip>
                <a:blip r:embed="rId2"/>
              </a:buBlip>
            </a:pPr>
            <a:r>
              <a:rPr lang="en-US" dirty="0" err="1" smtClean="0"/>
              <a:t>গোবরাতলা</a:t>
            </a:r>
            <a:r>
              <a:rPr lang="en-US" dirty="0" smtClean="0"/>
              <a:t> </a:t>
            </a:r>
            <a:r>
              <a:rPr lang="en-US" dirty="0" err="1" smtClean="0"/>
              <a:t>বালিকা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err="1" smtClean="0"/>
              <a:t>গোবরাতলা</a:t>
            </a:r>
            <a:r>
              <a:rPr lang="en-US" dirty="0" smtClean="0"/>
              <a:t> , </a:t>
            </a:r>
            <a:r>
              <a:rPr lang="en-US" dirty="0" err="1" smtClean="0"/>
              <a:t>চাঁপাইনবাবগঞ্জ</a:t>
            </a:r>
            <a:r>
              <a:rPr lang="bn-IN" dirty="0" smtClean="0"/>
              <a:t>। 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 01715 973534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276600" cy="304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Blip>
                <a:blip r:embed="rId3"/>
              </a:buBlip>
            </a:pPr>
            <a:endParaRPr lang="en-US" dirty="0" smtClean="0"/>
          </a:p>
          <a:p>
            <a:pPr>
              <a:buBlip>
                <a:blip r:embed="rId3"/>
              </a:buBlip>
            </a:pPr>
            <a:r>
              <a:rPr lang="bn-IN" dirty="0" smtClean="0"/>
              <a:t>শ্রেণি 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bn-IN" dirty="0" smtClean="0"/>
              <a:t> </a:t>
            </a:r>
          </a:p>
          <a:p>
            <a:pPr>
              <a:buBlip>
                <a:blip r:embed="rId3"/>
              </a:buBlip>
            </a:pPr>
            <a:r>
              <a:rPr lang="bn-IN" dirty="0" smtClean="0"/>
              <a:t>বিষয়- গনিত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ধ্যায়-২য়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04800"/>
            <a:ext cx="82296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66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6705600" cy="430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33400"/>
            <a:ext cx="6096000" cy="70788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solidFill>
                  <a:prstClr val="black"/>
                </a:solidFill>
                <a:latin typeface="NikoshBAN"/>
              </a:rPr>
              <a:t>শিখনফল</a:t>
            </a:r>
            <a:endParaRPr lang="en-US" sz="4000" dirty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1"/>
            <a:ext cx="8458200" cy="3170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 তা বলতে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200000"/>
              </a:lnSpc>
            </a:pP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 প্রকার লিখতে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200000"/>
              </a:lnSpc>
            </a:pP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নিণর্য়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200000"/>
              </a:lnSpc>
            </a:pP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6625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2"/>
            <a:ext cx="83058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ব্যাংকে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টাকা</a:t>
            </a:r>
            <a:r>
              <a:rPr lang="en-US" sz="3600" dirty="0" smtClean="0"/>
              <a:t> </a:t>
            </a:r>
            <a:r>
              <a:rPr lang="en-US" sz="3600" dirty="0" err="1" smtClean="0"/>
              <a:t>জমা</a:t>
            </a:r>
            <a:r>
              <a:rPr lang="en-US" sz="3600" dirty="0" smtClean="0"/>
              <a:t> </a:t>
            </a:r>
            <a:r>
              <a:rPr lang="en-US" sz="3600" dirty="0" err="1" smtClean="0"/>
              <a:t>রাখলে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কয়েক</a:t>
            </a:r>
            <a:r>
              <a:rPr lang="en-US" sz="3600" dirty="0" smtClean="0"/>
              <a:t> </a:t>
            </a:r>
            <a:r>
              <a:rPr lang="en-US" sz="3600" dirty="0" err="1" smtClean="0"/>
              <a:t>বছর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বাড়তি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টাকা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পাওয়া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যায়</a:t>
            </a:r>
            <a:r>
              <a:rPr lang="en-US" sz="3600" dirty="0" smtClean="0"/>
              <a:t> , </a:t>
            </a:r>
            <a:r>
              <a:rPr lang="en-US" sz="3600" dirty="0" err="1" smtClean="0"/>
              <a:t>তাকে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 ? 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743202"/>
            <a:ext cx="62484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সম্ভাব্য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উত্তর</a:t>
            </a:r>
            <a:r>
              <a:rPr lang="en-US" sz="3600" dirty="0" smtClean="0"/>
              <a:t> : </a:t>
            </a:r>
            <a:r>
              <a:rPr lang="en-US" sz="3600" dirty="0" err="1" smtClean="0">
                <a:solidFill>
                  <a:srgbClr val="FFFF00"/>
                </a:solidFill>
              </a:rPr>
              <a:t>লাভ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বা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মুনাফা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962402"/>
            <a:ext cx="83820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err="1" smtClean="0"/>
              <a:t>তোমরা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ঠিকই</a:t>
            </a:r>
            <a:r>
              <a:rPr lang="en-US" sz="3600" dirty="0"/>
              <a:t>  </a:t>
            </a:r>
            <a:r>
              <a:rPr lang="en-US" sz="3600" dirty="0" err="1" smtClean="0"/>
              <a:t>বলেছ</a:t>
            </a:r>
            <a:r>
              <a:rPr lang="en-US" sz="3600" dirty="0" smtClean="0"/>
              <a:t> । </a:t>
            </a:r>
            <a:r>
              <a:rPr lang="en-US" sz="3600" dirty="0" err="1" smtClean="0"/>
              <a:t>আস</a:t>
            </a:r>
            <a:r>
              <a:rPr lang="en-US" sz="3600" dirty="0" smtClean="0"/>
              <a:t> </a:t>
            </a:r>
            <a:r>
              <a:rPr lang="en-US" sz="3600" dirty="0" err="1" smtClean="0"/>
              <a:t>আমরা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আজকে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মুনাফা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আলোচনা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করি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2514600"/>
            <a:ext cx="8534400" cy="14465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2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স্বার্থে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anking5_505_052014102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971800"/>
            <a:ext cx="8077200" cy="2812596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838200"/>
            <a:ext cx="8077200" cy="205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5943602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ipuraIndi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810002"/>
            <a:ext cx="2590800" cy="1944289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1" y="3810000"/>
            <a:ext cx="2619375" cy="1935480"/>
          </a:xfrm>
          <a:prstGeom prst="rect">
            <a:avLst/>
          </a:prstGeom>
        </p:spPr>
      </p:pic>
      <p:pic>
        <p:nvPicPr>
          <p:cNvPr id="10" name="Picture 9" descr="1333354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886200"/>
            <a:ext cx="2738004" cy="1943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9000" y="2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1219200" y="2514600"/>
            <a:ext cx="2895600" cy="1219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581400" y="3048001"/>
            <a:ext cx="10668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14800" y="2514600"/>
            <a:ext cx="3352800" cy="1143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7200" y="5867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ডেয়রী ফার্ম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05200" y="5791202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মৎস চাষ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571500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দালান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banking5_505_0520141021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1" y="381002"/>
            <a:ext cx="6135077" cy="2136321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  <p:bldP spid="3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3733800" y="2133600"/>
            <a:ext cx="2209800" cy="76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3429000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0800000" flipV="1">
            <a:off x="1219200" y="3255072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2209802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ঋণ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62484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ধান</a:t>
            </a:r>
            <a:r>
              <a:rPr lang="en-US" dirty="0" smtClean="0"/>
              <a:t> </a:t>
            </a:r>
            <a:r>
              <a:rPr lang="en-US" dirty="0" err="1" smtClean="0"/>
              <a:t>ক্ষেত</a:t>
            </a:r>
            <a:endParaRPr lang="en-US" dirty="0"/>
          </a:p>
        </p:txBody>
      </p:sp>
      <p:pic>
        <p:nvPicPr>
          <p:cNvPr id="16" name="Picture 15" descr="image_90_119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1" y="381000"/>
            <a:ext cx="3042449" cy="2743200"/>
          </a:xfrm>
          <a:prstGeom prst="rect">
            <a:avLst/>
          </a:prstGeom>
        </p:spPr>
      </p:pic>
      <p:pic>
        <p:nvPicPr>
          <p:cNvPr id="23" name="Picture 22" descr="image_90_119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1" y="3886200"/>
            <a:ext cx="3271049" cy="2514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962400" y="5257802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 descr="indian-rice-farm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3733800"/>
            <a:ext cx="3048000" cy="2590800"/>
          </a:xfrm>
          <a:prstGeom prst="rect">
            <a:avLst/>
          </a:prstGeom>
        </p:spPr>
      </p:pic>
      <p:pic>
        <p:nvPicPr>
          <p:cNvPr id="31" name="Picture 30" descr="IMG_41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1" y="3733800"/>
            <a:ext cx="3149600" cy="2590800"/>
          </a:xfrm>
          <a:prstGeom prst="rect">
            <a:avLst/>
          </a:prstGeom>
        </p:spPr>
      </p:pic>
      <p:pic>
        <p:nvPicPr>
          <p:cNvPr id="11" name="Picture 10" descr="Rice_Farming_Nigeri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3657600"/>
            <a:ext cx="3124200" cy="263366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rot="5400000">
            <a:off x="7809706" y="3467101"/>
            <a:ext cx="686594" cy="79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3581402" y="5183188"/>
            <a:ext cx="2438401" cy="7461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915194" y="3656807"/>
            <a:ext cx="7620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954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এবার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চল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দেখি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ব্যাংক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কিভাবে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মুনাফার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হিসেব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করে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থাকে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0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1678</TotalTime>
  <Words>927</Words>
  <Application>Microsoft Office PowerPoint</Application>
  <PresentationFormat>On-screen Show (4:3)</PresentationFormat>
  <Paragraphs>144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Trek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LAB_2</dc:creator>
  <cp:lastModifiedBy>malek</cp:lastModifiedBy>
  <cp:revision>252</cp:revision>
  <dcterms:created xsi:type="dcterms:W3CDTF">2015-03-02T08:16:01Z</dcterms:created>
  <dcterms:modified xsi:type="dcterms:W3CDTF">2019-02-04T16:31:06Z</dcterms:modified>
</cp:coreProperties>
</file>