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5"/>
  </p:notesMasterIdLst>
  <p:sldIdLst>
    <p:sldId id="256" r:id="rId5"/>
    <p:sldId id="257" r:id="rId6"/>
    <p:sldId id="258" r:id="rId7"/>
    <p:sldId id="261" r:id="rId8"/>
    <p:sldId id="281" r:id="rId9"/>
    <p:sldId id="279" r:id="rId10"/>
    <p:sldId id="274" r:id="rId11"/>
    <p:sldId id="278" r:id="rId12"/>
    <p:sldId id="273" r:id="rId13"/>
    <p:sldId id="262" r:id="rId14"/>
    <p:sldId id="276" r:id="rId15"/>
    <p:sldId id="260" r:id="rId16"/>
    <p:sldId id="272" r:id="rId17"/>
    <p:sldId id="271" r:id="rId18"/>
    <p:sldId id="280" r:id="rId19"/>
    <p:sldId id="277" r:id="rId20"/>
    <p:sldId id="265" r:id="rId21"/>
    <p:sldId id="266" r:id="rId22"/>
    <p:sldId id="269" r:id="rId23"/>
    <p:sldId id="26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ECFF"/>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6" autoAdjust="0"/>
    <p:restoredTop sz="94660"/>
  </p:normalViewPr>
  <p:slideViewPr>
    <p:cSldViewPr>
      <p:cViewPr>
        <p:scale>
          <a:sx n="70" d="100"/>
          <a:sy n="70" d="100"/>
        </p:scale>
        <p:origin x="-1326" y="-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C62B38-ACEA-4564-8C28-27D2A3D1CD9B}" type="datetimeFigureOut">
              <a:rPr lang="en-US" smtClean="0"/>
              <a:pPr/>
              <a:t>1/13/2020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CCFB73-BC63-495F-A299-972D3A8125C2}" type="slidenum">
              <a:rPr lang="en-US" smtClean="0"/>
              <a:pPr/>
              <a:t>‹#›</a:t>
            </a:fld>
            <a:endParaRPr lang="en-US"/>
          </a:p>
        </p:txBody>
      </p:sp>
    </p:spTree>
    <p:extLst>
      <p:ext uri="{BB962C8B-B14F-4D97-AF65-F5344CB8AC3E}">
        <p14:creationId xmlns="" xmlns:p14="http://schemas.microsoft.com/office/powerpoint/2010/main" val="2712405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CCFB73-BC63-495F-A299-972D3A8125C2}"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3CCCFB73-BC63-495F-A299-972D3A8125C2}" type="slidenum">
              <a:rPr lang="en-US" smtClean="0"/>
              <a:pPr/>
              <a:t>17</a:t>
            </a:fld>
            <a:endParaRPr lang="en-US"/>
          </a:p>
        </p:txBody>
      </p:sp>
    </p:spTree>
    <p:extLst>
      <p:ext uri="{BB962C8B-B14F-4D97-AF65-F5344CB8AC3E}">
        <p14:creationId xmlns="" xmlns:p14="http://schemas.microsoft.com/office/powerpoint/2010/main" val="315109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6F15528-21DE-4FAA-801E-634DDDAF4B2B}"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transition spd="slow">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D8BD707-D9CF-40AE-B4C6-C98DA3205C09}" type="datetimeFigureOut">
              <a:rPr lang="en-US" smtClean="0"/>
              <a:pPr/>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transition spd="slow">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transition spd="slow">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spd="slow">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transition spd="slow">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spd="slow">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1/13/2020</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1/13/2020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p:transition>
  <p:timing>
    <p:tnLst>
      <p:par>
        <p:cTn id="1" dur="indefinite" restart="never" nodeType="tmRoot"/>
      </p:par>
    </p:tnLst>
  </p:timing>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1D8BD707-D9CF-40AE-B4C6-C98DA3205C09}" type="datetimeFigureOut">
              <a:rPr lang="en-US" smtClean="0"/>
              <a:pPr/>
              <a:t>1/13/2020</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fade/>
  </p:transition>
  <p:timing>
    <p:tnLst>
      <p:par>
        <p:cTn id="1" dur="indefinite" restart="never" nodeType="tmRoot"/>
      </p:par>
    </p:tnLst>
  </p:timing>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Picture 2" descr="C:\Users\Ruhit Talukder\Downloads\CIVICS BOOK.jpg"/>
          <p:cNvPicPr>
            <a:picLocks noChangeAspect="1" noChangeArrowheads="1"/>
          </p:cNvPicPr>
          <p:nvPr/>
        </p:nvPicPr>
        <p:blipFill>
          <a:blip r:embed="rId3" cstate="print"/>
          <a:srcRect/>
          <a:stretch>
            <a:fillRect/>
          </a:stretch>
        </p:blipFill>
        <p:spPr bwMode="auto">
          <a:xfrm>
            <a:off x="611560" y="476672"/>
            <a:ext cx="7992888" cy="5904656"/>
          </a:xfrm>
          <a:prstGeom prst="rect">
            <a:avLst/>
          </a:prstGeom>
          <a:noFill/>
        </p:spPr>
      </p:pic>
    </p:spTree>
    <p:extLst>
      <p:ext uri="{BB962C8B-B14F-4D97-AF65-F5344CB8AC3E}">
        <p14:creationId xmlns="" xmlns:p14="http://schemas.microsoft.com/office/powerpoint/2010/main" val="90098436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97075" y="1981200"/>
            <a:ext cx="6477000" cy="3641534"/>
          </a:xfrm>
          <a:prstGeom prst="rect">
            <a:avLst/>
          </a:prstGeom>
        </p:spPr>
      </p:pic>
      <p:sp>
        <p:nvSpPr>
          <p:cNvPr id="4" name="Rectangle 3"/>
          <p:cNvSpPr/>
          <p:nvPr/>
        </p:nvSpPr>
        <p:spPr>
          <a:xfrm>
            <a:off x="1845932" y="304800"/>
            <a:ext cx="5375935" cy="1446550"/>
          </a:xfrm>
          <a:prstGeom prst="rect">
            <a:avLst/>
          </a:prstGeom>
          <a:solidFill>
            <a:schemeClr val="accent6">
              <a:lumMod val="40000"/>
              <a:lumOff val="60000"/>
            </a:schemeClr>
          </a:solidFill>
        </p:spPr>
        <p:txBody>
          <a:bodyPr wrap="square">
            <a:spAutoFit/>
          </a:bodyPr>
          <a:lstStyle/>
          <a:p>
            <a:pPr algn="ctr"/>
            <a:r>
              <a:rPr lang="bn-BD" sz="4400" dirty="0">
                <a:latin typeface="NikoshBAN" pitchFamily="2" charset="0"/>
                <a:cs typeface="NikoshBAN" pitchFamily="2" charset="0"/>
              </a:rPr>
              <a:t>রাষ্ট্রের </a:t>
            </a:r>
            <a:r>
              <a:rPr lang="bn-BD" sz="4400" dirty="0" smtClean="0">
                <a:latin typeface="NikoshBAN" pitchFamily="2" charset="0"/>
                <a:cs typeface="NikoshBAN" pitchFamily="2" charset="0"/>
              </a:rPr>
              <a:t>উৎপত্তি</a:t>
            </a:r>
            <a:endParaRPr lang="en-US" sz="4400" dirty="0" smtClean="0">
              <a:latin typeface="NikoshBAN" pitchFamily="2" charset="0"/>
              <a:cs typeface="NikoshBAN" pitchFamily="2" charset="0"/>
            </a:endParaRPr>
          </a:p>
          <a:p>
            <a:pPr algn="ctr"/>
            <a:r>
              <a:rPr lang="bn-BD" sz="4400" dirty="0" smtClean="0">
                <a:latin typeface="NikoshBAN" pitchFamily="2" charset="0"/>
                <a:cs typeface="NikoshBAN" pitchFamily="2" charset="0"/>
              </a:rPr>
              <a:t>২। বল বা শক্তি প্রয়োগ মতবাদ</a:t>
            </a:r>
            <a:endParaRPr lang="en-US" sz="4400" dirty="0">
              <a:latin typeface="NikoshBAN" pitchFamily="2" charset="0"/>
              <a:cs typeface="NikoshBAN" pitchFamily="2" charset="0"/>
            </a:endParaRPr>
          </a:p>
        </p:txBody>
      </p:sp>
      <p:sp>
        <p:nvSpPr>
          <p:cNvPr id="3" name="Rectangle 2"/>
          <p:cNvSpPr/>
          <p:nvPr/>
        </p:nvSpPr>
        <p:spPr>
          <a:xfrm>
            <a:off x="304800" y="5909698"/>
            <a:ext cx="8458200" cy="646331"/>
          </a:xfrm>
          <a:prstGeom prst="rect">
            <a:avLst/>
          </a:prstGeom>
          <a:solidFill>
            <a:schemeClr val="accent3">
              <a:lumMod val="60000"/>
              <a:lumOff val="40000"/>
            </a:schemeClr>
          </a:solidFill>
        </p:spPr>
        <p:txBody>
          <a:bodyPr wrap="square">
            <a:spAutoFit/>
          </a:bodyPr>
          <a:lstStyle/>
          <a:p>
            <a:pPr algn="just"/>
            <a:r>
              <a:rPr lang="bn-BD" dirty="0">
                <a:latin typeface="NikoshBAN" pitchFamily="2" charset="0"/>
                <a:cs typeface="NikoshBAN" pitchFamily="2" charset="0"/>
              </a:rPr>
              <a:t>এই মতবাদে বলা হয়-সমাজের বলশালী ব্যক্তিরা যুদ্ধ-বিগ্রহ বা বল প্রয়োগের মাধ্যমে দূর্বলের ওপর নিজেদের আধিপত্য স্থাপনের মাধ্যমে রাষ্ট্র প্রতিষ্ঠা করে এবং শাসনকার্য পরিচালনা করে। </a:t>
            </a:r>
          </a:p>
        </p:txBody>
      </p:sp>
    </p:spTree>
    <p:extLst>
      <p:ext uri="{BB962C8B-B14F-4D97-AF65-F5344CB8AC3E}">
        <p14:creationId xmlns="" xmlns:p14="http://schemas.microsoft.com/office/powerpoint/2010/main" val="42164891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09600" y="1219200"/>
            <a:ext cx="3276600" cy="2184400"/>
          </a:xfrm>
          <a:prstGeom prst="rect">
            <a:avLst/>
          </a:prstGeo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104262" y="1219200"/>
            <a:ext cx="3602637" cy="2058650"/>
          </a:xfrm>
          <a:prstGeom prst="rect">
            <a:avLst/>
          </a:prstGeom>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78893" y="3608911"/>
            <a:ext cx="3285607" cy="1877490"/>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104263" y="3597537"/>
            <a:ext cx="3673526" cy="1837251"/>
          </a:xfrm>
          <a:prstGeom prst="rect">
            <a:avLst/>
          </a:prstGeom>
        </p:spPr>
      </p:pic>
      <p:sp>
        <p:nvSpPr>
          <p:cNvPr id="9" name="Rectangle 8"/>
          <p:cNvSpPr/>
          <p:nvPr/>
        </p:nvSpPr>
        <p:spPr>
          <a:xfrm>
            <a:off x="1697075" y="152400"/>
            <a:ext cx="5375935" cy="830997"/>
          </a:xfrm>
          <a:prstGeom prst="rect">
            <a:avLst/>
          </a:prstGeom>
          <a:solidFill>
            <a:schemeClr val="accent6">
              <a:lumMod val="40000"/>
              <a:lumOff val="60000"/>
            </a:schemeClr>
          </a:solidFill>
        </p:spPr>
        <p:txBody>
          <a:bodyPr wrap="square">
            <a:spAutoFit/>
          </a:bodyPr>
          <a:lstStyle/>
          <a:p>
            <a:pPr algn="ctr"/>
            <a:r>
              <a:rPr lang="bn-BD" sz="2400" dirty="0">
                <a:latin typeface="NikoshBAN" pitchFamily="2" charset="0"/>
                <a:cs typeface="NikoshBAN" pitchFamily="2" charset="0"/>
              </a:rPr>
              <a:t>রাষ্ট্রের </a:t>
            </a:r>
            <a:r>
              <a:rPr lang="bn-BD" sz="2400" dirty="0" smtClean="0">
                <a:latin typeface="NikoshBAN" pitchFamily="2" charset="0"/>
                <a:cs typeface="NikoshBAN" pitchFamily="2" charset="0"/>
              </a:rPr>
              <a:t>উৎপত্তি</a:t>
            </a:r>
            <a:endParaRPr lang="en-US" sz="2400" dirty="0" smtClean="0">
              <a:latin typeface="NikoshBAN" pitchFamily="2" charset="0"/>
              <a:cs typeface="NikoshBAN" pitchFamily="2" charset="0"/>
            </a:endParaRPr>
          </a:p>
          <a:p>
            <a:pPr algn="ctr"/>
            <a:r>
              <a:rPr lang="bn-BD" sz="2400" dirty="0" smtClean="0">
                <a:latin typeface="NikoshBAN" pitchFamily="2" charset="0"/>
                <a:cs typeface="NikoshBAN" pitchFamily="2" charset="0"/>
              </a:rPr>
              <a:t>২। বল বা শক্তি প্রয়োগ মতবাদ</a:t>
            </a:r>
            <a:endParaRPr lang="en-US" sz="2400" dirty="0">
              <a:latin typeface="NikoshBAN" pitchFamily="2" charset="0"/>
              <a:cs typeface="NikoshBAN" pitchFamily="2" charset="0"/>
            </a:endParaRPr>
          </a:p>
        </p:txBody>
      </p:sp>
      <p:sp>
        <p:nvSpPr>
          <p:cNvPr id="10" name="Rectangle 9"/>
          <p:cNvSpPr/>
          <p:nvPr/>
        </p:nvSpPr>
        <p:spPr>
          <a:xfrm>
            <a:off x="381000" y="5622734"/>
            <a:ext cx="8610600" cy="1015663"/>
          </a:xfrm>
          <a:prstGeom prst="rect">
            <a:avLst/>
          </a:prstGeom>
          <a:solidFill>
            <a:schemeClr val="accent5">
              <a:lumMod val="20000"/>
              <a:lumOff val="80000"/>
            </a:schemeClr>
          </a:solidFill>
        </p:spPr>
        <p:txBody>
          <a:bodyPr wrap="square">
            <a:spAutoFit/>
          </a:bodyPr>
          <a:lstStyle/>
          <a:p>
            <a:pPr algn="just"/>
            <a:r>
              <a:rPr lang="bn-BD" sz="2000" dirty="0" smtClean="0">
                <a:solidFill>
                  <a:srgbClr val="0000FF"/>
                </a:solidFill>
                <a:latin typeface="NikoshBAN" pitchFamily="2" charset="0"/>
                <a:cs typeface="NikoshBAN" pitchFamily="2" charset="0"/>
              </a:rPr>
              <a:t>আধুনিক রাষ্ট্রবিজ্ঞানীগণ এই মতবাদকে অযৌক্তিক , ভ্রান্ত ও ক্ষতিকর বলে সমালোচনা করেছেন। কারন এমনটি হলে শক্তিশালী রাষ্ট্রের পাশে দূর্বল রাষ্ট্রের টিকে থাকার কথা নয়। তবে এমন ঘটনা যে একেবারেই ঘটে নাই তা কিন্তু নয়। উপরের দাসপ্রথার যুগের ছবিগুলো তার প্রমাণ। </a:t>
            </a:r>
            <a:endParaRPr lang="en-US" sz="2000" dirty="0">
              <a:solidFill>
                <a:srgbClr val="0000FF"/>
              </a:solidFill>
            </a:endParaRPr>
          </a:p>
        </p:txBody>
      </p:sp>
    </p:spTree>
    <p:extLst>
      <p:ext uri="{BB962C8B-B14F-4D97-AF65-F5344CB8AC3E}">
        <p14:creationId xmlns="" xmlns:p14="http://schemas.microsoft.com/office/powerpoint/2010/main" val="18203953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1219200" y="152400"/>
            <a:ext cx="5452135" cy="1446550"/>
          </a:xfrm>
          <a:prstGeom prst="rect">
            <a:avLst/>
          </a:prstGeom>
          <a:solidFill>
            <a:schemeClr val="tx2">
              <a:lumMod val="20000"/>
              <a:lumOff val="80000"/>
            </a:schemeClr>
          </a:solidFill>
        </p:spPr>
        <p:txBody>
          <a:bodyPr wrap="square">
            <a:spAutoFit/>
          </a:bodyPr>
          <a:lstStyle/>
          <a:p>
            <a:pPr algn="ctr"/>
            <a:r>
              <a:rPr lang="bn-BD" sz="4400" dirty="0">
                <a:solidFill>
                  <a:schemeClr val="accent6">
                    <a:lumMod val="75000"/>
                  </a:schemeClr>
                </a:solidFill>
                <a:latin typeface="NikoshBAN" pitchFamily="2" charset="0"/>
                <a:cs typeface="NikoshBAN" pitchFamily="2" charset="0"/>
              </a:rPr>
              <a:t>রাষ্ট্রের </a:t>
            </a:r>
            <a:r>
              <a:rPr lang="bn-BD" sz="4400" dirty="0" smtClean="0">
                <a:solidFill>
                  <a:schemeClr val="accent6">
                    <a:lumMod val="75000"/>
                  </a:schemeClr>
                </a:solidFill>
                <a:latin typeface="NikoshBAN" pitchFamily="2" charset="0"/>
                <a:cs typeface="NikoshBAN" pitchFamily="2" charset="0"/>
              </a:rPr>
              <a:t>উৎপত্তি</a:t>
            </a:r>
            <a:endParaRPr lang="en-US" sz="4400" dirty="0" smtClean="0">
              <a:solidFill>
                <a:schemeClr val="accent6">
                  <a:lumMod val="75000"/>
                </a:schemeClr>
              </a:solidFill>
              <a:latin typeface="NikoshBAN" pitchFamily="2" charset="0"/>
              <a:cs typeface="NikoshBAN" pitchFamily="2" charset="0"/>
            </a:endParaRPr>
          </a:p>
          <a:p>
            <a:pPr algn="ctr"/>
            <a:r>
              <a:rPr lang="bn-BD" sz="4400" dirty="0" smtClean="0">
                <a:solidFill>
                  <a:schemeClr val="accent6">
                    <a:lumMod val="75000"/>
                  </a:schemeClr>
                </a:solidFill>
                <a:latin typeface="NikoshBAN" pitchFamily="2" charset="0"/>
                <a:cs typeface="NikoshBAN" pitchFamily="2" charset="0"/>
              </a:rPr>
              <a:t>৩। সামাজিক চুক্তি মতবাদ</a:t>
            </a:r>
            <a:endParaRPr lang="en-US" sz="4400" dirty="0">
              <a:solidFill>
                <a:schemeClr val="accent6">
                  <a:lumMod val="75000"/>
                </a:schemeClr>
              </a:solidFill>
              <a:latin typeface="NikoshBAN" pitchFamily="2" charset="0"/>
              <a:cs typeface="NikoshBAN" pitchFamily="2" charset="0"/>
            </a:endParaRPr>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692851" y="304687"/>
            <a:ext cx="2181747" cy="1309048"/>
          </a:xfrm>
          <a:prstGeom prst="rect">
            <a:avLst/>
          </a:prstGeom>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04800" y="1878842"/>
            <a:ext cx="4267200" cy="4267200"/>
          </a:xfrm>
          <a:prstGeom prst="rect">
            <a:avLst/>
          </a:prstGeom>
          <a:ln>
            <a:solidFill>
              <a:schemeClr val="accent1"/>
            </a:solidFill>
          </a:ln>
        </p:spPr>
      </p:pic>
      <p:pic>
        <p:nvPicPr>
          <p:cNvPr id="12" name="Picture 1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238257" y="2057400"/>
            <a:ext cx="1599746" cy="2191319"/>
          </a:xfrm>
          <a:prstGeom prst="rect">
            <a:avLst/>
          </a:prstGeom>
        </p:spPr>
      </p:pic>
      <p:pic>
        <p:nvPicPr>
          <p:cNvPr id="13" name="Picture 12"/>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882923" y="4249856"/>
            <a:ext cx="1752288" cy="2325363"/>
          </a:xfrm>
          <a:prstGeom prst="rect">
            <a:avLst/>
          </a:prstGeom>
        </p:spPr>
      </p:pic>
      <p:pic>
        <p:nvPicPr>
          <p:cNvPr id="14" name="Picture 13"/>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896571" y="2057400"/>
            <a:ext cx="1738640" cy="2107442"/>
          </a:xfrm>
          <a:prstGeom prst="rect">
            <a:avLst/>
          </a:prstGeom>
        </p:spPr>
      </p:pic>
      <p:sp>
        <p:nvSpPr>
          <p:cNvPr id="15" name="TextBox 14"/>
          <p:cNvSpPr txBox="1"/>
          <p:nvPr/>
        </p:nvSpPr>
        <p:spPr>
          <a:xfrm>
            <a:off x="6858000" y="4648200"/>
            <a:ext cx="2016598" cy="1938992"/>
          </a:xfrm>
          <a:prstGeom prst="rect">
            <a:avLst/>
          </a:prstGeom>
          <a:noFill/>
          <a:ln>
            <a:solidFill>
              <a:schemeClr val="accent1"/>
            </a:solidFill>
          </a:ln>
        </p:spPr>
        <p:txBody>
          <a:bodyPr wrap="square" rtlCol="0">
            <a:spAutoFit/>
          </a:bodyPr>
          <a:lstStyle/>
          <a:p>
            <a:r>
              <a:rPr lang="bn-BD" sz="2000" dirty="0" smtClean="0">
                <a:latin typeface="NikoshBAN" pitchFamily="2" charset="0"/>
                <a:cs typeface="NikoshBAN" pitchFamily="2" charset="0"/>
              </a:rPr>
              <a:t>সামাজিক চুক্তি মতবাদের তিনজন দিকপাল। যাদের মতবাদের উপর ভিত্তি করে আজ বিশ্ব পরিচালিত হচ্ছে। </a:t>
            </a:r>
            <a:endParaRPr lang="en-US" sz="2000" dirty="0">
              <a:latin typeface="NikoshBAN" pitchFamily="2" charset="0"/>
              <a:cs typeface="NikoshBAN" pitchFamily="2" charset="0"/>
            </a:endParaRPr>
          </a:p>
        </p:txBody>
      </p:sp>
    </p:spTree>
    <p:extLst>
      <p:ext uri="{BB962C8B-B14F-4D97-AF65-F5344CB8AC3E}">
        <p14:creationId xmlns="" xmlns:p14="http://schemas.microsoft.com/office/powerpoint/2010/main" val="24035505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1117268" y="152400"/>
            <a:ext cx="5554067" cy="1446550"/>
          </a:xfrm>
          <a:prstGeom prst="rect">
            <a:avLst/>
          </a:prstGeom>
          <a:solidFill>
            <a:schemeClr val="tx2">
              <a:lumMod val="20000"/>
              <a:lumOff val="80000"/>
            </a:schemeClr>
          </a:solidFill>
        </p:spPr>
        <p:txBody>
          <a:bodyPr wrap="square">
            <a:spAutoFit/>
          </a:bodyPr>
          <a:lstStyle/>
          <a:p>
            <a:pPr algn="ctr"/>
            <a:r>
              <a:rPr lang="bn-BD" sz="4400" dirty="0">
                <a:solidFill>
                  <a:schemeClr val="accent6">
                    <a:lumMod val="75000"/>
                  </a:schemeClr>
                </a:solidFill>
                <a:latin typeface="NikoshBAN" pitchFamily="2" charset="0"/>
                <a:cs typeface="NikoshBAN" pitchFamily="2" charset="0"/>
              </a:rPr>
              <a:t>রাষ্ট্রের </a:t>
            </a:r>
            <a:r>
              <a:rPr lang="bn-BD" sz="4400" dirty="0" smtClean="0">
                <a:solidFill>
                  <a:schemeClr val="accent6">
                    <a:lumMod val="75000"/>
                  </a:schemeClr>
                </a:solidFill>
                <a:latin typeface="NikoshBAN" pitchFamily="2" charset="0"/>
                <a:cs typeface="NikoshBAN" pitchFamily="2" charset="0"/>
              </a:rPr>
              <a:t>উৎপত্তি</a:t>
            </a:r>
            <a:endParaRPr lang="en-US" sz="4400" dirty="0" smtClean="0">
              <a:solidFill>
                <a:schemeClr val="accent6">
                  <a:lumMod val="75000"/>
                </a:schemeClr>
              </a:solidFill>
              <a:latin typeface="NikoshBAN" pitchFamily="2" charset="0"/>
              <a:cs typeface="NikoshBAN" pitchFamily="2" charset="0"/>
            </a:endParaRPr>
          </a:p>
          <a:p>
            <a:pPr algn="ctr"/>
            <a:r>
              <a:rPr lang="bn-BD" sz="4400" dirty="0">
                <a:solidFill>
                  <a:schemeClr val="accent6">
                    <a:lumMod val="75000"/>
                  </a:schemeClr>
                </a:solidFill>
                <a:latin typeface="NikoshBAN" pitchFamily="2" charset="0"/>
                <a:cs typeface="NikoshBAN" pitchFamily="2" charset="0"/>
              </a:rPr>
              <a:t>৩</a:t>
            </a:r>
            <a:r>
              <a:rPr lang="bn-BD" sz="4400" dirty="0" smtClean="0">
                <a:solidFill>
                  <a:schemeClr val="accent6">
                    <a:lumMod val="75000"/>
                  </a:schemeClr>
                </a:solidFill>
                <a:latin typeface="NikoshBAN" pitchFamily="2" charset="0"/>
                <a:cs typeface="NikoshBAN" pitchFamily="2" charset="0"/>
              </a:rPr>
              <a:t>। সামাজিক চুক্তি মতবাদ</a:t>
            </a:r>
            <a:endParaRPr lang="en-US" sz="4400" dirty="0">
              <a:solidFill>
                <a:schemeClr val="accent6">
                  <a:lumMod val="75000"/>
                </a:schemeClr>
              </a:solidFill>
              <a:latin typeface="NikoshBAN" pitchFamily="2" charset="0"/>
              <a:cs typeface="NikoshBAN" pitchFamily="2" charset="0"/>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85800" y="1828800"/>
            <a:ext cx="3657600" cy="2743200"/>
          </a:xfrm>
          <a:prstGeom prst="rect">
            <a:avLst/>
          </a:prstGeom>
        </p:spPr>
      </p:pic>
      <p:pic>
        <p:nvPicPr>
          <p:cNvPr id="8" name="Pictur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766335" y="1828800"/>
            <a:ext cx="3657600" cy="2743200"/>
          </a:xfrm>
          <a:prstGeom prst="rect">
            <a:avLst/>
          </a:prstGeom>
        </p:spPr>
      </p:pic>
      <p:sp>
        <p:nvSpPr>
          <p:cNvPr id="9" name="TextBox 8"/>
          <p:cNvSpPr txBox="1"/>
          <p:nvPr/>
        </p:nvSpPr>
        <p:spPr>
          <a:xfrm>
            <a:off x="381000" y="5257800"/>
            <a:ext cx="8305800" cy="1323439"/>
          </a:xfrm>
          <a:prstGeom prst="rect">
            <a:avLst/>
          </a:prstGeom>
          <a:noFill/>
        </p:spPr>
        <p:txBody>
          <a:bodyPr wrap="square" rtlCol="0">
            <a:spAutoFit/>
          </a:bodyPr>
          <a:lstStyle/>
          <a:p>
            <a:pPr algn="just"/>
            <a:r>
              <a:rPr lang="bn-BD" sz="2000" dirty="0" smtClean="0">
                <a:latin typeface="NikoshBAN" pitchFamily="2" charset="0"/>
                <a:cs typeface="NikoshBAN" pitchFamily="2" charset="0"/>
              </a:rPr>
              <a:t>মানুষ মাত্রই স্বার্থপর ও আত্মকেন্দ্রিক। দূর্বলের উপর সবলের অত্যাচার সবসময়ই হয়েছে এখনও হচ্ছে। এই অত্যাচার ও অরাজকতাপূর্ণ অবস্থা থেকে মুক্তি পাওয়ার জন্য মানুষ নিজেদের মধ্যে চুক্তির মাধ্যমে রাষ্ট্র সৃষ্টি করে  এবং নিরাপত্তার  বিনিময়ে নিজেদের ওপর শাসন করার জন্য স্থায়ীভাবে শাসকের হাতে ক্ষমতা অর্পন করে।</a:t>
            </a:r>
            <a:r>
              <a:rPr lang="bn-BD" sz="2000" dirty="0" smtClean="0">
                <a:solidFill>
                  <a:srgbClr val="0000FF"/>
                </a:solidFill>
                <a:latin typeface="NikoshBAN" pitchFamily="2" charset="0"/>
                <a:cs typeface="NikoshBAN" pitchFamily="2" charset="0"/>
              </a:rPr>
              <a:t> প্রাচীনকাল থেকে শুরু হওয়া  এজাতীয় চুক্তি আজও অহরহ চোখে পড়ে। </a:t>
            </a:r>
            <a:endParaRPr lang="en-US" sz="2000" dirty="0">
              <a:solidFill>
                <a:srgbClr val="0000FF"/>
              </a:solidFill>
              <a:latin typeface="NikoshBAN" pitchFamily="2" charset="0"/>
              <a:cs typeface="NikoshBAN" pitchFamily="2" charset="0"/>
            </a:endParaRPr>
          </a:p>
        </p:txBody>
      </p:sp>
    </p:spTree>
    <p:extLst>
      <p:ext uri="{BB962C8B-B14F-4D97-AF65-F5344CB8AC3E}">
        <p14:creationId xmlns="" xmlns:p14="http://schemas.microsoft.com/office/powerpoint/2010/main" val="32149082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6" name="Rectangle 5"/>
          <p:cNvSpPr/>
          <p:nvPr/>
        </p:nvSpPr>
        <p:spPr>
          <a:xfrm>
            <a:off x="1524000" y="304800"/>
            <a:ext cx="5554067" cy="1446550"/>
          </a:xfrm>
          <a:prstGeom prst="rect">
            <a:avLst/>
          </a:prstGeom>
          <a:solidFill>
            <a:schemeClr val="tx2">
              <a:lumMod val="20000"/>
              <a:lumOff val="80000"/>
            </a:schemeClr>
          </a:solidFill>
        </p:spPr>
        <p:txBody>
          <a:bodyPr wrap="square">
            <a:spAutoFit/>
          </a:bodyPr>
          <a:lstStyle/>
          <a:p>
            <a:pPr algn="ctr"/>
            <a:r>
              <a:rPr lang="bn-BD" sz="4400" dirty="0">
                <a:solidFill>
                  <a:schemeClr val="accent6">
                    <a:lumMod val="75000"/>
                  </a:schemeClr>
                </a:solidFill>
                <a:latin typeface="NikoshBAN" pitchFamily="2" charset="0"/>
                <a:cs typeface="NikoshBAN" pitchFamily="2" charset="0"/>
              </a:rPr>
              <a:t>রাষ্ট্রের </a:t>
            </a:r>
            <a:r>
              <a:rPr lang="bn-BD" sz="4400" dirty="0" smtClean="0">
                <a:solidFill>
                  <a:schemeClr val="accent6">
                    <a:lumMod val="75000"/>
                  </a:schemeClr>
                </a:solidFill>
                <a:latin typeface="NikoshBAN" pitchFamily="2" charset="0"/>
                <a:cs typeface="NikoshBAN" pitchFamily="2" charset="0"/>
              </a:rPr>
              <a:t>উৎপত্তি</a:t>
            </a:r>
            <a:endParaRPr lang="en-US" sz="4400" dirty="0" smtClean="0">
              <a:solidFill>
                <a:schemeClr val="accent6">
                  <a:lumMod val="75000"/>
                </a:schemeClr>
              </a:solidFill>
              <a:latin typeface="NikoshBAN" pitchFamily="2" charset="0"/>
              <a:cs typeface="NikoshBAN" pitchFamily="2" charset="0"/>
            </a:endParaRPr>
          </a:p>
          <a:p>
            <a:pPr algn="ctr"/>
            <a:r>
              <a:rPr lang="bn-BD" sz="4400" dirty="0">
                <a:solidFill>
                  <a:schemeClr val="accent6">
                    <a:lumMod val="75000"/>
                  </a:schemeClr>
                </a:solidFill>
                <a:latin typeface="NikoshBAN" pitchFamily="2" charset="0"/>
                <a:cs typeface="NikoshBAN" pitchFamily="2" charset="0"/>
              </a:rPr>
              <a:t>৩</a:t>
            </a:r>
            <a:r>
              <a:rPr lang="bn-BD" sz="4400" dirty="0" smtClean="0">
                <a:solidFill>
                  <a:schemeClr val="accent6">
                    <a:lumMod val="75000"/>
                  </a:schemeClr>
                </a:solidFill>
                <a:latin typeface="NikoshBAN" pitchFamily="2" charset="0"/>
                <a:cs typeface="NikoshBAN" pitchFamily="2" charset="0"/>
              </a:rPr>
              <a:t>। সামাজিক চুক্তি মতবাদ</a:t>
            </a:r>
            <a:endParaRPr lang="en-US" sz="4400" dirty="0">
              <a:solidFill>
                <a:schemeClr val="accent6">
                  <a:lumMod val="75000"/>
                </a:schemeClr>
              </a:solidFill>
              <a:latin typeface="NikoshBAN" pitchFamily="2" charset="0"/>
              <a:cs typeface="NikoshBAN" pitchFamily="2" charset="0"/>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04800" y="2057400"/>
            <a:ext cx="3996233" cy="3196986"/>
          </a:xfrm>
          <a:prstGeom prst="rect">
            <a:avLst/>
          </a:prstGeom>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804867" y="2057400"/>
            <a:ext cx="3996233" cy="3196986"/>
          </a:xfrm>
          <a:prstGeom prst="rect">
            <a:avLst/>
          </a:prstGeom>
        </p:spPr>
      </p:pic>
      <p:sp>
        <p:nvSpPr>
          <p:cNvPr id="8" name="TextBox 7"/>
          <p:cNvSpPr txBox="1"/>
          <p:nvPr/>
        </p:nvSpPr>
        <p:spPr>
          <a:xfrm>
            <a:off x="304800" y="5638800"/>
            <a:ext cx="8382000" cy="830997"/>
          </a:xfrm>
          <a:prstGeom prst="rect">
            <a:avLst/>
          </a:prstGeom>
          <a:solidFill>
            <a:schemeClr val="accent6">
              <a:lumMod val="40000"/>
              <a:lumOff val="60000"/>
            </a:schemeClr>
          </a:solidFill>
        </p:spPr>
        <p:txBody>
          <a:bodyPr wrap="square" rtlCol="0">
            <a:spAutoFit/>
          </a:bodyPr>
          <a:lstStyle/>
          <a:p>
            <a:r>
              <a:rPr lang="bn-BD" sz="2400" dirty="0" smtClean="0">
                <a:latin typeface="NikoshBAN" pitchFamily="2" charset="0"/>
                <a:cs typeface="NikoshBAN" pitchFamily="2" charset="0"/>
              </a:rPr>
              <a:t>রাষ্ট্রের উৎপত্তি নিয়ে সামাজিক চুক্তি মতবাদ এবং ঐতিহাসিক বা বিবর্তনমূলক মতবাদ একে ওপরের পরিপূরক। </a:t>
            </a:r>
            <a:r>
              <a:rPr lang="bn-BD" sz="2400" dirty="0" smtClean="0">
                <a:solidFill>
                  <a:srgbClr val="0000FF"/>
                </a:solidFill>
                <a:latin typeface="NikoshBAN" pitchFamily="2" charset="0"/>
                <a:cs typeface="NikoshBAN" pitchFamily="2" charset="0"/>
              </a:rPr>
              <a:t>নিচে </a:t>
            </a:r>
            <a:r>
              <a:rPr lang="bn-BD" sz="2400" dirty="0">
                <a:solidFill>
                  <a:srgbClr val="0000FF"/>
                </a:solidFill>
                <a:latin typeface="NikoshBAN" pitchFamily="2" charset="0"/>
                <a:cs typeface="NikoshBAN" pitchFamily="2" charset="0"/>
              </a:rPr>
              <a:t>ঐতিহাসিক বা বিবর্তনমূলক মতবাদ </a:t>
            </a:r>
            <a:r>
              <a:rPr lang="bn-BD" sz="2400" dirty="0" smtClean="0">
                <a:solidFill>
                  <a:srgbClr val="0000FF"/>
                </a:solidFill>
                <a:latin typeface="NikoshBAN" pitchFamily="2" charset="0"/>
                <a:cs typeface="NikoshBAN" pitchFamily="2" charset="0"/>
              </a:rPr>
              <a:t> আলোচনা করা হল।</a:t>
            </a:r>
            <a:endParaRPr lang="en-US" sz="2400" dirty="0">
              <a:solidFill>
                <a:srgbClr val="0000FF"/>
              </a:solidFill>
              <a:latin typeface="NikoshBAN" pitchFamily="2" charset="0"/>
              <a:cs typeface="NikoshBAN" pitchFamily="2" charset="0"/>
            </a:endParaRPr>
          </a:p>
        </p:txBody>
      </p:sp>
    </p:spTree>
    <p:extLst>
      <p:ext uri="{BB962C8B-B14F-4D97-AF65-F5344CB8AC3E}">
        <p14:creationId xmlns="" xmlns:p14="http://schemas.microsoft.com/office/powerpoint/2010/main" val="8628591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881417" y="228600"/>
            <a:ext cx="7086600" cy="1446550"/>
          </a:xfrm>
          <a:prstGeom prst="rect">
            <a:avLst/>
          </a:prstGeom>
          <a:solidFill>
            <a:schemeClr val="accent6">
              <a:lumMod val="20000"/>
              <a:lumOff val="80000"/>
            </a:schemeClr>
          </a:solidFill>
        </p:spPr>
        <p:txBody>
          <a:bodyPr wrap="square">
            <a:spAutoFit/>
          </a:bodyPr>
          <a:lstStyle/>
          <a:p>
            <a:pPr algn="ctr"/>
            <a:r>
              <a:rPr lang="bn-BD" sz="4400" dirty="0">
                <a:latin typeface="NikoshBAN" pitchFamily="2" charset="0"/>
                <a:cs typeface="NikoshBAN" pitchFamily="2" charset="0"/>
              </a:rPr>
              <a:t>রাষ্ট্রের </a:t>
            </a:r>
            <a:r>
              <a:rPr lang="bn-BD" sz="4400" dirty="0" smtClean="0">
                <a:latin typeface="NikoshBAN" pitchFamily="2" charset="0"/>
                <a:cs typeface="NikoshBAN" pitchFamily="2" charset="0"/>
              </a:rPr>
              <a:t>উৎপত্তি</a:t>
            </a:r>
            <a:endParaRPr lang="en-US" sz="4400" dirty="0" smtClean="0">
              <a:latin typeface="NikoshBAN" pitchFamily="2" charset="0"/>
              <a:cs typeface="NikoshBAN" pitchFamily="2" charset="0"/>
            </a:endParaRPr>
          </a:p>
          <a:p>
            <a:pPr algn="ctr"/>
            <a:r>
              <a:rPr lang="bn-BD" sz="4400" dirty="0" smtClean="0">
                <a:latin typeface="NikoshBAN" pitchFamily="2" charset="0"/>
                <a:cs typeface="NikoshBAN" pitchFamily="2" charset="0"/>
              </a:rPr>
              <a:t>৪। ঐতিহাসিক বা বিবর্তনমূলক মতবাদ </a:t>
            </a:r>
            <a:endParaRPr lang="en-US" sz="4400" dirty="0">
              <a:latin typeface="NikoshBAN" pitchFamily="2" charset="0"/>
              <a:cs typeface="NikoshBAN" pitchFamily="2" charset="0"/>
            </a:endParaRPr>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81417" y="1905000"/>
            <a:ext cx="4630426" cy="3081338"/>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904930" y="2438400"/>
            <a:ext cx="2324670" cy="2715840"/>
          </a:xfrm>
          <a:prstGeom prst="rect">
            <a:avLst/>
          </a:prstGeom>
        </p:spPr>
      </p:pic>
      <p:sp>
        <p:nvSpPr>
          <p:cNvPr id="7" name="TextBox 6"/>
          <p:cNvSpPr txBox="1"/>
          <p:nvPr/>
        </p:nvSpPr>
        <p:spPr>
          <a:xfrm>
            <a:off x="381000" y="5257800"/>
            <a:ext cx="8305800" cy="1015663"/>
          </a:xfrm>
          <a:prstGeom prst="rect">
            <a:avLst/>
          </a:prstGeom>
          <a:solidFill>
            <a:schemeClr val="accent6">
              <a:lumMod val="40000"/>
              <a:lumOff val="60000"/>
            </a:schemeClr>
          </a:solidFill>
        </p:spPr>
        <p:txBody>
          <a:bodyPr wrap="square" rtlCol="0">
            <a:spAutoFit/>
          </a:bodyPr>
          <a:lstStyle/>
          <a:p>
            <a:pPr algn="just"/>
            <a:r>
              <a:rPr lang="bn-BD" sz="2000" dirty="0" smtClean="0">
                <a:latin typeface="NikoshBAN" pitchFamily="2" charset="0"/>
                <a:cs typeface="NikoshBAN" pitchFamily="2" charset="0"/>
              </a:rPr>
              <a:t>এই মতবাদের মূলকথা হলোঃ রাষ্ট্র কোনো একটি বিশেষ কারনে হঠাৎ করে সৃষ্টি হয়নি। দীর্ঘদিনের বিবর্তনের মাধ্যমে সমাজের বিভিন্ন স্তরে বিভিন্ন শক্তি ও উপাদান ধীরে ধীরে পরিবর্তিত হতে হতে রাষ্ট্রের উৎপত্তি হয়েছে। </a:t>
            </a:r>
            <a:r>
              <a:rPr lang="bn-BD" sz="2000" dirty="0" smtClean="0">
                <a:solidFill>
                  <a:srgbClr val="0000FF"/>
                </a:solidFill>
                <a:latin typeface="NikoshBAN" pitchFamily="2" charset="0"/>
                <a:cs typeface="NikoshBAN" pitchFamily="2" charset="0"/>
              </a:rPr>
              <a:t>এই মতবাদ সবচেয়ে যুক্তিযুক্ত ও গ্রহনযোগ্য। </a:t>
            </a:r>
            <a:endParaRPr lang="en-US" sz="2000" dirty="0">
              <a:solidFill>
                <a:srgbClr val="0000FF"/>
              </a:solidFill>
              <a:latin typeface="NikoshBAN" pitchFamily="2" charset="0"/>
              <a:cs typeface="NikoshBAN" pitchFamily="2" charset="0"/>
            </a:endParaRPr>
          </a:p>
        </p:txBody>
      </p:sp>
    </p:spTree>
    <p:extLst>
      <p:ext uri="{BB962C8B-B14F-4D97-AF65-F5344CB8AC3E}">
        <p14:creationId xmlns="" xmlns:p14="http://schemas.microsoft.com/office/powerpoint/2010/main" val="4533546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23164" y="1447800"/>
            <a:ext cx="3697532" cy="2385505"/>
          </a:xfrm>
          <a:prstGeom prst="rect">
            <a:avLst/>
          </a:prstGeom>
        </p:spPr>
      </p:pic>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296469" y="1447800"/>
            <a:ext cx="3458851" cy="2590800"/>
          </a:xfrm>
          <a:prstGeom prst="rect">
            <a:avLst/>
          </a:prstGeom>
        </p:spPr>
      </p:pic>
      <p:sp>
        <p:nvSpPr>
          <p:cNvPr id="5" name="Rectangle 4"/>
          <p:cNvSpPr/>
          <p:nvPr/>
        </p:nvSpPr>
        <p:spPr>
          <a:xfrm>
            <a:off x="881417" y="228600"/>
            <a:ext cx="7086600" cy="954107"/>
          </a:xfrm>
          <a:prstGeom prst="rect">
            <a:avLst/>
          </a:prstGeom>
          <a:solidFill>
            <a:schemeClr val="accent6">
              <a:lumMod val="20000"/>
              <a:lumOff val="80000"/>
            </a:schemeClr>
          </a:solidFill>
        </p:spPr>
        <p:txBody>
          <a:bodyPr wrap="square">
            <a:spAutoFit/>
          </a:bodyPr>
          <a:lstStyle/>
          <a:p>
            <a:pPr algn="ctr"/>
            <a:r>
              <a:rPr lang="bn-BD" sz="2800" dirty="0">
                <a:latin typeface="NikoshBAN" pitchFamily="2" charset="0"/>
                <a:cs typeface="NikoshBAN" pitchFamily="2" charset="0"/>
              </a:rPr>
              <a:t>রাষ্ট্রের </a:t>
            </a:r>
            <a:r>
              <a:rPr lang="bn-BD" sz="2800" dirty="0" smtClean="0">
                <a:latin typeface="NikoshBAN" pitchFamily="2" charset="0"/>
                <a:cs typeface="NikoshBAN" pitchFamily="2" charset="0"/>
              </a:rPr>
              <a:t>উৎপত্তি</a:t>
            </a:r>
            <a:endParaRPr lang="en-US" sz="2800" dirty="0" smtClean="0">
              <a:latin typeface="NikoshBAN" pitchFamily="2" charset="0"/>
              <a:cs typeface="NikoshBAN" pitchFamily="2" charset="0"/>
            </a:endParaRPr>
          </a:p>
          <a:p>
            <a:pPr algn="ctr"/>
            <a:r>
              <a:rPr lang="bn-BD" sz="2800" dirty="0" smtClean="0">
                <a:latin typeface="NikoshBAN" pitchFamily="2" charset="0"/>
                <a:cs typeface="NikoshBAN" pitchFamily="2" charset="0"/>
              </a:rPr>
              <a:t>৪। ঐতিহাসিক বা বিবর্তনমূলক মতবাদ </a:t>
            </a:r>
            <a:endParaRPr lang="en-US" sz="2800" dirty="0">
              <a:latin typeface="NikoshBAN" pitchFamily="2" charset="0"/>
              <a:cs typeface="NikoshBAN" pitchFamily="2" charset="0"/>
            </a:endParaRPr>
          </a:p>
        </p:txBody>
      </p:sp>
      <p:pic>
        <p:nvPicPr>
          <p:cNvPr id="6" name="Picture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44088" y="4023815"/>
            <a:ext cx="2676525" cy="1704975"/>
          </a:xfrm>
          <a:prstGeom prst="rect">
            <a:avLst/>
          </a:prstGeom>
        </p:spPr>
      </p:pic>
      <p:pic>
        <p:nvPicPr>
          <p:cNvPr id="7" name="Picture 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765179" y="4204790"/>
            <a:ext cx="3000375" cy="1524000"/>
          </a:xfrm>
          <a:prstGeom prst="rect">
            <a:avLst/>
          </a:prstGeom>
        </p:spPr>
      </p:pic>
      <p:sp>
        <p:nvSpPr>
          <p:cNvPr id="8" name="TextBox 7"/>
          <p:cNvSpPr txBox="1"/>
          <p:nvPr/>
        </p:nvSpPr>
        <p:spPr>
          <a:xfrm>
            <a:off x="381000" y="6001434"/>
            <a:ext cx="8610600" cy="707886"/>
          </a:xfrm>
          <a:prstGeom prst="rect">
            <a:avLst/>
          </a:prstGeom>
          <a:solidFill>
            <a:schemeClr val="accent6">
              <a:lumMod val="40000"/>
              <a:lumOff val="60000"/>
            </a:schemeClr>
          </a:solidFill>
        </p:spPr>
        <p:txBody>
          <a:bodyPr wrap="square" rtlCol="0">
            <a:spAutoFit/>
          </a:bodyPr>
          <a:lstStyle/>
          <a:p>
            <a:r>
              <a:rPr lang="bn-BD" sz="2000" dirty="0" smtClean="0">
                <a:latin typeface="NikoshBAN" pitchFamily="2" charset="0"/>
                <a:cs typeface="NikoshBAN" pitchFamily="2" charset="0"/>
              </a:rPr>
              <a:t>এক সময় মানুষ এসব পাহাড়ের গুহায় বসবাস করতো। জনসংখ্যা বাড়তে থাকলে এক সময় পাড়া, মহল্লা, গ্রাম- এভাবেই রাষ্ট্রের উৎপত্তি হয়। </a:t>
            </a:r>
            <a:endParaRPr lang="en-US" sz="2000" dirty="0">
              <a:latin typeface="NikoshBAN" pitchFamily="2" charset="0"/>
              <a:cs typeface="NikoshBAN" pitchFamily="2" charset="0"/>
            </a:endParaRPr>
          </a:p>
        </p:txBody>
      </p:sp>
    </p:spTree>
    <p:extLst>
      <p:ext uri="{BB962C8B-B14F-4D97-AF65-F5344CB8AC3E}">
        <p14:creationId xmlns="" xmlns:p14="http://schemas.microsoft.com/office/powerpoint/2010/main" val="1753414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t="-1000" r="-1000" b="-1000"/>
          </a:stretch>
        </a:blipFill>
        <a:effectLst/>
      </p:bgPr>
    </p:bg>
    <p:spTree>
      <p:nvGrpSpPr>
        <p:cNvPr id="1" name=""/>
        <p:cNvGrpSpPr/>
        <p:nvPr/>
      </p:nvGrpSpPr>
      <p:grpSpPr>
        <a:xfrm>
          <a:off x="0" y="0"/>
          <a:ext cx="0" cy="0"/>
          <a:chOff x="0" y="0"/>
          <a:chExt cx="0" cy="0"/>
        </a:xfrm>
      </p:grpSpPr>
      <p:pic>
        <p:nvPicPr>
          <p:cNvPr id="59" name="Picture 5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934314" y="304800"/>
            <a:ext cx="3886202" cy="1295400"/>
          </a:xfrm>
          <a:prstGeom prst="roundRect">
            <a:avLst>
              <a:gd name="adj" fmla="val 16667"/>
            </a:avLst>
          </a:prstGeom>
          <a:ln>
            <a:solidFill>
              <a:srgbClr val="00B050"/>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 name="Picture 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172200" y="342331"/>
            <a:ext cx="2262557" cy="1885465"/>
          </a:xfrm>
          <a:prstGeom prst="rect">
            <a:avLst/>
          </a:prstGeom>
        </p:spPr>
      </p:pic>
      <p:sp>
        <p:nvSpPr>
          <p:cNvPr id="3" name="Rectangle 2"/>
          <p:cNvSpPr/>
          <p:nvPr/>
        </p:nvSpPr>
        <p:spPr>
          <a:xfrm>
            <a:off x="1143000" y="3200400"/>
            <a:ext cx="6605516" cy="2677656"/>
          </a:xfrm>
          <a:prstGeom prst="rect">
            <a:avLst/>
          </a:prstGeom>
          <a:solidFill>
            <a:schemeClr val="accent3">
              <a:lumMod val="60000"/>
              <a:lumOff val="40000"/>
            </a:schemeClr>
          </a:solidFill>
        </p:spPr>
        <p:txBody>
          <a:bodyPr wrap="square">
            <a:spAutoFit/>
          </a:bodyPr>
          <a:lstStyle/>
          <a:p>
            <a:pPr>
              <a:lnSpc>
                <a:spcPct val="200000"/>
              </a:lnSpc>
            </a:pPr>
            <a:r>
              <a:rPr lang="bn-BD" sz="2800" dirty="0">
                <a:latin typeface="NikoshBAN" pitchFamily="2" charset="0"/>
                <a:cs typeface="NikoshBAN" pitchFamily="2" charset="0"/>
              </a:rPr>
              <a:t>১। রাষ্ট্র </a:t>
            </a:r>
            <a:r>
              <a:rPr lang="bn-BD" sz="2800" dirty="0" smtClean="0">
                <a:latin typeface="NikoshBAN" pitchFamily="2" charset="0"/>
                <a:cs typeface="NikoshBAN" pitchFamily="2" charset="0"/>
              </a:rPr>
              <a:t>কী।</a:t>
            </a:r>
            <a:endParaRPr lang="bn-BD" sz="2800" dirty="0">
              <a:latin typeface="NikoshBAN" pitchFamily="2" charset="0"/>
              <a:cs typeface="NikoshBAN" pitchFamily="2" charset="0"/>
            </a:endParaRPr>
          </a:p>
          <a:p>
            <a:pPr>
              <a:lnSpc>
                <a:spcPct val="200000"/>
              </a:lnSpc>
            </a:pPr>
            <a:r>
              <a:rPr lang="bn-BD" sz="2800" dirty="0">
                <a:latin typeface="NikoshBAN" pitchFamily="2" charset="0"/>
                <a:cs typeface="NikoshBAN" pitchFamily="2" charset="0"/>
              </a:rPr>
              <a:t>২। রাষ্ট্রের উপাদানগুলো </a:t>
            </a:r>
            <a:r>
              <a:rPr lang="bn-BD" sz="2800" dirty="0" smtClean="0">
                <a:latin typeface="NikoshBAN" pitchFamily="2" charset="0"/>
                <a:cs typeface="NikoshBAN" pitchFamily="2" charset="0"/>
              </a:rPr>
              <a:t>কী কী? </a:t>
            </a:r>
            <a:endParaRPr lang="bn-BD" sz="2800" dirty="0">
              <a:latin typeface="NikoshBAN" pitchFamily="2" charset="0"/>
              <a:cs typeface="NikoshBAN" pitchFamily="2" charset="0"/>
            </a:endParaRPr>
          </a:p>
          <a:p>
            <a:pPr>
              <a:lnSpc>
                <a:spcPct val="200000"/>
              </a:lnSpc>
            </a:pPr>
            <a:r>
              <a:rPr lang="bn-BD" sz="2800" dirty="0">
                <a:latin typeface="NikoshBAN" pitchFamily="2" charset="0"/>
                <a:cs typeface="NikoshBAN" pitchFamily="2" charset="0"/>
              </a:rPr>
              <a:t>৩। রাষ্ট্রের উৎপত্তির যুক্তিসংগত ব্যাখ্যা প্রদান </a:t>
            </a:r>
            <a:r>
              <a:rPr lang="bn-BD" sz="2800" dirty="0" smtClean="0">
                <a:latin typeface="NikoshBAN" pitchFamily="2" charset="0"/>
                <a:cs typeface="NikoshBAN" pitchFamily="2" charset="0"/>
              </a:rPr>
              <a:t>কর। </a:t>
            </a:r>
            <a:endParaRPr lang="bn-BD" sz="2800" dirty="0">
              <a:latin typeface="NikoshBAN" pitchFamily="2" charset="0"/>
              <a:cs typeface="NikoshBAN" pitchFamily="2" charset="0"/>
            </a:endParaRPr>
          </a:p>
        </p:txBody>
      </p:sp>
    </p:spTree>
    <p:extLst>
      <p:ext uri="{BB962C8B-B14F-4D97-AF65-F5344CB8AC3E}">
        <p14:creationId xmlns="" xmlns:p14="http://schemas.microsoft.com/office/powerpoint/2010/main" val="22284486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21774" y="533400"/>
            <a:ext cx="4572000" cy="1321210"/>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p:cNvSpPr/>
          <p:nvPr/>
        </p:nvSpPr>
        <p:spPr>
          <a:xfrm>
            <a:off x="304800" y="5943600"/>
            <a:ext cx="8534400" cy="646331"/>
          </a:xfrm>
          <a:prstGeom prst="rect">
            <a:avLst/>
          </a:prstGeom>
          <a:solidFill>
            <a:schemeClr val="accent6">
              <a:lumMod val="40000"/>
              <a:lumOff val="60000"/>
            </a:schemeClr>
          </a:solidFill>
        </p:spPr>
        <p:txBody>
          <a:bodyPr wrap="square">
            <a:spAutoFit/>
          </a:bodyPr>
          <a:lstStyle/>
          <a:p>
            <a:r>
              <a:rPr lang="bn-BD" sz="3600" dirty="0" smtClean="0">
                <a:latin typeface="NikoshBAN" pitchFamily="2" charset="0"/>
                <a:cs typeface="NikoshBAN" pitchFamily="2" charset="0"/>
              </a:rPr>
              <a:t>১।</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রাষ্ট্রের উৎপত্তির কয়েকটি কারণ লিখ। </a:t>
            </a:r>
            <a:endParaRPr lang="en-US" sz="3600" dirty="0">
              <a:latin typeface="NikoshBAN" pitchFamily="2" charset="0"/>
              <a:cs typeface="NikoshBAN" pitchFamily="2" charset="0"/>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52600" y="2285998"/>
            <a:ext cx="5075420" cy="3377461"/>
          </a:xfrm>
          <a:prstGeom prst="rect">
            <a:avLst/>
          </a:prstGeom>
        </p:spPr>
      </p:pic>
    </p:spTree>
    <p:extLst>
      <p:ext uri="{BB962C8B-B14F-4D97-AF65-F5344CB8AC3E}">
        <p14:creationId xmlns="" xmlns:p14="http://schemas.microsoft.com/office/powerpoint/2010/main" val="6059837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375996" y="762000"/>
            <a:ext cx="4674108" cy="139780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228600" y="6019800"/>
            <a:ext cx="8265404" cy="523220"/>
          </a:xfrm>
          <a:prstGeom prst="rect">
            <a:avLst/>
          </a:prstGeom>
          <a:solidFill>
            <a:schemeClr val="accent6">
              <a:lumMod val="40000"/>
              <a:lumOff val="60000"/>
            </a:schemeClr>
          </a:solidFill>
        </p:spPr>
        <p:txBody>
          <a:bodyPr wrap="none">
            <a:spAutoFit/>
          </a:bodyPr>
          <a:lstStyle/>
          <a:p>
            <a:r>
              <a:rPr lang="bn-BD" sz="2800" dirty="0" smtClean="0">
                <a:latin typeface="NikoshBAN" pitchFamily="2" charset="0"/>
                <a:cs typeface="NikoshBAN" pitchFamily="2" charset="0"/>
              </a:rPr>
              <a:t>১। রাষ্ট্রের উৎপত্তি সম্পর্কে যে কোন ২জন দার্শনিকের মতবাদ লিখে আনবে। </a:t>
            </a:r>
            <a:endParaRPr lang="en-US" sz="2800" dirty="0">
              <a:latin typeface="NikoshBAN" pitchFamily="2" charset="0"/>
              <a:cs typeface="NikoshBAN" pitchFamily="2" charset="0"/>
            </a:endParaRPr>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828800" y="2282785"/>
            <a:ext cx="6096000" cy="3279815"/>
          </a:xfrm>
          <a:prstGeom prst="rect">
            <a:avLst/>
          </a:prstGeom>
        </p:spPr>
      </p:pic>
    </p:spTree>
    <p:extLst>
      <p:ext uri="{BB962C8B-B14F-4D97-AF65-F5344CB8AC3E}">
        <p14:creationId xmlns="" xmlns:p14="http://schemas.microsoft.com/office/powerpoint/2010/main" val="41570259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35896" y="0"/>
            <a:ext cx="2358587" cy="786196"/>
          </a:xfrm>
          <a:prstGeom prst="rect">
            <a:avLst/>
          </a:prstGeom>
        </p:spPr>
      </p:pic>
      <p:sp>
        <p:nvSpPr>
          <p:cNvPr id="5" name="Rectangle 4"/>
          <p:cNvSpPr/>
          <p:nvPr/>
        </p:nvSpPr>
        <p:spPr>
          <a:xfrm>
            <a:off x="197783" y="4455246"/>
            <a:ext cx="4114800" cy="2123658"/>
          </a:xfrm>
          <a:prstGeom prst="rect">
            <a:avLst/>
          </a:prstGeom>
        </p:spPr>
        <p:txBody>
          <a:bodyPr wrap="square">
            <a:spAutoFit/>
          </a:bodyPr>
          <a:lstStyle/>
          <a:p>
            <a:r>
              <a:rPr lang="en-US" sz="2800" dirty="0" err="1" smtClean="0">
                <a:latin typeface="NikoshBAN" pitchFamily="2" charset="0"/>
                <a:cs typeface="NikoshBAN" pitchFamily="2" charset="0"/>
              </a:rPr>
              <a:t>রজত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কুমার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তালুকদার</a:t>
            </a:r>
            <a:endParaRPr lang="en-US" sz="2800" dirty="0" smtClean="0">
              <a:latin typeface="NikoshBAN" pitchFamily="2" charset="0"/>
              <a:cs typeface="NikoshBAN" pitchFamily="2" charset="0"/>
            </a:endParaRPr>
          </a:p>
          <a:p>
            <a:r>
              <a:rPr lang="bn-BD" sz="2800" dirty="0" smtClean="0">
                <a:latin typeface="NikoshBAN" pitchFamily="2" charset="0"/>
                <a:cs typeface="NikoshBAN" pitchFamily="2" charset="0"/>
              </a:rPr>
              <a:t>সহকারী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শিক্ষক</a:t>
            </a:r>
            <a:r>
              <a:rPr lang="en-US" sz="2800" dirty="0" smtClean="0">
                <a:latin typeface="NikoshBAN" pitchFamily="2" charset="0"/>
                <a:cs typeface="NikoshBAN" pitchFamily="2" charset="0"/>
              </a:rPr>
              <a:t> </a:t>
            </a:r>
            <a:endParaRPr lang="bn-BD" sz="2800" dirty="0">
              <a:latin typeface="NikoshBAN" pitchFamily="2" charset="0"/>
              <a:cs typeface="NikoshBAN" pitchFamily="2" charset="0"/>
            </a:endParaRPr>
          </a:p>
          <a:p>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শক্তিয়ার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খলা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উচ্চ</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বিদ্যালয়</a:t>
            </a:r>
            <a:endParaRPr lang="en-US" sz="2400" dirty="0" smtClean="0">
              <a:latin typeface="NikoshBAN" pitchFamily="2" charset="0"/>
              <a:cs typeface="NikoshBAN" pitchFamily="2" charset="0"/>
            </a:endParaRPr>
          </a:p>
          <a:p>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বিশ্বম্ভরপুর,সুনামগঞ্জ</a:t>
            </a:r>
            <a:endParaRPr lang="bn-BD" sz="2400" dirty="0">
              <a:latin typeface="NikoshBAN" pitchFamily="2" charset="0"/>
              <a:cs typeface="NikoshBAN" pitchFamily="2" charset="0"/>
            </a:endParaRPr>
          </a:p>
          <a:p>
            <a:r>
              <a:rPr lang="bn-BD" sz="2800" dirty="0">
                <a:latin typeface="NikoshBAN" pitchFamily="2" charset="0"/>
                <a:cs typeface="NikoshBAN" pitchFamily="2" charset="0"/>
              </a:rPr>
              <a:t>মোবাইলঃ </a:t>
            </a:r>
            <a:r>
              <a:rPr lang="bn-BD" sz="2800" dirty="0" smtClean="0">
                <a:latin typeface="NikoshBAN" pitchFamily="2" charset="0"/>
                <a:cs typeface="NikoshBAN" pitchFamily="2" charset="0"/>
              </a:rPr>
              <a:t>০১</a:t>
            </a:r>
            <a:r>
              <a:rPr lang="en-US" sz="2800" dirty="0" smtClean="0">
                <a:latin typeface="NikoshBAN" pitchFamily="2" charset="0"/>
                <a:cs typeface="NikoshBAN" pitchFamily="2" charset="0"/>
              </a:rPr>
              <a:t>৭১৭১৩২৯৬৩</a:t>
            </a:r>
            <a:r>
              <a:rPr lang="bn-BD" sz="2800" dirty="0" smtClean="0">
                <a:latin typeface="NikoshBAN" pitchFamily="2" charset="0"/>
                <a:cs typeface="NikoshBAN" pitchFamily="2" charset="0"/>
              </a:rPr>
              <a:t> </a:t>
            </a:r>
            <a:endParaRPr lang="en-US" sz="2800" dirty="0" smtClean="0">
              <a:latin typeface="NikoshBAN" pitchFamily="2" charset="0"/>
              <a:cs typeface="NikoshBAN" pitchFamily="2" charset="0"/>
            </a:endParaRPr>
          </a:p>
        </p:txBody>
      </p:sp>
      <p:sp>
        <p:nvSpPr>
          <p:cNvPr id="6" name="TextBox 5"/>
          <p:cNvSpPr txBox="1"/>
          <p:nvPr/>
        </p:nvSpPr>
        <p:spPr>
          <a:xfrm>
            <a:off x="4829010" y="4459032"/>
            <a:ext cx="4029240" cy="2062103"/>
          </a:xfrm>
          <a:prstGeom prst="rect">
            <a:avLst/>
          </a:prstGeom>
          <a:noFill/>
        </p:spPr>
        <p:txBody>
          <a:bodyPr wrap="square" rtlCol="0">
            <a:spAutoFit/>
          </a:bodyPr>
          <a:lstStyle/>
          <a:p>
            <a:r>
              <a:rPr lang="bn-BD" sz="3200" dirty="0" smtClean="0">
                <a:latin typeface="NikoshBAN" pitchFamily="2" charset="0"/>
                <a:cs typeface="NikoshBAN" pitchFamily="2" charset="0"/>
              </a:rPr>
              <a:t>শ্রেণিঃ ৯ম-১০ম</a:t>
            </a:r>
          </a:p>
          <a:p>
            <a:r>
              <a:rPr lang="bn-BD" sz="3200" dirty="0" smtClean="0">
                <a:latin typeface="NikoshBAN" pitchFamily="2" charset="0"/>
                <a:cs typeface="NikoshBAN" pitchFamily="2" charset="0"/>
              </a:rPr>
              <a:t>অধ্যায়ঃ প্রথম</a:t>
            </a:r>
          </a:p>
          <a:p>
            <a:r>
              <a:rPr lang="bn-BD" sz="3200" dirty="0" smtClean="0">
                <a:latin typeface="NikoshBAN" pitchFamily="2" charset="0"/>
                <a:cs typeface="NikoshBAN" pitchFamily="2" charset="0"/>
              </a:rPr>
              <a:t>বিষয়ঃ পৌরনীতি ও নাগরিকতা</a:t>
            </a:r>
          </a:p>
          <a:p>
            <a:r>
              <a:rPr lang="bn-BD" sz="3200" dirty="0" smtClean="0">
                <a:latin typeface="NikoshBAN" pitchFamily="2" charset="0"/>
                <a:cs typeface="NikoshBAN" pitchFamily="2" charset="0"/>
              </a:rPr>
              <a:t>পাঠ্যঃ  রাষ্ট্রের উৎপত্তি।</a:t>
            </a:r>
            <a:endParaRPr lang="en-US" sz="3200" dirty="0">
              <a:latin typeface="NikoshBAN" pitchFamily="2" charset="0"/>
              <a:cs typeface="NikoshBAN" pitchFamily="2" charset="0"/>
            </a:endParaRPr>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36219" y="4366699"/>
            <a:ext cx="914400" cy="2246768"/>
          </a:xfrm>
          <a:prstGeom prst="rect">
            <a:avLst/>
          </a:prstGeom>
        </p:spPr>
      </p:pic>
      <p:pic>
        <p:nvPicPr>
          <p:cNvPr id="2050" name="Picture 2" descr="C:\Users\Ruhit Talukder\Pictures\My Photo.jpg"/>
          <p:cNvPicPr>
            <a:picLocks noChangeAspect="1" noChangeArrowheads="1"/>
          </p:cNvPicPr>
          <p:nvPr/>
        </p:nvPicPr>
        <p:blipFill>
          <a:blip r:embed="rId4" cstate="print"/>
          <a:srcRect/>
          <a:stretch>
            <a:fillRect/>
          </a:stretch>
        </p:blipFill>
        <p:spPr bwMode="auto">
          <a:xfrm>
            <a:off x="2555776" y="836712"/>
            <a:ext cx="4032448" cy="3672408"/>
          </a:xfrm>
          <a:prstGeom prst="rect">
            <a:avLst/>
          </a:prstGeom>
          <a:noFill/>
        </p:spPr>
      </p:pic>
    </p:spTree>
    <p:extLst>
      <p:ext uri="{BB962C8B-B14F-4D97-AF65-F5344CB8AC3E}">
        <p14:creationId xmlns="" xmlns:p14="http://schemas.microsoft.com/office/powerpoint/2010/main" val="2797139599"/>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21431702">
            <a:off x="768690" y="5103057"/>
            <a:ext cx="7216701" cy="1325345"/>
          </a:xfrm>
          <a:prstGeom prst="roundRect">
            <a:avLst>
              <a:gd name="adj" fmla="val 50000"/>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26" name="Picture 2" descr="C:\Users\Ruhit Talukder\Downloads\tulip.jpg"/>
          <p:cNvPicPr>
            <a:picLocks noChangeAspect="1" noChangeArrowheads="1"/>
          </p:cNvPicPr>
          <p:nvPr/>
        </p:nvPicPr>
        <p:blipFill>
          <a:blip r:embed="rId3" cstate="print"/>
          <a:srcRect/>
          <a:stretch>
            <a:fillRect/>
          </a:stretch>
        </p:blipFill>
        <p:spPr bwMode="auto">
          <a:xfrm>
            <a:off x="539552" y="332656"/>
            <a:ext cx="7992888" cy="4608512"/>
          </a:xfrm>
          <a:prstGeom prst="rect">
            <a:avLst/>
          </a:prstGeom>
          <a:noFill/>
          <a:ln w="57150">
            <a:solidFill>
              <a:srgbClr val="C00000"/>
            </a:solidFill>
          </a:ln>
        </p:spPr>
      </p:pic>
    </p:spTree>
    <p:extLst>
      <p:ext uri="{BB962C8B-B14F-4D97-AF65-F5344CB8AC3E}">
        <p14:creationId xmlns="" xmlns:p14="http://schemas.microsoft.com/office/powerpoint/2010/main" val="1207158096"/>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048000" y="609600"/>
            <a:ext cx="2717800" cy="876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711200" y="1916832"/>
            <a:ext cx="7975600" cy="2062103"/>
          </a:xfrm>
          <a:prstGeom prst="rect">
            <a:avLst/>
          </a:prstGeom>
          <a:solidFill>
            <a:schemeClr val="accent4">
              <a:lumMod val="20000"/>
              <a:lumOff val="80000"/>
            </a:schemeClr>
          </a:solidFill>
        </p:spPr>
        <p:txBody>
          <a:bodyPr wrap="square" rtlCol="0">
            <a:spAutoFit/>
          </a:bodyPr>
          <a:lstStyle/>
          <a:p>
            <a:r>
              <a:rPr lang="en-US" sz="3200" dirty="0" err="1" smtClean="0">
                <a:latin typeface="NikoshBAN" pitchFamily="2" charset="0"/>
                <a:cs typeface="NikoshBAN" pitchFamily="2" charset="0"/>
              </a:rPr>
              <a:t>এই</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পাঠ</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শেষে</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শিক্ষার্থীরা</a:t>
            </a:r>
            <a:r>
              <a:rPr lang="en-US" sz="3200" dirty="0" smtClean="0">
                <a:latin typeface="NikoshBAN" pitchFamily="2" charset="0"/>
                <a:cs typeface="NikoshBAN" pitchFamily="2" charset="0"/>
              </a:rPr>
              <a:t> ---</a:t>
            </a:r>
          </a:p>
          <a:p>
            <a:r>
              <a:rPr lang="bn-BD" sz="3200" dirty="0" smtClean="0">
                <a:latin typeface="NikoshBAN" pitchFamily="2" charset="0"/>
                <a:cs typeface="NikoshBAN" pitchFamily="2" charset="0"/>
              </a:rPr>
              <a:t>১। রাষ্ট্র কী তা বলতে পারবে।</a:t>
            </a:r>
          </a:p>
          <a:p>
            <a:r>
              <a:rPr lang="bn-BD" sz="3200" dirty="0" smtClean="0">
                <a:latin typeface="NikoshBAN" pitchFamily="2" charset="0"/>
                <a:cs typeface="NikoshBAN" pitchFamily="2" charset="0"/>
              </a:rPr>
              <a:t>২। রাষ্ট্রের উপাদানগুলো চিহ্নিত করতে পারবে। </a:t>
            </a:r>
          </a:p>
          <a:p>
            <a:r>
              <a:rPr lang="bn-BD" sz="3200" dirty="0" smtClean="0">
                <a:latin typeface="NikoshBAN" pitchFamily="2" charset="0"/>
                <a:cs typeface="NikoshBAN" pitchFamily="2" charset="0"/>
              </a:rPr>
              <a:t>৩। রাষ্ট্রের উৎপত্তির যুক্তিসংগত ব্যাখ্যা প্রদান করতে পারবে। </a:t>
            </a:r>
          </a:p>
        </p:txBody>
      </p:sp>
    </p:spTree>
    <p:extLst>
      <p:ext uri="{BB962C8B-B14F-4D97-AF65-F5344CB8AC3E}">
        <p14:creationId xmlns="" xmlns:p14="http://schemas.microsoft.com/office/powerpoint/2010/main" val="2354030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464403"/>
            <a:ext cx="7162800" cy="830997"/>
          </a:xfrm>
          <a:prstGeom prst="rect">
            <a:avLst/>
          </a:prstGeom>
          <a:solidFill>
            <a:schemeClr val="bg2">
              <a:lumMod val="90000"/>
            </a:schemeClr>
          </a:solidFill>
        </p:spPr>
        <p:txBody>
          <a:bodyPr wrap="square" rtlCol="0">
            <a:spAutoFit/>
          </a:bodyPr>
          <a:lstStyle/>
          <a:p>
            <a:pPr algn="ctr"/>
            <a:r>
              <a:rPr lang="bn-BD" sz="2400" dirty="0" smtClean="0">
                <a:latin typeface="NikoshBAN" pitchFamily="2" charset="0"/>
                <a:cs typeface="NikoshBAN" pitchFamily="2" charset="0"/>
              </a:rPr>
              <a:t>নিচের ছবিটি মনযোগ সহকারে দেখ এবং মন্তব্য কর। বলার চেষ্টা কর, আমাদের আজকের আলোচ্য বিষয় কী হতে পারে? </a:t>
            </a:r>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35669" y="1900535"/>
            <a:ext cx="7470131" cy="3810000"/>
          </a:xfrm>
          <a:prstGeom prst="rect">
            <a:avLst/>
          </a:prstGeom>
          <a:ln>
            <a:solidFill>
              <a:schemeClr val="accent1"/>
            </a:solidFill>
          </a:ln>
        </p:spPr>
      </p:pic>
      <p:sp>
        <p:nvSpPr>
          <p:cNvPr id="5" name="TextBox 4"/>
          <p:cNvSpPr txBox="1"/>
          <p:nvPr/>
        </p:nvSpPr>
        <p:spPr>
          <a:xfrm>
            <a:off x="1143000" y="5939135"/>
            <a:ext cx="7162800" cy="461665"/>
          </a:xfrm>
          <a:prstGeom prst="rect">
            <a:avLst/>
          </a:prstGeom>
          <a:solidFill>
            <a:schemeClr val="bg2">
              <a:lumMod val="90000"/>
            </a:schemeClr>
          </a:solidFill>
        </p:spPr>
        <p:txBody>
          <a:bodyPr wrap="square" rtlCol="0">
            <a:spAutoFit/>
          </a:bodyPr>
          <a:lstStyle/>
          <a:p>
            <a:pPr algn="ctr"/>
            <a:r>
              <a:rPr lang="bn-BD" sz="2400" dirty="0" smtClean="0">
                <a:latin typeface="NikoshBAN" pitchFamily="2" charset="0"/>
                <a:cs typeface="NikoshBAN" pitchFamily="2" charset="0"/>
              </a:rPr>
              <a:t>চলো আর একটু দেখে আ</a:t>
            </a:r>
            <a:r>
              <a:rPr lang="en-US" sz="2400" dirty="0" err="1" smtClean="0">
                <a:latin typeface="NikoshBAN" pitchFamily="2" charset="0"/>
                <a:cs typeface="NikoshBAN" pitchFamily="2" charset="0"/>
              </a:rPr>
              <a:t>সা</a:t>
            </a:r>
            <a:r>
              <a:rPr lang="bn-BD" sz="2400" dirty="0" smtClean="0">
                <a:latin typeface="NikoshBAN" pitchFamily="2" charset="0"/>
                <a:cs typeface="NikoshBAN" pitchFamily="2" charset="0"/>
              </a:rPr>
              <a:t> যাক। </a:t>
            </a:r>
          </a:p>
        </p:txBody>
      </p:sp>
    </p:spTree>
    <p:extLst>
      <p:ext uri="{BB962C8B-B14F-4D97-AF65-F5344CB8AC3E}">
        <p14:creationId xmlns="" xmlns:p14="http://schemas.microsoft.com/office/powerpoint/2010/main" val="1272828704"/>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876800" y="2291537"/>
            <a:ext cx="3577428" cy="3158315"/>
          </a:xfrm>
          <a:prstGeom prst="rect">
            <a:avLst/>
          </a:prstGeom>
        </p:spPr>
      </p:pic>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3400" y="2133600"/>
            <a:ext cx="4015266" cy="3316252"/>
          </a:xfrm>
          <a:prstGeom prst="rect">
            <a:avLst/>
          </a:prstGeom>
        </p:spPr>
      </p:pic>
      <p:sp>
        <p:nvSpPr>
          <p:cNvPr id="9" name="TextBox 8"/>
          <p:cNvSpPr txBox="1"/>
          <p:nvPr/>
        </p:nvSpPr>
        <p:spPr>
          <a:xfrm>
            <a:off x="1066800" y="540603"/>
            <a:ext cx="7162800" cy="830997"/>
          </a:xfrm>
          <a:prstGeom prst="rect">
            <a:avLst/>
          </a:prstGeom>
          <a:solidFill>
            <a:schemeClr val="bg2">
              <a:lumMod val="90000"/>
            </a:schemeClr>
          </a:solidFill>
        </p:spPr>
        <p:txBody>
          <a:bodyPr wrap="square" rtlCol="0">
            <a:spAutoFit/>
          </a:bodyPr>
          <a:lstStyle/>
          <a:p>
            <a:pPr algn="ctr"/>
            <a:r>
              <a:rPr lang="bn-BD" sz="2400" dirty="0" smtClean="0">
                <a:latin typeface="NikoshBAN" pitchFamily="2" charset="0"/>
                <a:cs typeface="NikoshBAN" pitchFamily="2" charset="0"/>
              </a:rPr>
              <a:t>নিচের ছবিটি মনযোগ সহকারে দেখ এবং মন্তব্য কর। বলার চেষ্টা কর, আমাদের আজকের আলোচ্য বিষয় কী হতে পারে? </a:t>
            </a:r>
          </a:p>
        </p:txBody>
      </p:sp>
    </p:spTree>
    <p:extLst>
      <p:ext uri="{BB962C8B-B14F-4D97-AF65-F5344CB8AC3E}">
        <p14:creationId xmlns="" xmlns:p14="http://schemas.microsoft.com/office/powerpoint/2010/main" val="680847808"/>
      </p:ext>
    </p:extLst>
  </p:cSld>
  <p:clrMapOvr>
    <a:masterClrMapping/>
  </p:clrMapOvr>
  <p:transition spd="slow">
    <p:fade/>
  </p:transition>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path" presetSubtype="0" repeatCount="indefinite" accel="50000" fill="hold" nodeType="clickEffect" p14:presetBounceEnd="40000">
                                      <p:stCondLst>
                                        <p:cond delay="0"/>
                                      </p:stCondLst>
                                      <p:endCondLst>
                                        <p:cond evt="onNext" delay="0">
                                          <p:tgtEl>
                                            <p:sldTgt/>
                                          </p:tgtEl>
                                        </p:cond>
                                      </p:endCondLst>
                                      <p:childTnLst>
                                        <p:animMotion origin="layout" path="M 2.22222E-6 -0.11934 L 0.125 0.216 L -0.125 0.216 L 2.22222E-6 -0.11934 Z " pathEditMode="relative" rAng="0" ptsTypes="FFFF" p14:bounceEnd="40000">
                                          <p:cBhvr>
                                            <p:cTn id="6" dur="5000" fill="hold"/>
                                            <p:tgtEl>
                                              <p:spTgt spid="8"/>
                                            </p:tgtEl>
                                            <p:attrNameLst>
                                              <p:attrName>ppt_x</p:attrName>
                                              <p:attrName>ppt_y</p:attrName>
                                            </p:attrNameLst>
                                          </p:cBhvr>
                                          <p:rCtr x="0" y="16767"/>
                                        </p:animMotion>
                                      </p:childTnLst>
                                    </p:cTn>
                                  </p:par>
                                  <p:par>
                                    <p:cTn id="7" presetID="13" presetClass="path" presetSubtype="0" repeatCount="indefinite" accel="50000" fill="hold" nodeType="withEffect" p14:presetBounceEnd="40000">
                                      <p:stCondLst>
                                        <p:cond delay="0"/>
                                      </p:stCondLst>
                                      <p:endCondLst>
                                        <p:cond evt="onNext" delay="0">
                                          <p:tgtEl>
                                            <p:sldTgt/>
                                          </p:tgtEl>
                                        </p:cond>
                                      </p:endCondLst>
                                      <p:childTnLst>
                                        <p:animMotion origin="layout" path="M 5.55556E-7 -0.11933 L 0.125 0.216 L -0.125 0.216 L 5.55556E-7 -0.11933 Z " pathEditMode="relative" rAng="0" ptsTypes="FFFF" p14:bounceEnd="40000">
                                          <p:cBhvr>
                                            <p:cTn id="8" dur="5000" fill="hold"/>
                                            <p:tgtEl>
                                              <p:spTgt spid="4"/>
                                            </p:tgtEl>
                                            <p:attrNameLst>
                                              <p:attrName>ppt_x</p:attrName>
                                              <p:attrName>ppt_y</p:attrName>
                                            </p:attrNameLst>
                                          </p:cBhvr>
                                          <p:rCtr x="0" y="167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path" presetSubtype="0" repeatCount="indefinite" accel="50000" fill="hold" nodeType="clickEffect">
                                      <p:stCondLst>
                                        <p:cond delay="0"/>
                                      </p:stCondLst>
                                      <p:endCondLst>
                                        <p:cond evt="onNext" delay="0">
                                          <p:tgtEl>
                                            <p:sldTgt/>
                                          </p:tgtEl>
                                        </p:cond>
                                      </p:endCondLst>
                                      <p:childTnLst>
                                        <p:animMotion origin="layout" path="M 2.22222E-6 -0.11934 L 0.125 0.216 L -0.125 0.216 L 2.22222E-6 -0.11934 Z " pathEditMode="relative" rAng="0" ptsTypes="FFFF">
                                          <p:cBhvr>
                                            <p:cTn id="6" dur="5000" fill="hold"/>
                                            <p:tgtEl>
                                              <p:spTgt spid="8"/>
                                            </p:tgtEl>
                                            <p:attrNameLst>
                                              <p:attrName>ppt_x</p:attrName>
                                              <p:attrName>ppt_y</p:attrName>
                                            </p:attrNameLst>
                                          </p:cBhvr>
                                          <p:rCtr x="0" y="16767"/>
                                        </p:animMotion>
                                      </p:childTnLst>
                                    </p:cTn>
                                  </p:par>
                                  <p:par>
                                    <p:cTn id="7" presetID="13" presetClass="path" presetSubtype="0" repeatCount="indefinite" accel="50000" fill="hold" nodeType="withEffect">
                                      <p:stCondLst>
                                        <p:cond delay="0"/>
                                      </p:stCondLst>
                                      <p:endCondLst>
                                        <p:cond evt="onNext" delay="0">
                                          <p:tgtEl>
                                            <p:sldTgt/>
                                          </p:tgtEl>
                                        </p:cond>
                                      </p:endCondLst>
                                      <p:childTnLst>
                                        <p:animMotion origin="layout" path="M 5.55556E-7 -0.11933 L 0.125 0.216 L -0.125 0.216 L 5.55556E-7 -0.11933 Z " pathEditMode="relative" rAng="0" ptsTypes="FFFF">
                                          <p:cBhvr>
                                            <p:cTn id="8" dur="5000" fill="hold"/>
                                            <p:tgtEl>
                                              <p:spTgt spid="4"/>
                                            </p:tgtEl>
                                            <p:attrNameLst>
                                              <p:attrName>ppt_x</p:attrName>
                                              <p:attrName>ppt_y</p:attrName>
                                            </p:attrNameLst>
                                          </p:cBhvr>
                                          <p:rCtr x="0" y="167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95400" y="6331550"/>
            <a:ext cx="6705600" cy="369332"/>
          </a:xfrm>
          <a:prstGeom prst="rect">
            <a:avLst/>
          </a:prstGeom>
          <a:solidFill>
            <a:schemeClr val="accent5">
              <a:lumMod val="20000"/>
              <a:lumOff val="80000"/>
            </a:schemeClr>
          </a:solidFill>
        </p:spPr>
        <p:txBody>
          <a:bodyPr wrap="square">
            <a:spAutoFit/>
          </a:bodyPr>
          <a:lstStyle/>
          <a:p>
            <a:r>
              <a:rPr lang="bn-BD" dirty="0">
                <a:latin typeface="NikoshBAN" pitchFamily="2" charset="0"/>
                <a:cs typeface="NikoshBAN" pitchFamily="2" charset="0"/>
              </a:rPr>
              <a:t>রাষ্ট্র একটি রাজনৈতিক প্রতিষ্ঠান। বিশ্বের প্রতিটি মানুষ </a:t>
            </a:r>
            <a:r>
              <a:rPr lang="bn-BD" dirty="0" smtClean="0">
                <a:latin typeface="NikoshBAN" pitchFamily="2" charset="0"/>
                <a:cs typeface="NikoshBAN" pitchFamily="2" charset="0"/>
              </a:rPr>
              <a:t>কোনো </a:t>
            </a:r>
            <a:r>
              <a:rPr lang="bn-BD" dirty="0">
                <a:latin typeface="NikoshBAN" pitchFamily="2" charset="0"/>
                <a:cs typeface="NikoshBAN" pitchFamily="2" charset="0"/>
              </a:rPr>
              <a:t>না </a:t>
            </a:r>
            <a:r>
              <a:rPr lang="bn-BD" dirty="0" smtClean="0">
                <a:latin typeface="NikoshBAN" pitchFamily="2" charset="0"/>
                <a:cs typeface="NikoshBAN" pitchFamily="2" charset="0"/>
              </a:rPr>
              <a:t>কোনো </a:t>
            </a:r>
            <a:r>
              <a:rPr lang="bn-BD" dirty="0">
                <a:latin typeface="NikoshBAN" pitchFamily="2" charset="0"/>
                <a:cs typeface="NikoshBAN" pitchFamily="2" charset="0"/>
              </a:rPr>
              <a:t>রাষ্ট্রে বসবাস করে। </a:t>
            </a:r>
            <a:endParaRPr lang="en-US" dirty="0"/>
          </a:p>
        </p:txBody>
      </p:sp>
      <p:sp>
        <p:nvSpPr>
          <p:cNvPr id="6" name="Rectangle 5"/>
          <p:cNvSpPr/>
          <p:nvPr/>
        </p:nvSpPr>
        <p:spPr>
          <a:xfrm>
            <a:off x="1067937" y="228600"/>
            <a:ext cx="6705600" cy="954107"/>
          </a:xfrm>
          <a:prstGeom prst="rect">
            <a:avLst/>
          </a:prstGeom>
          <a:solidFill>
            <a:schemeClr val="accent5">
              <a:lumMod val="20000"/>
              <a:lumOff val="80000"/>
            </a:schemeClr>
          </a:solidFill>
        </p:spPr>
        <p:txBody>
          <a:bodyPr wrap="square">
            <a:spAutoFit/>
          </a:bodyPr>
          <a:lstStyle/>
          <a:p>
            <a:pPr algn="ctr"/>
            <a:r>
              <a:rPr lang="bn-BD" sz="1600" dirty="0" smtClean="0">
                <a:latin typeface="NikoshBAN" pitchFamily="2" charset="0"/>
                <a:cs typeface="NikoshBAN" pitchFamily="2" charset="0"/>
              </a:rPr>
              <a:t>আমাদের আজকের আলোচ্য বিষয়</a:t>
            </a:r>
          </a:p>
          <a:p>
            <a:pPr algn="ctr"/>
            <a:r>
              <a:rPr lang="bn-BD" sz="4000" dirty="0" smtClean="0">
                <a:solidFill>
                  <a:srgbClr val="0000FF"/>
                </a:solidFill>
                <a:latin typeface="NikoshBAN" pitchFamily="2" charset="0"/>
                <a:cs typeface="NikoshBAN" pitchFamily="2" charset="0"/>
              </a:rPr>
              <a:t>রাষ্ট্রের উৎপত্তি </a:t>
            </a:r>
            <a:endParaRPr lang="en-US" sz="4000" dirty="0">
              <a:solidFill>
                <a:srgbClr val="0000FF"/>
              </a:solidFill>
            </a:endParaRPr>
          </a:p>
        </p:txBody>
      </p:sp>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356987" y="1204316"/>
            <a:ext cx="4127500" cy="4953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2144260574"/>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0999" y="6222258"/>
            <a:ext cx="8229600" cy="400110"/>
          </a:xfrm>
          <a:prstGeom prst="rect">
            <a:avLst/>
          </a:prstGeom>
          <a:solidFill>
            <a:schemeClr val="accent5">
              <a:lumMod val="20000"/>
              <a:lumOff val="80000"/>
            </a:schemeClr>
          </a:solidFill>
        </p:spPr>
        <p:txBody>
          <a:bodyPr wrap="square" rtlCol="0">
            <a:spAutoFit/>
          </a:bodyPr>
          <a:lstStyle/>
          <a:p>
            <a:r>
              <a:rPr lang="bn-BD" sz="2000" dirty="0" smtClean="0">
                <a:latin typeface="NikoshBAN" pitchFamily="2" charset="0"/>
                <a:cs typeface="NikoshBAN" pitchFamily="2" charset="0"/>
              </a:rPr>
              <a:t>রাষ্ট্রের </a:t>
            </a:r>
            <a:r>
              <a:rPr lang="bn-BD" sz="2000" dirty="0">
                <a:latin typeface="NikoshBAN" pitchFamily="2" charset="0"/>
                <a:cs typeface="NikoshBAN" pitchFamily="2" charset="0"/>
              </a:rPr>
              <a:t>উপাদান </a:t>
            </a:r>
            <a:r>
              <a:rPr lang="en-US" sz="2000" dirty="0" smtClean="0">
                <a:latin typeface="NikoshBAN" pitchFamily="2" charset="0"/>
                <a:cs typeface="NikoshBAN" pitchFamily="2" charset="0"/>
              </a:rPr>
              <a:t> </a:t>
            </a:r>
            <a:r>
              <a:rPr lang="bn-BD" sz="2000" dirty="0" smtClean="0">
                <a:latin typeface="NikoshBAN" pitchFamily="2" charset="0"/>
                <a:cs typeface="NikoshBAN" pitchFamily="2" charset="0"/>
              </a:rPr>
              <a:t>চারটি </a:t>
            </a:r>
            <a:r>
              <a:rPr lang="bn-BD" sz="2000" dirty="0">
                <a:latin typeface="NikoshBAN" pitchFamily="2" charset="0"/>
                <a:cs typeface="NikoshBAN" pitchFamily="2" charset="0"/>
              </a:rPr>
              <a:t>। </a:t>
            </a:r>
            <a:r>
              <a:rPr lang="bn-BD" sz="2000" dirty="0" smtClean="0">
                <a:latin typeface="NikoshBAN" pitchFamily="2" charset="0"/>
                <a:cs typeface="NikoshBAN" pitchFamily="2" charset="0"/>
              </a:rPr>
              <a:t>যথা; ১। জনসমষ্টি ২। নির্দিষ্ট ভূখন্ড ৩। সরকার ৪। সার্বভৌমত্ব </a:t>
            </a:r>
            <a:endParaRPr lang="en-US" sz="2000" dirty="0">
              <a:latin typeface="NikoshBAN" pitchFamily="2" charset="0"/>
              <a:cs typeface="NikoshBAN" pitchFamily="2" charset="0"/>
            </a:endParaRPr>
          </a:p>
        </p:txBody>
      </p:sp>
      <p:pic>
        <p:nvPicPr>
          <p:cNvPr id="8" name="Picture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096000" y="350680"/>
            <a:ext cx="2362199" cy="2332626"/>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42208" y="3429000"/>
            <a:ext cx="3298202" cy="2308741"/>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632960" y="3429000"/>
            <a:ext cx="3693986" cy="2308741"/>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Rectangle 10"/>
          <p:cNvSpPr/>
          <p:nvPr/>
        </p:nvSpPr>
        <p:spPr>
          <a:xfrm>
            <a:off x="887590" y="2875002"/>
            <a:ext cx="1096775" cy="369332"/>
          </a:xfrm>
          <a:prstGeom prst="rect">
            <a:avLst/>
          </a:prstGeom>
          <a:solidFill>
            <a:schemeClr val="accent6">
              <a:lumMod val="60000"/>
              <a:lumOff val="40000"/>
            </a:schemeClr>
          </a:solidFill>
        </p:spPr>
        <p:txBody>
          <a:bodyPr wrap="none">
            <a:spAutoFit/>
          </a:bodyPr>
          <a:lstStyle/>
          <a:p>
            <a:r>
              <a:rPr lang="bn-BD" dirty="0">
                <a:latin typeface="NikoshBAN" pitchFamily="2" charset="0"/>
                <a:cs typeface="NikoshBAN" pitchFamily="2" charset="0"/>
              </a:rPr>
              <a:t>১। জনসমষ্টি </a:t>
            </a:r>
            <a:endParaRPr lang="en-US" dirty="0"/>
          </a:p>
        </p:txBody>
      </p:sp>
      <p:sp>
        <p:nvSpPr>
          <p:cNvPr id="12" name="Rectangle 11"/>
          <p:cNvSpPr/>
          <p:nvPr/>
        </p:nvSpPr>
        <p:spPr>
          <a:xfrm>
            <a:off x="6553200" y="2863924"/>
            <a:ext cx="1311578" cy="369332"/>
          </a:xfrm>
          <a:prstGeom prst="rect">
            <a:avLst/>
          </a:prstGeom>
          <a:solidFill>
            <a:schemeClr val="accent6">
              <a:lumMod val="60000"/>
              <a:lumOff val="40000"/>
            </a:schemeClr>
          </a:solidFill>
        </p:spPr>
        <p:txBody>
          <a:bodyPr wrap="none">
            <a:spAutoFit/>
          </a:bodyPr>
          <a:lstStyle/>
          <a:p>
            <a:r>
              <a:rPr lang="bn-BD" dirty="0">
                <a:latin typeface="NikoshBAN" pitchFamily="2" charset="0"/>
                <a:cs typeface="NikoshBAN" pitchFamily="2" charset="0"/>
              </a:rPr>
              <a:t>২। নির্দিষ্ট ভূখন্ড </a:t>
            </a:r>
            <a:endParaRPr lang="en-US" dirty="0"/>
          </a:p>
        </p:txBody>
      </p:sp>
      <p:sp>
        <p:nvSpPr>
          <p:cNvPr id="13" name="Rectangle 12"/>
          <p:cNvSpPr/>
          <p:nvPr/>
        </p:nvSpPr>
        <p:spPr>
          <a:xfrm>
            <a:off x="876963" y="5802730"/>
            <a:ext cx="998991" cy="369332"/>
          </a:xfrm>
          <a:prstGeom prst="rect">
            <a:avLst/>
          </a:prstGeom>
          <a:solidFill>
            <a:schemeClr val="accent6">
              <a:lumMod val="60000"/>
              <a:lumOff val="40000"/>
            </a:schemeClr>
          </a:solidFill>
        </p:spPr>
        <p:txBody>
          <a:bodyPr wrap="none">
            <a:spAutoFit/>
          </a:bodyPr>
          <a:lstStyle/>
          <a:p>
            <a:r>
              <a:rPr lang="bn-BD" dirty="0">
                <a:latin typeface="NikoshBAN" pitchFamily="2" charset="0"/>
                <a:cs typeface="NikoshBAN" pitchFamily="2" charset="0"/>
              </a:rPr>
              <a:t>৩। সরকার </a:t>
            </a:r>
            <a:endParaRPr lang="en-US" dirty="0"/>
          </a:p>
        </p:txBody>
      </p:sp>
      <p:sp>
        <p:nvSpPr>
          <p:cNvPr id="14" name="Rectangle 13"/>
          <p:cNvSpPr/>
          <p:nvPr/>
        </p:nvSpPr>
        <p:spPr>
          <a:xfrm>
            <a:off x="5945501" y="5737741"/>
            <a:ext cx="1215397" cy="369332"/>
          </a:xfrm>
          <a:prstGeom prst="rect">
            <a:avLst/>
          </a:prstGeom>
          <a:solidFill>
            <a:schemeClr val="accent6">
              <a:lumMod val="60000"/>
              <a:lumOff val="40000"/>
            </a:schemeClr>
          </a:solidFill>
        </p:spPr>
        <p:txBody>
          <a:bodyPr wrap="none">
            <a:spAutoFit/>
          </a:bodyPr>
          <a:lstStyle/>
          <a:p>
            <a:r>
              <a:rPr lang="bn-BD" dirty="0">
                <a:latin typeface="NikoshBAN" pitchFamily="2" charset="0"/>
                <a:cs typeface="NikoshBAN" pitchFamily="2" charset="0"/>
              </a:rPr>
              <a:t>৪। সার্বভৌমত্ব </a:t>
            </a:r>
            <a:endParaRPr lang="en-US" dirty="0">
              <a:latin typeface="NikoshBAN" pitchFamily="2" charset="0"/>
              <a:cs typeface="NikoshBAN" pitchFamily="2" charset="0"/>
            </a:endParaRPr>
          </a:p>
        </p:txBody>
      </p:sp>
      <p:sp>
        <p:nvSpPr>
          <p:cNvPr id="2" name="Rectangle 1"/>
          <p:cNvSpPr/>
          <p:nvPr/>
        </p:nvSpPr>
        <p:spPr>
          <a:xfrm>
            <a:off x="3600362" y="282421"/>
            <a:ext cx="1790875" cy="523220"/>
          </a:xfrm>
          <a:prstGeom prst="rect">
            <a:avLst/>
          </a:prstGeom>
          <a:solidFill>
            <a:schemeClr val="accent5">
              <a:lumMod val="20000"/>
              <a:lumOff val="80000"/>
            </a:schemeClr>
          </a:solidFill>
        </p:spPr>
        <p:txBody>
          <a:bodyPr wrap="none">
            <a:spAutoFit/>
          </a:bodyPr>
          <a:lstStyle/>
          <a:p>
            <a:r>
              <a:rPr lang="bn-BD" sz="2800" dirty="0" smtClean="0">
                <a:latin typeface="NikoshBAN" pitchFamily="2" charset="0"/>
                <a:cs typeface="NikoshBAN" pitchFamily="2" charset="0"/>
              </a:rPr>
              <a:t>রাষ্ট্রের </a:t>
            </a:r>
            <a:r>
              <a:rPr lang="bn-BD" sz="2800" dirty="0">
                <a:latin typeface="NikoshBAN" pitchFamily="2" charset="0"/>
                <a:cs typeface="NikoshBAN" pitchFamily="2" charset="0"/>
              </a:rPr>
              <a:t>উপাদান</a:t>
            </a:r>
            <a:endParaRPr lang="en-US" sz="2800" dirty="0"/>
          </a:p>
        </p:txBody>
      </p:sp>
      <p:pic>
        <p:nvPicPr>
          <p:cNvPr id="3074" name="Picture 2" descr="C:\Users\Ruhit Talukder\Downloads\Pri minister jonosobha.jpg"/>
          <p:cNvPicPr>
            <a:picLocks noChangeAspect="1" noChangeArrowheads="1"/>
          </p:cNvPicPr>
          <p:nvPr/>
        </p:nvPicPr>
        <p:blipFill>
          <a:blip r:embed="rId5" cstate="print"/>
          <a:srcRect/>
          <a:stretch>
            <a:fillRect/>
          </a:stretch>
        </p:blipFill>
        <p:spPr bwMode="auto">
          <a:xfrm>
            <a:off x="179512" y="476672"/>
            <a:ext cx="3168352" cy="2232248"/>
          </a:xfrm>
          <a:prstGeom prst="rect">
            <a:avLst/>
          </a:prstGeom>
          <a:noFill/>
        </p:spPr>
      </p:pic>
    </p:spTree>
    <p:extLst>
      <p:ext uri="{BB962C8B-B14F-4D97-AF65-F5344CB8AC3E}">
        <p14:creationId xmlns="" xmlns:p14="http://schemas.microsoft.com/office/powerpoint/2010/main" val="11585907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6" presetClass="entr" presetSubtype="0" fill="hold" grpId="0" nodeType="clickEffect">
                                  <p:stCondLst>
                                    <p:cond delay="0"/>
                                  </p:stCondLst>
                                  <p:iterate type="lt">
                                    <p:tmPct val="10000"/>
                                  </p:iterate>
                                  <p:childTnLst>
                                    <p:set>
                                      <p:cBhvr>
                                        <p:cTn id="43" dur="1" fill="hold">
                                          <p:stCondLst>
                                            <p:cond delay="0"/>
                                          </p:stCondLst>
                                        </p:cTn>
                                        <p:tgtEl>
                                          <p:spTgt spid="11"/>
                                        </p:tgtEl>
                                        <p:attrNameLst>
                                          <p:attrName>style.visibility</p:attrName>
                                        </p:attrNameLst>
                                      </p:cBhvr>
                                      <p:to>
                                        <p:strVal val="visible"/>
                                      </p:to>
                                    </p:set>
                                    <p:anim by="(-#ppt_w*2)" calcmode="lin" valueType="num">
                                      <p:cBhvr rctx="PPT">
                                        <p:cTn id="44" dur="500" autoRev="1" fill="hold">
                                          <p:stCondLst>
                                            <p:cond delay="0"/>
                                          </p:stCondLst>
                                        </p:cTn>
                                        <p:tgtEl>
                                          <p:spTgt spid="11"/>
                                        </p:tgtEl>
                                        <p:attrNameLst>
                                          <p:attrName>ppt_w</p:attrName>
                                        </p:attrNameLst>
                                      </p:cBhvr>
                                    </p:anim>
                                    <p:anim by="(#ppt_w*0.50)" calcmode="lin" valueType="num">
                                      <p:cBhvr>
                                        <p:cTn id="45" dur="500" decel="50000" autoRev="1" fill="hold">
                                          <p:stCondLst>
                                            <p:cond delay="0"/>
                                          </p:stCondLst>
                                        </p:cTn>
                                        <p:tgtEl>
                                          <p:spTgt spid="11"/>
                                        </p:tgtEl>
                                        <p:attrNameLst>
                                          <p:attrName>ppt_x</p:attrName>
                                        </p:attrNameLst>
                                      </p:cBhvr>
                                    </p:anim>
                                    <p:anim from="(-#ppt_h/2)" to="(#ppt_y)" calcmode="lin" valueType="num">
                                      <p:cBhvr>
                                        <p:cTn id="46" dur="1000" fill="hold">
                                          <p:stCondLst>
                                            <p:cond delay="0"/>
                                          </p:stCondLst>
                                        </p:cTn>
                                        <p:tgtEl>
                                          <p:spTgt spid="11"/>
                                        </p:tgtEl>
                                        <p:attrNameLst>
                                          <p:attrName>ppt_y</p:attrName>
                                        </p:attrNameLst>
                                      </p:cBhvr>
                                    </p:anim>
                                    <p:animRot by="21600000">
                                      <p:cBhvr>
                                        <p:cTn id="47" dur="1000" fill="hold">
                                          <p:stCondLst>
                                            <p:cond delay="0"/>
                                          </p:stCondLst>
                                        </p:cTn>
                                        <p:tgtEl>
                                          <p:spTgt spid="11"/>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circle(in)">
                                      <p:cBhvr>
                                        <p:cTn id="52" dur="2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80">
                                          <p:stCondLst>
                                            <p:cond delay="0"/>
                                          </p:stCondLst>
                                        </p:cTn>
                                        <p:tgtEl>
                                          <p:spTgt spid="13"/>
                                        </p:tgtEl>
                                      </p:cBhvr>
                                    </p:animEffect>
                                    <p:anim calcmode="lin" valueType="num">
                                      <p:cBhvr>
                                        <p:cTn id="5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3" dur="26">
                                          <p:stCondLst>
                                            <p:cond delay="650"/>
                                          </p:stCondLst>
                                        </p:cTn>
                                        <p:tgtEl>
                                          <p:spTgt spid="13"/>
                                        </p:tgtEl>
                                      </p:cBhvr>
                                      <p:to x="100000" y="60000"/>
                                    </p:animScale>
                                    <p:animScale>
                                      <p:cBhvr>
                                        <p:cTn id="64" dur="166" decel="50000">
                                          <p:stCondLst>
                                            <p:cond delay="676"/>
                                          </p:stCondLst>
                                        </p:cTn>
                                        <p:tgtEl>
                                          <p:spTgt spid="13"/>
                                        </p:tgtEl>
                                      </p:cBhvr>
                                      <p:to x="100000" y="100000"/>
                                    </p:animScale>
                                    <p:animScale>
                                      <p:cBhvr>
                                        <p:cTn id="65" dur="26">
                                          <p:stCondLst>
                                            <p:cond delay="1312"/>
                                          </p:stCondLst>
                                        </p:cTn>
                                        <p:tgtEl>
                                          <p:spTgt spid="13"/>
                                        </p:tgtEl>
                                      </p:cBhvr>
                                      <p:to x="100000" y="80000"/>
                                    </p:animScale>
                                    <p:animScale>
                                      <p:cBhvr>
                                        <p:cTn id="66" dur="166" decel="50000">
                                          <p:stCondLst>
                                            <p:cond delay="1338"/>
                                          </p:stCondLst>
                                        </p:cTn>
                                        <p:tgtEl>
                                          <p:spTgt spid="13"/>
                                        </p:tgtEl>
                                      </p:cBhvr>
                                      <p:to x="100000" y="100000"/>
                                    </p:animScale>
                                    <p:animScale>
                                      <p:cBhvr>
                                        <p:cTn id="67" dur="26">
                                          <p:stCondLst>
                                            <p:cond delay="1642"/>
                                          </p:stCondLst>
                                        </p:cTn>
                                        <p:tgtEl>
                                          <p:spTgt spid="13"/>
                                        </p:tgtEl>
                                      </p:cBhvr>
                                      <p:to x="100000" y="90000"/>
                                    </p:animScale>
                                    <p:animScale>
                                      <p:cBhvr>
                                        <p:cTn id="68" dur="166" decel="50000">
                                          <p:stCondLst>
                                            <p:cond delay="1668"/>
                                          </p:stCondLst>
                                        </p:cTn>
                                        <p:tgtEl>
                                          <p:spTgt spid="13"/>
                                        </p:tgtEl>
                                      </p:cBhvr>
                                      <p:to x="100000" y="100000"/>
                                    </p:animScale>
                                    <p:animScale>
                                      <p:cBhvr>
                                        <p:cTn id="69" dur="26">
                                          <p:stCondLst>
                                            <p:cond delay="1808"/>
                                          </p:stCondLst>
                                        </p:cTn>
                                        <p:tgtEl>
                                          <p:spTgt spid="13"/>
                                        </p:tgtEl>
                                      </p:cBhvr>
                                      <p:to x="100000" y="95000"/>
                                    </p:animScale>
                                    <p:animScale>
                                      <p:cBhvr>
                                        <p:cTn id="70" dur="166" decel="50000">
                                          <p:stCondLst>
                                            <p:cond delay="1834"/>
                                          </p:stCondLst>
                                        </p:cTn>
                                        <p:tgtEl>
                                          <p:spTgt spid="13"/>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1000"/>
                                        <p:tgtEl>
                                          <p:spTgt spid="14"/>
                                        </p:tgtEl>
                                      </p:cBhvr>
                                    </p:animEffect>
                                    <p:anim calcmode="lin" valueType="num">
                                      <p:cBhvr>
                                        <p:cTn id="76" dur="1000" fill="hold"/>
                                        <p:tgtEl>
                                          <p:spTgt spid="14"/>
                                        </p:tgtEl>
                                        <p:attrNameLst>
                                          <p:attrName>ppt_x</p:attrName>
                                        </p:attrNameLst>
                                      </p:cBhvr>
                                      <p:tavLst>
                                        <p:tav tm="0">
                                          <p:val>
                                            <p:strVal val="#ppt_x"/>
                                          </p:val>
                                        </p:tav>
                                        <p:tav tm="100000">
                                          <p:val>
                                            <p:strVal val="#ppt_x"/>
                                          </p:val>
                                        </p:tav>
                                      </p:tavLst>
                                    </p:anim>
                                    <p:anim calcmode="lin" valueType="num">
                                      <p:cBhvr>
                                        <p:cTn id="7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8" presetClass="entr" presetSubtype="16" fill="hold" grpId="0" nodeType="click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diamond(in)">
                                      <p:cBhvr>
                                        <p:cTn id="8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0140" y="1828800"/>
            <a:ext cx="8229600" cy="3970318"/>
          </a:xfrm>
          <a:prstGeom prst="rect">
            <a:avLst/>
          </a:prstGeom>
          <a:solidFill>
            <a:schemeClr val="accent5">
              <a:lumMod val="20000"/>
              <a:lumOff val="80000"/>
            </a:schemeClr>
          </a:solidFill>
        </p:spPr>
        <p:txBody>
          <a:bodyPr wrap="square" rtlCol="0">
            <a:spAutoFit/>
          </a:bodyPr>
          <a:lstStyle/>
          <a:p>
            <a:pPr algn="just"/>
            <a:r>
              <a:rPr lang="bn-BD" sz="3600" dirty="0" smtClean="0">
                <a:latin typeface="NikoshBAN" pitchFamily="2" charset="0"/>
                <a:cs typeface="NikoshBAN" pitchFamily="2" charset="0"/>
              </a:rPr>
              <a:t>রাষ্ট্র বিজ্ঞানিগণ </a:t>
            </a:r>
            <a:r>
              <a:rPr lang="bn-BD" sz="3600" dirty="0" smtClean="0">
                <a:solidFill>
                  <a:srgbClr val="00B050"/>
                </a:solidFill>
                <a:latin typeface="NikoshBAN" pitchFamily="2" charset="0"/>
                <a:cs typeface="NikoshBAN" pitchFamily="2" charset="0"/>
              </a:rPr>
              <a:t>অতীত ইতিহাস </a:t>
            </a:r>
            <a:r>
              <a:rPr lang="bn-BD" sz="3600" dirty="0" smtClean="0">
                <a:latin typeface="NikoshBAN" pitchFamily="2" charset="0"/>
                <a:cs typeface="NikoshBAN" pitchFamily="2" charset="0"/>
              </a:rPr>
              <a:t>ও </a:t>
            </a:r>
            <a:r>
              <a:rPr lang="bn-BD" sz="3600" dirty="0" smtClean="0">
                <a:solidFill>
                  <a:srgbClr val="00B050"/>
                </a:solidFill>
                <a:latin typeface="NikoshBAN" pitchFamily="2" charset="0"/>
                <a:cs typeface="NikoshBAN" pitchFamily="2" charset="0"/>
              </a:rPr>
              <a:t>রাজনৈতিক ঘটনাপ্রবাহ </a:t>
            </a:r>
            <a:r>
              <a:rPr lang="bn-BD" sz="3600" dirty="0" smtClean="0">
                <a:latin typeface="NikoshBAN" pitchFamily="2" charset="0"/>
                <a:cs typeface="NikoshBAN" pitchFamily="2" charset="0"/>
              </a:rPr>
              <a:t>পরীক্ষা-নীরিক্ষা করে রাষ্ট্রের উৎপত্তি সম্পর্কে কতগুলো  মতবাদ প্রমাণ করেছেন। তন্মধ্যে উল্লেখযোগ্য হলঃ </a:t>
            </a:r>
          </a:p>
          <a:p>
            <a:r>
              <a:rPr lang="bn-BD" sz="3600" dirty="0" smtClean="0">
                <a:solidFill>
                  <a:srgbClr val="0000FF"/>
                </a:solidFill>
                <a:latin typeface="NikoshBAN" pitchFamily="2" charset="0"/>
                <a:cs typeface="NikoshBAN" pitchFamily="2" charset="0"/>
              </a:rPr>
              <a:t>১। </a:t>
            </a:r>
            <a:r>
              <a:rPr lang="bn-BD" sz="3600" dirty="0">
                <a:solidFill>
                  <a:srgbClr val="0000FF"/>
                </a:solidFill>
                <a:latin typeface="NikoshBAN" pitchFamily="2" charset="0"/>
                <a:cs typeface="NikoshBAN" pitchFamily="2" charset="0"/>
              </a:rPr>
              <a:t>ঐশী মতবাদ </a:t>
            </a:r>
            <a:endParaRPr lang="bn-BD" sz="3600" dirty="0" smtClean="0">
              <a:solidFill>
                <a:srgbClr val="0000FF"/>
              </a:solidFill>
              <a:latin typeface="NikoshBAN" pitchFamily="2" charset="0"/>
              <a:cs typeface="NikoshBAN" pitchFamily="2" charset="0"/>
            </a:endParaRPr>
          </a:p>
          <a:p>
            <a:r>
              <a:rPr lang="bn-BD" sz="3600" dirty="0" smtClean="0">
                <a:solidFill>
                  <a:srgbClr val="0000FF"/>
                </a:solidFill>
                <a:latin typeface="NikoshBAN" pitchFamily="2" charset="0"/>
                <a:cs typeface="NikoshBAN" pitchFamily="2" charset="0"/>
              </a:rPr>
              <a:t>২</a:t>
            </a:r>
            <a:r>
              <a:rPr lang="bn-BD" sz="3600" dirty="0">
                <a:solidFill>
                  <a:srgbClr val="0000FF"/>
                </a:solidFill>
                <a:latin typeface="NikoshBAN" pitchFamily="2" charset="0"/>
                <a:cs typeface="NikoshBAN" pitchFamily="2" charset="0"/>
              </a:rPr>
              <a:t>। বল বা শক্তি প্রয়োগ </a:t>
            </a:r>
            <a:r>
              <a:rPr lang="bn-BD" sz="3600" dirty="0" smtClean="0">
                <a:solidFill>
                  <a:srgbClr val="0000FF"/>
                </a:solidFill>
                <a:latin typeface="NikoshBAN" pitchFamily="2" charset="0"/>
                <a:cs typeface="NikoshBAN" pitchFamily="2" charset="0"/>
              </a:rPr>
              <a:t>মতবাদ </a:t>
            </a:r>
          </a:p>
          <a:p>
            <a:r>
              <a:rPr lang="bn-BD" sz="3600" dirty="0" smtClean="0">
                <a:solidFill>
                  <a:srgbClr val="0000FF"/>
                </a:solidFill>
                <a:latin typeface="NikoshBAN" pitchFamily="2" charset="0"/>
                <a:cs typeface="NikoshBAN" pitchFamily="2" charset="0"/>
              </a:rPr>
              <a:t>৩। সামাজিক চুক্তি মতবাদ </a:t>
            </a:r>
          </a:p>
          <a:p>
            <a:r>
              <a:rPr lang="bn-BD" sz="3600" dirty="0" smtClean="0">
                <a:solidFill>
                  <a:srgbClr val="0000FF"/>
                </a:solidFill>
                <a:latin typeface="NikoshBAN" pitchFamily="2" charset="0"/>
                <a:cs typeface="NikoshBAN" pitchFamily="2" charset="0"/>
              </a:rPr>
              <a:t>৪। ঐতিহাসিক বা বিবর্তনমূলক মতবাদ। </a:t>
            </a:r>
            <a:endParaRPr lang="en-US" sz="3600" dirty="0">
              <a:solidFill>
                <a:srgbClr val="0000FF"/>
              </a:solidFill>
              <a:latin typeface="NikoshBAN" pitchFamily="2" charset="0"/>
              <a:cs typeface="NikoshBAN" pitchFamily="2" charset="0"/>
            </a:endParaRPr>
          </a:p>
        </p:txBody>
      </p:sp>
      <p:sp>
        <p:nvSpPr>
          <p:cNvPr id="15" name="TextBox 14"/>
          <p:cNvSpPr txBox="1"/>
          <p:nvPr/>
        </p:nvSpPr>
        <p:spPr>
          <a:xfrm>
            <a:off x="685800" y="304800"/>
            <a:ext cx="8229600" cy="830997"/>
          </a:xfrm>
          <a:prstGeom prst="rect">
            <a:avLst/>
          </a:prstGeom>
          <a:solidFill>
            <a:schemeClr val="accent5">
              <a:lumMod val="20000"/>
              <a:lumOff val="80000"/>
            </a:schemeClr>
          </a:solidFill>
        </p:spPr>
        <p:txBody>
          <a:bodyPr wrap="square" rtlCol="0">
            <a:spAutoFit/>
          </a:bodyPr>
          <a:lstStyle/>
          <a:p>
            <a:pPr algn="ctr"/>
            <a:r>
              <a:rPr lang="bn-BD" sz="4800" dirty="0" smtClean="0">
                <a:latin typeface="NikoshBAN" pitchFamily="2" charset="0"/>
                <a:cs typeface="NikoshBAN" pitchFamily="2" charset="0"/>
              </a:rPr>
              <a:t>রাষ্ট্রের উৎপত্তি সম্পর্কে বিভিন্ন মতবাদ। </a:t>
            </a:r>
            <a:endParaRPr lang="en-US" sz="4800" dirty="0">
              <a:latin typeface="NikoshBAN" pitchFamily="2" charset="0"/>
              <a:cs typeface="NikoshBAN" pitchFamily="2" charset="0"/>
            </a:endParaRPr>
          </a:p>
        </p:txBody>
      </p:sp>
    </p:spTree>
    <p:extLst>
      <p:ext uri="{BB962C8B-B14F-4D97-AF65-F5344CB8AC3E}">
        <p14:creationId xmlns="" xmlns:p14="http://schemas.microsoft.com/office/powerpoint/2010/main" val="3971463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250" autoRev="1" fill="hold">
                                          <p:stCondLst>
                                            <p:cond delay="0"/>
                                          </p:stCondLst>
                                        </p:cTn>
                                        <p:tgtEl>
                                          <p:spTgt spid="4"/>
                                        </p:tgtEl>
                                        <p:attrNameLst>
                                          <p:attrName>ppt_w</p:attrName>
                                        </p:attrNameLst>
                                      </p:cBhvr>
                                    </p:anim>
                                    <p:anim by="(#ppt_w*0.50)" calcmode="lin" valueType="num">
                                      <p:cBhvr>
                                        <p:cTn id="8" dur="250" decel="50000" autoRev="1" fill="hold">
                                          <p:stCondLst>
                                            <p:cond delay="0"/>
                                          </p:stCondLst>
                                        </p:cTn>
                                        <p:tgtEl>
                                          <p:spTgt spid="4"/>
                                        </p:tgtEl>
                                        <p:attrNameLst>
                                          <p:attrName>ppt_x</p:attrName>
                                        </p:attrNameLst>
                                      </p:cBhvr>
                                    </p:anim>
                                    <p:anim from="(-#ppt_h/2)" to="(#ppt_y)" calcmode="lin" valueType="num">
                                      <p:cBhvr>
                                        <p:cTn id="9" dur="500" fill="hold">
                                          <p:stCondLst>
                                            <p:cond delay="0"/>
                                          </p:stCondLst>
                                        </p:cTn>
                                        <p:tgtEl>
                                          <p:spTgt spid="4"/>
                                        </p:tgtEl>
                                        <p:attrNameLst>
                                          <p:attrName>ppt_y</p:attrName>
                                        </p:attrNameLst>
                                      </p:cBhvr>
                                    </p:anim>
                                    <p:animRot by="21600000">
                                      <p:cBhvr>
                                        <p:cTn id="10" dur="5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04800" y="1752600"/>
            <a:ext cx="8610600" cy="4863985"/>
          </a:xfrm>
          <a:prstGeom prst="rect">
            <a:avLst/>
          </a:prstGeom>
        </p:spPr>
      </p:pic>
      <p:pic>
        <p:nvPicPr>
          <p:cNvPr id="41" name="Picture 4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97012" y="4495800"/>
            <a:ext cx="8718387" cy="2209800"/>
          </a:xfrm>
          <a:prstGeom prst="rect">
            <a:avLst/>
          </a:prstGeom>
        </p:spPr>
      </p:pic>
      <p:pic>
        <p:nvPicPr>
          <p:cNvPr id="3" name="Picture 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676400" y="2209800"/>
            <a:ext cx="544880" cy="585787"/>
          </a:xfrm>
          <a:prstGeom prst="rect">
            <a:avLst/>
          </a:prstGeom>
        </p:spPr>
      </p:pic>
      <p:sp>
        <p:nvSpPr>
          <p:cNvPr id="6" name="Rectangle 5"/>
          <p:cNvSpPr/>
          <p:nvPr/>
        </p:nvSpPr>
        <p:spPr>
          <a:xfrm>
            <a:off x="2061028" y="406641"/>
            <a:ext cx="5787572" cy="1200329"/>
          </a:xfrm>
          <a:prstGeom prst="rect">
            <a:avLst/>
          </a:prstGeom>
          <a:solidFill>
            <a:schemeClr val="accent6">
              <a:lumMod val="20000"/>
              <a:lumOff val="80000"/>
            </a:schemeClr>
          </a:solidFill>
        </p:spPr>
        <p:txBody>
          <a:bodyPr wrap="square">
            <a:spAutoFit/>
          </a:bodyPr>
          <a:lstStyle/>
          <a:p>
            <a:pPr algn="ctr"/>
            <a:r>
              <a:rPr lang="bn-BD" sz="3600" dirty="0">
                <a:solidFill>
                  <a:schemeClr val="accent6">
                    <a:lumMod val="75000"/>
                  </a:schemeClr>
                </a:solidFill>
                <a:latin typeface="NikoshBAN" pitchFamily="2" charset="0"/>
                <a:cs typeface="NikoshBAN" pitchFamily="2" charset="0"/>
              </a:rPr>
              <a:t>রাষ্ট্রের </a:t>
            </a:r>
            <a:r>
              <a:rPr lang="bn-BD" sz="3600" dirty="0" smtClean="0">
                <a:solidFill>
                  <a:schemeClr val="accent6">
                    <a:lumMod val="75000"/>
                  </a:schemeClr>
                </a:solidFill>
                <a:latin typeface="NikoshBAN" pitchFamily="2" charset="0"/>
                <a:cs typeface="NikoshBAN" pitchFamily="2" charset="0"/>
              </a:rPr>
              <a:t>উৎপত্তি সম্পর্কে</a:t>
            </a:r>
            <a:endParaRPr lang="bn-BD" sz="3600" dirty="0">
              <a:solidFill>
                <a:schemeClr val="accent6">
                  <a:lumMod val="75000"/>
                </a:schemeClr>
              </a:solidFill>
              <a:latin typeface="NikoshBAN" pitchFamily="2" charset="0"/>
              <a:cs typeface="NikoshBAN" pitchFamily="2" charset="0"/>
            </a:endParaRPr>
          </a:p>
          <a:p>
            <a:pPr algn="ctr"/>
            <a:r>
              <a:rPr lang="bn-BD" sz="3600" dirty="0" smtClean="0">
                <a:solidFill>
                  <a:schemeClr val="accent6">
                    <a:lumMod val="75000"/>
                  </a:schemeClr>
                </a:solidFill>
                <a:latin typeface="NikoshBAN" pitchFamily="2" charset="0"/>
                <a:cs typeface="NikoshBAN" pitchFamily="2" charset="0"/>
              </a:rPr>
              <a:t>১। ঐশী মতবাদ </a:t>
            </a:r>
            <a:endParaRPr lang="en-US" sz="3600" dirty="0">
              <a:solidFill>
                <a:schemeClr val="accent6">
                  <a:lumMod val="75000"/>
                </a:schemeClr>
              </a:solidFill>
              <a:latin typeface="NikoshBAN" pitchFamily="2" charset="0"/>
              <a:cs typeface="NikoshBAN" pitchFamily="2" charset="0"/>
            </a:endParaRPr>
          </a:p>
        </p:txBody>
      </p:sp>
      <p:sp>
        <p:nvSpPr>
          <p:cNvPr id="7" name="Rectangle 6"/>
          <p:cNvSpPr/>
          <p:nvPr/>
        </p:nvSpPr>
        <p:spPr>
          <a:xfrm>
            <a:off x="5562600" y="1748135"/>
            <a:ext cx="3352800" cy="2862322"/>
          </a:xfrm>
          <a:prstGeom prst="rect">
            <a:avLst/>
          </a:prstGeom>
          <a:solidFill>
            <a:schemeClr val="accent5">
              <a:lumMod val="20000"/>
              <a:lumOff val="80000"/>
            </a:schemeClr>
          </a:solidFill>
        </p:spPr>
        <p:txBody>
          <a:bodyPr wrap="square">
            <a:spAutoFit/>
          </a:bodyPr>
          <a:lstStyle/>
          <a:p>
            <a:pPr algn="just"/>
            <a:r>
              <a:rPr lang="bn-BD" sz="2000" dirty="0" smtClean="0">
                <a:latin typeface="NikoshBAN" pitchFamily="2" charset="0"/>
                <a:cs typeface="NikoshBAN" pitchFamily="2" charset="0"/>
              </a:rPr>
              <a:t>এই মতবাদে বলা হয়-বিধাতা বা স্রষ্টা স্বয়ং রাষ্ট্র সৃষ্টি করেছেন এবং রাষ্ট্রকে পরিচালনার জন্য তিনি শাসক প্রেরণ করেছেন। আকাশের বা পাহাড়ের উপরে বসে কেউ নির্দেশ দিয়েছে আর সবকিছু তৈরি হয়ে গেছে। </a:t>
            </a:r>
          </a:p>
          <a:p>
            <a:pPr algn="just"/>
            <a:r>
              <a:rPr lang="bn-BD" sz="2000" dirty="0" smtClean="0">
                <a:solidFill>
                  <a:srgbClr val="0000FF"/>
                </a:solidFill>
                <a:latin typeface="NikoshBAN" pitchFamily="2" charset="0"/>
                <a:cs typeface="NikoshBAN" pitchFamily="2" charset="0"/>
              </a:rPr>
              <a:t>আধুনিক রাষ্ট্রবিজ্ঞানীগণ এই মতবাদকে বিপদজনক, অগণতান্ত্রিক ও অযৌক্তিক বলে সমালোচনা করেছেন। </a:t>
            </a:r>
            <a:endParaRPr lang="en-US" sz="2000" dirty="0">
              <a:solidFill>
                <a:srgbClr val="0000FF"/>
              </a:solidFill>
            </a:endParaRPr>
          </a:p>
        </p:txBody>
      </p:sp>
    </p:spTree>
    <p:extLst>
      <p:ext uri="{BB962C8B-B14F-4D97-AF65-F5344CB8AC3E}">
        <p14:creationId xmlns="" xmlns:p14="http://schemas.microsoft.com/office/powerpoint/2010/main" val="8796035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Coutur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1692</TotalTime>
  <Words>595</Words>
  <Application>Microsoft Office PowerPoint</Application>
  <PresentationFormat>On-screen Show (4:3)</PresentationFormat>
  <Paragraphs>63</Paragraphs>
  <Slides>20</Slides>
  <Notes>2</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Office Theme</vt:lpstr>
      <vt:lpstr>Angles</vt:lpstr>
      <vt:lpstr>Apothecary</vt:lpstr>
      <vt:lpstr>Couture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Jamirul</dc:creator>
  <cp:lastModifiedBy>Ruhit Talukder</cp:lastModifiedBy>
  <cp:revision>646</cp:revision>
  <dcterms:created xsi:type="dcterms:W3CDTF">2006-08-16T00:00:00Z</dcterms:created>
  <dcterms:modified xsi:type="dcterms:W3CDTF">2020-01-12T21:49:25Z</dcterms:modified>
</cp:coreProperties>
</file>