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80" r:id="rId7"/>
    <p:sldId id="281" r:id="rId8"/>
    <p:sldId id="262" r:id="rId9"/>
    <p:sldId id="278" r:id="rId10"/>
    <p:sldId id="263" r:id="rId11"/>
    <p:sldId id="264" r:id="rId12"/>
    <p:sldId id="265" r:id="rId13"/>
    <p:sldId id="266" r:id="rId14"/>
    <p:sldId id="267" r:id="rId15"/>
    <p:sldId id="284" r:id="rId16"/>
    <p:sldId id="269" r:id="rId17"/>
    <p:sldId id="270" r:id="rId18"/>
    <p:sldId id="271" r:id="rId19"/>
    <p:sldId id="272" r:id="rId20"/>
    <p:sldId id="273" r:id="rId21"/>
    <p:sldId id="283" r:id="rId22"/>
    <p:sldId id="274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46200E-8CE4-4291-A354-70E14803CA30}">
          <p14:sldIdLst>
            <p14:sldId id="256"/>
            <p14:sldId id="257"/>
            <p14:sldId id="258"/>
            <p14:sldId id="260"/>
            <p14:sldId id="259"/>
            <p14:sldId id="280"/>
            <p14:sldId id="281"/>
            <p14:sldId id="262"/>
            <p14:sldId id="278"/>
            <p14:sldId id="263"/>
            <p14:sldId id="264"/>
            <p14:sldId id="265"/>
            <p14:sldId id="266"/>
            <p14:sldId id="267"/>
            <p14:sldId id="284"/>
            <p14:sldId id="269"/>
            <p14:sldId id="270"/>
            <p14:sldId id="271"/>
            <p14:sldId id="272"/>
            <p14:sldId id="273"/>
            <p14:sldId id="283"/>
            <p14:sldId id="274"/>
            <p14:sldId id="282"/>
          </p14:sldIdLst>
        </p14:section>
        <p14:section name="Untitled Section" id="{594F4717-28B2-487D-9472-5025B6485AC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76" d="100"/>
          <a:sy n="76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5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8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8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3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7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5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0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C73E-FB2A-4261-92F7-3C094CC487DD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4537-BA43-457D-9E33-DD54B42F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2" y="-39492"/>
            <a:ext cx="12109937" cy="68316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077" y="140677"/>
            <a:ext cx="11723077" cy="643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solidFill>
                  <a:srgbClr val="92D050"/>
                </a:solidFill>
              </a:rPr>
              <a:t> </a:t>
            </a:r>
            <a:r>
              <a:rPr lang="en-US" sz="16600" b="1" dirty="0" err="1">
                <a:solidFill>
                  <a:srgbClr val="92D050"/>
                </a:solidFill>
              </a:rPr>
              <a:t>শুভসকাল</a:t>
            </a:r>
            <a:r>
              <a:rPr lang="en-US" sz="16600" b="1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17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20" y="200025"/>
            <a:ext cx="5904855" cy="6457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6057900" y="0"/>
            <a:ext cx="6134100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accent6">
                    <a:lumMod val="50000"/>
                  </a:schemeClr>
                </a:solidFill>
              </a:rPr>
              <a:t> সে খুব খুশি হলো । উড়ে গিয়ে বসল কলসির উপর । </a:t>
            </a:r>
            <a:endParaRPr lang="en-US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00950" y="0"/>
            <a:ext cx="4591050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</a:rPr>
              <a:t>সে  দেখল  পানি কলসির   তলায় ।কাক ঠোঁট ঢুকিয়ে দিল কলসিতে ।  কিন্তু নাগাল পেল না </a:t>
            </a:r>
            <a:r>
              <a:rPr lang="bn-BD" sz="4400" dirty="0" smtClean="0">
                <a:solidFill>
                  <a:schemeClr val="tx1"/>
                </a:solidFill>
              </a:rPr>
              <a:t>। 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4519"/>
            <a:ext cx="7172325" cy="63391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2671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375" y="0"/>
            <a:ext cx="5762625" cy="685799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কাক তখন কলসিটাকে  কাত করতে চাইল। কিন্তু পারল না । তাই পানি খাওয়াও হলো না। তার খুব দুঃখ হলো । 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11" y="200024"/>
            <a:ext cx="5918140" cy="64471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3171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02644" y="0"/>
            <a:ext cx="5689356" cy="685799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সে এদিকওদিক তাকাল ।কাছেই  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</a:rPr>
              <a:t>দেখতে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পেল।</a:t>
            </a:r>
            <a:r>
              <a:rPr lang="bn-BD" sz="5400" b="1" dirty="0">
                <a:solidFill>
                  <a:schemeClr val="tx1"/>
                </a:solidFill>
              </a:rPr>
              <a:t>অ</a:t>
            </a:r>
            <a:r>
              <a:rPr lang="bn-BD" sz="5400" b="1" dirty="0" smtClean="0">
                <a:solidFill>
                  <a:schemeClr val="tx1"/>
                </a:solidFill>
              </a:rPr>
              <a:t>নেক নুড়ি। তার 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</a:rPr>
              <a:t>মা</a:t>
            </a:r>
            <a:r>
              <a:rPr lang="en-US" sz="5400" b="1" dirty="0" err="1" smtClean="0">
                <a:solidFill>
                  <a:schemeClr val="tx1"/>
                </a:solidFill>
              </a:rPr>
              <a:t>থায়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 একটা বুদ্ধি এলো । 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05" y="257174"/>
            <a:ext cx="6273115" cy="64008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517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52492" y="0"/>
            <a:ext cx="5439508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</a:rPr>
              <a:t> </a:t>
            </a:r>
            <a:r>
              <a:rPr lang="bn-BD" sz="6000" b="1" dirty="0" smtClean="0">
                <a:solidFill>
                  <a:schemeClr val="accent6">
                    <a:lumMod val="50000"/>
                  </a:schemeClr>
                </a:solidFill>
              </a:rPr>
              <a:t>সে একটা করে নুড়ি আনতে লাগল। ফেলতে লাগল কলসির ভিতরে ।  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10" y="228600"/>
            <a:ext cx="6466965" cy="63436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0922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5" y="272954"/>
            <a:ext cx="6367022" cy="63735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6974006" y="0"/>
            <a:ext cx="5049672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কলসির ভিতরে  একটা একটা নুড়ি পড়ল । তলার পানিও উপরে উঠতে লাগল ।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80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9466" y="0"/>
            <a:ext cx="5136916" cy="675564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</a:rPr>
              <a:t> এভাবে  কাকটি অনেক নুড়ি কলসিতে ফেলল । এক সময় পানি কলসির মুখে উঠে এলো । 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" y="257175"/>
            <a:ext cx="6380798" cy="63150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803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73" y="228600"/>
            <a:ext cx="6433801" cy="6429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6715125" y="0"/>
            <a:ext cx="5476875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তখন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কাকটি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প্রাণ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ভরেপানি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পান</a:t>
            </a:r>
            <a:r>
              <a:rPr lang="bn-BD" sz="6600" b="1" dirty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করল</a:t>
            </a:r>
            <a:r>
              <a:rPr lang="en-US" sz="6600" b="1" dirty="0" smtClean="0">
                <a:solidFill>
                  <a:schemeClr val="tx1"/>
                </a:solidFill>
              </a:rPr>
              <a:t> । </a:t>
            </a:r>
            <a:r>
              <a:rPr lang="en-US" sz="6600" b="1" dirty="0" err="1" smtClean="0">
                <a:solidFill>
                  <a:schemeClr val="tx1"/>
                </a:solidFill>
              </a:rPr>
              <a:t>তার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পিপাসা</a:t>
            </a:r>
            <a:r>
              <a:rPr lang="bn-BD" sz="6600" b="1" dirty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মিটল</a:t>
            </a:r>
            <a:r>
              <a:rPr lang="bn-BD" sz="6600" b="1" dirty="0" smtClean="0">
                <a:solidFill>
                  <a:schemeClr val="tx1"/>
                </a:solidFill>
              </a:rPr>
              <a:t> ।</a:t>
            </a:r>
            <a:r>
              <a:rPr lang="en-US" sz="11500" dirty="0" smtClean="0">
                <a:solidFill>
                  <a:schemeClr val="tx1"/>
                </a:solidFill>
              </a:rPr>
              <a:t> </a:t>
            </a:r>
            <a:r>
              <a:rPr lang="bn-BD" sz="900" dirty="0">
                <a:solidFill>
                  <a:schemeClr val="tx1"/>
                </a:solidFill>
              </a:rPr>
              <a:t>।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5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76" y="304038"/>
            <a:ext cx="6297674" cy="63253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6886575" y="0"/>
            <a:ext cx="5591175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 </a:t>
            </a:r>
            <a:r>
              <a:rPr lang="bn-BD" sz="7200" dirty="0" smtClean="0">
                <a:solidFill>
                  <a:schemeClr val="tx1"/>
                </a:solidFill>
              </a:rPr>
              <a:t>কাক খুশি মনে ডানা ঝাড়া দিল । তারপর উড়াল দিল বনের দিকে । 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4725" y="228600"/>
            <a:ext cx="5200650" cy="122872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 দলীয়  কাজ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85975"/>
            <a:ext cx="12192000" cy="405765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</a:rPr>
              <a:t> দুই দলে ভাগ করে  আলোচনা</a:t>
            </a:r>
          </a:p>
          <a:p>
            <a:pPr algn="ctr"/>
            <a:r>
              <a:rPr lang="bn-BD" sz="6600" dirty="0" smtClean="0">
                <a:solidFill>
                  <a:schemeClr val="tx1"/>
                </a:solidFill>
              </a:rPr>
              <a:t> ও</a:t>
            </a:r>
          </a:p>
          <a:p>
            <a:pPr algn="ctr"/>
            <a:r>
              <a:rPr lang="bn-BD" sz="6600" dirty="0" smtClean="0">
                <a:solidFill>
                  <a:schemeClr val="tx1"/>
                </a:solidFill>
              </a:rPr>
              <a:t> আভিনয়  করতে দেবো । 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277815" y="461059"/>
            <a:ext cx="6740770" cy="1078523"/>
          </a:xfrm>
          <a:prstGeom prst="down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ক্ষক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13" y="2008505"/>
            <a:ext cx="3418287" cy="43844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Bevel 3"/>
          <p:cNvSpPr/>
          <p:nvPr/>
        </p:nvSpPr>
        <p:spPr>
          <a:xfrm>
            <a:off x="3657600" y="1899139"/>
            <a:ext cx="8405446" cy="4853354"/>
          </a:xfrm>
          <a:prstGeom prst="bevel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</a:rPr>
              <a:t>তাছলিমা আক্তার </a:t>
            </a:r>
          </a:p>
          <a:p>
            <a:pPr algn="ctr"/>
            <a:r>
              <a:rPr lang="bn-BD" sz="3600" dirty="0">
                <a:solidFill>
                  <a:srgbClr val="002060"/>
                </a:solidFill>
              </a:rPr>
              <a:t> প্রধান শিক্ষক 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</a:rPr>
              <a:t>রাংগা ঝিরি মোঃ ইউনুছ চৌঃ সঃপ্রাঃবিঃ</a:t>
            </a:r>
          </a:p>
          <a:p>
            <a:pPr algn="ctr"/>
            <a:r>
              <a:rPr lang="bn-BD" sz="2800" dirty="0">
                <a:solidFill>
                  <a:srgbClr val="002060"/>
                </a:solidFill>
              </a:rPr>
              <a:t>লামা , বান্দরবান ।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342900"/>
            <a:ext cx="10972800" cy="100012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O</a:t>
            </a:r>
            <a:r>
              <a:rPr lang="bn-BD" sz="4800" dirty="0" smtClean="0">
                <a:solidFill>
                  <a:srgbClr val="7030A0"/>
                </a:solidFill>
              </a:rPr>
              <a:t>ne day  one word 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0" y="1828800"/>
            <a:ext cx="11401425" cy="408622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</a:rPr>
              <a:t> কাক =  একটি পাখির নাম । 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204716"/>
            <a:ext cx="11928144" cy="6509983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</a:rPr>
              <a:t> মূল্যায়নঃ </a:t>
            </a:r>
          </a:p>
          <a:p>
            <a:pPr algn="ctr"/>
            <a:r>
              <a:rPr lang="bn-BD" sz="6000" b="1" dirty="0" smtClean="0">
                <a:solidFill>
                  <a:schemeClr val="tx1"/>
                </a:solidFill>
              </a:rPr>
              <a:t>গল্পটি নিজের মতো করে বলো । 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বাড়ি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থেকে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গল্প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শিখে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আসবে</a:t>
            </a:r>
            <a:r>
              <a:rPr lang="en-US" sz="8000" dirty="0" smtClean="0">
                <a:solidFill>
                  <a:schemeClr val="tx1"/>
                </a:solidFill>
              </a:rPr>
              <a:t> । 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219214" cy="684276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19100" y="-419100"/>
            <a:ext cx="10858500" cy="6705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002060"/>
                </a:solidFill>
              </a:rPr>
              <a:t>ধ</a:t>
            </a:r>
          </a:p>
          <a:p>
            <a:pPr algn="ctr"/>
            <a:r>
              <a:rPr lang="bn-BD" sz="8000" b="1" dirty="0" smtClean="0">
                <a:solidFill>
                  <a:srgbClr val="002060"/>
                </a:solidFill>
              </a:rPr>
              <a:t>ন্য</a:t>
            </a:r>
          </a:p>
          <a:p>
            <a:pPr algn="ctr"/>
            <a:r>
              <a:rPr lang="bn-BD" sz="8000" b="1" dirty="0" smtClean="0">
                <a:solidFill>
                  <a:srgbClr val="002060"/>
                </a:solidFill>
              </a:rPr>
              <a:t>বা</a:t>
            </a:r>
          </a:p>
          <a:p>
            <a:pPr algn="ctr"/>
            <a:r>
              <a:rPr lang="bn-BD" sz="8000" b="1" dirty="0" smtClean="0">
                <a:solidFill>
                  <a:srgbClr val="002060"/>
                </a:solidFill>
              </a:rPr>
              <a:t>দ </a:t>
            </a:r>
            <a:endParaRPr lang="en-US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2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567352" y="0"/>
            <a:ext cx="7057293" cy="1195753"/>
          </a:xfrm>
          <a:prstGeom prst="downArrow">
            <a:avLst/>
          </a:prstGeom>
          <a:solidFill>
            <a:srgbClr val="FF99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3544" y="1294227"/>
            <a:ext cx="8060788" cy="393895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১ম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বাংলা</a:t>
            </a:r>
          </a:p>
          <a:p>
            <a:pPr algn="ctr"/>
            <a:r>
              <a:rPr lang="bn-BD" sz="44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  <a:r>
              <a:rPr lang="en-US" sz="44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কাক ও কলসি </a:t>
            </a:r>
          </a:p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বড় একটা মাঠ  ........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বনের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3/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১/২০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2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3" y="1149593"/>
            <a:ext cx="5640265" cy="35650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744" y="1149594"/>
            <a:ext cx="4565041" cy="35650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Flowchart: Alternate Process 4"/>
          <p:cNvSpPr/>
          <p:nvPr/>
        </p:nvSpPr>
        <p:spPr>
          <a:xfrm>
            <a:off x="3399692" y="0"/>
            <a:ext cx="3282462" cy="832338"/>
          </a:xfrm>
          <a:prstGeom prst="flowChartAlternateProces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ঘোষনা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123" y="5005754"/>
            <a:ext cx="3552091" cy="7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এটা কী পাখি 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2154" y="5005754"/>
            <a:ext cx="3085552" cy="724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এটা কী?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8985" y="5005754"/>
            <a:ext cx="2579077" cy="750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</a:rPr>
              <a:t>কাক ।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67706" y="5005754"/>
            <a:ext cx="2084325" cy="750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 </a:t>
            </a:r>
            <a:r>
              <a:rPr lang="bn-BD" sz="3600" dirty="0" smtClean="0">
                <a:solidFill>
                  <a:schemeClr val="tx1"/>
                </a:solidFill>
              </a:rPr>
              <a:t>কলসি  ।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123" y="5873262"/>
            <a:ext cx="11828585" cy="79716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আজ আমরা একটি গল্প পড়বো  </a:t>
            </a:r>
            <a:r>
              <a:rPr lang="bn-BD" sz="3600" b="1" dirty="0" smtClean="0">
                <a:solidFill>
                  <a:srgbClr val="002060"/>
                </a:solidFill>
              </a:rPr>
              <a:t>‘’ কাক ও কলসি “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11875477" cy="6705600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শিখন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ফলঃ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শোনাঃ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smtClean="0">
                <a:solidFill>
                  <a:schemeClr val="tx1"/>
                </a:solidFill>
              </a:rPr>
              <a:t>২.২.১        </a:t>
            </a:r>
            <a:r>
              <a:rPr lang="en-US" sz="2800" dirty="0" err="1" smtClean="0">
                <a:solidFill>
                  <a:schemeClr val="tx1"/>
                </a:solidFill>
              </a:rPr>
              <a:t>গল্পকথা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শুনে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বুঝতে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</a:rPr>
              <a:t> । 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smtClean="0">
                <a:solidFill>
                  <a:schemeClr val="tx1"/>
                </a:solidFill>
              </a:rPr>
              <a:t>২.২.২       </a:t>
            </a:r>
            <a:r>
              <a:rPr lang="en-US" sz="2800" dirty="0" err="1" smtClean="0">
                <a:solidFill>
                  <a:schemeClr val="tx1"/>
                </a:solidFill>
              </a:rPr>
              <a:t>গল্পকথা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শুনে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বুঝে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আনন্দ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লাভ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করবে</a:t>
            </a:r>
            <a:r>
              <a:rPr lang="en-US" sz="2800" dirty="0" smtClean="0">
                <a:solidFill>
                  <a:schemeClr val="tx1"/>
                </a:solidFill>
              </a:rPr>
              <a:t> ।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বলাঃ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        </a:t>
            </a:r>
            <a:r>
              <a:rPr lang="en-US" sz="2800" dirty="0" smtClean="0">
                <a:solidFill>
                  <a:schemeClr val="tx1"/>
                </a:solidFill>
              </a:rPr>
              <a:t>২.৩.১    </a:t>
            </a:r>
            <a:r>
              <a:rPr lang="bn-BD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ছবি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দেখে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ছবিসংশ্লিষ্ট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শব্দ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</a:rPr>
              <a:t> ।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        </a:t>
            </a:r>
            <a:r>
              <a:rPr lang="en-US" sz="2800" dirty="0" smtClean="0">
                <a:solidFill>
                  <a:schemeClr val="tx1"/>
                </a:solidFill>
              </a:rPr>
              <a:t>২.৩.২    </a:t>
            </a:r>
            <a:r>
              <a:rPr lang="bn-BD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ছবি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দেখে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গল্প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</a:rPr>
              <a:t> ।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        </a:t>
            </a:r>
            <a:r>
              <a:rPr lang="en-US" sz="2800" dirty="0" smtClean="0">
                <a:solidFill>
                  <a:schemeClr val="tx1"/>
                </a:solidFill>
              </a:rPr>
              <a:t>২।৪।১</a:t>
            </a:r>
            <a:r>
              <a:rPr lang="bn-BD" sz="2800" dirty="0" smtClean="0">
                <a:solidFill>
                  <a:schemeClr val="tx1"/>
                </a:solidFill>
              </a:rPr>
              <a:t>   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গল্পকথা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পারবে</a:t>
            </a:r>
            <a:r>
              <a:rPr lang="bn-B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। 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।  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2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37578"/>
            <a:ext cx="12192000" cy="448627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চলো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সবাই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ভিডিও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দেখি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478" y="4585648"/>
            <a:ext cx="12055522" cy="215634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</a:rPr>
              <a:t>পাঠ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সংশ্লিষ্ট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ভিডিও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দেখাবো</a:t>
            </a:r>
            <a:r>
              <a:rPr lang="en-US" sz="6000" b="1" dirty="0" smtClean="0">
                <a:solidFill>
                  <a:schemeClr val="tx1"/>
                </a:solidFill>
              </a:rPr>
              <a:t> । 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485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29450" y="0"/>
            <a:ext cx="5162550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 </a:t>
            </a:r>
            <a:r>
              <a:rPr lang="bn-BD" sz="6600" b="1" dirty="0" smtClean="0"/>
              <a:t> </a:t>
            </a:r>
            <a:r>
              <a:rPr lang="bn-BD" sz="6600" b="1" dirty="0" smtClean="0">
                <a:solidFill>
                  <a:schemeClr val="tx1"/>
                </a:solidFill>
              </a:rPr>
              <a:t>বড় একটা মাঠ । মাঠের ওপারে ঘন বন । 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8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12" y="228600"/>
            <a:ext cx="6098638" cy="6429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6400800" y="0"/>
            <a:ext cx="5791200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</a:rPr>
              <a:t>এক ছিল কাক । সে খাবারের খোঁজে বনে যেতে চাইল । সে উড়তে শুরু  করল । 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0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9" y="228601"/>
            <a:ext cx="5849622" cy="64203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6200775" y="0"/>
            <a:ext cx="5991225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</a:rPr>
              <a:t> উড়তে উড়তে  তার খুব পিপাসা পেল । সে এদিক ওদিক তাকাল পানির খোঁজে । তখন একটা কলসি পড়ল তার চোখে । 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374</Words>
  <Application>Microsoft Office PowerPoint</Application>
  <PresentationFormat>Widescreen</PresentationFormat>
  <Paragraphs>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38</cp:revision>
  <dcterms:created xsi:type="dcterms:W3CDTF">2020-01-09T10:09:48Z</dcterms:created>
  <dcterms:modified xsi:type="dcterms:W3CDTF">2020-01-13T11:53:02Z</dcterms:modified>
</cp:coreProperties>
</file>