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1C27F-A8AA-44A9-9017-7F6C80338326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753D7-8F26-4BA8-B00D-9E24C767D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4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362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469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17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94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990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01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27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63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24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79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85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969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23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48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438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74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28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9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503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91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852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72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53D7-8F26-4BA8-B00D-9E24C767D1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0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224203 w 12192000"/>
              <a:gd name="connsiteY5" fmla="*/ 252339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224203 w 12192000"/>
              <a:gd name="connsiteY9" fmla="*/ 252339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224203 w 12192000"/>
              <a:gd name="connsiteY5" fmla="*/ 252339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573901 w 12192000"/>
              <a:gd name="connsiteY8" fmla="*/ 477422 h 6858000"/>
              <a:gd name="connsiteX9" fmla="*/ 224203 w 12192000"/>
              <a:gd name="connsiteY9" fmla="*/ 252339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224203 w 12192000"/>
              <a:gd name="connsiteY5" fmla="*/ 252339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784917 w 12192000"/>
              <a:gd name="connsiteY8" fmla="*/ 336745 h 6858000"/>
              <a:gd name="connsiteX9" fmla="*/ 224203 w 12192000"/>
              <a:gd name="connsiteY9" fmla="*/ 252339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224203 w 12192000"/>
              <a:gd name="connsiteY5" fmla="*/ 252339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869323 w 12192000"/>
              <a:gd name="connsiteY8" fmla="*/ 238271 h 6858000"/>
              <a:gd name="connsiteX9" fmla="*/ 224203 w 12192000"/>
              <a:gd name="connsiteY9" fmla="*/ 2523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24203" y="252339"/>
                </a:moveTo>
                <a:lnTo>
                  <a:pt x="857250" y="6000750"/>
                </a:lnTo>
                <a:lnTo>
                  <a:pt x="11334750" y="6000750"/>
                </a:lnTo>
                <a:lnTo>
                  <a:pt x="11869323" y="238271"/>
                </a:lnTo>
                <a:lnTo>
                  <a:pt x="224203" y="25233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8373">
            <a:off x="-340190" y="5220065"/>
            <a:ext cx="1957974" cy="14293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70125" flipV="1">
            <a:off x="10497057" y="5176603"/>
            <a:ext cx="1957974" cy="1516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28" y="6117027"/>
            <a:ext cx="680875" cy="617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 userDrawn="1"/>
        </p:nvSpPr>
        <p:spPr>
          <a:xfrm>
            <a:off x="2821239" y="6163938"/>
            <a:ext cx="7795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MD.</a:t>
            </a:r>
            <a:r>
              <a:rPr lang="en-GB" sz="2800" baseline="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 AL AMIN</a:t>
            </a:r>
            <a:r>
              <a:rPr lang="en-GB" sz="2800" baseline="0" dirty="0" smtClean="0">
                <a:solidFill>
                  <a:schemeClr val="bg1"/>
                </a:solidFill>
              </a:rPr>
              <a:t>, Ambassador, Sunamgonj District.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74" y="3027593"/>
            <a:ext cx="676053" cy="6552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953" y="3101351"/>
            <a:ext cx="676053" cy="6552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32" y="-117311"/>
            <a:ext cx="1124037" cy="1097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634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450-B7D4-4154-8FE0-806DC0FCADC0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CCDD-CBEA-48E1-855F-6D69236BB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18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450-B7D4-4154-8FE0-806DC0FCADC0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CCDD-CBEA-48E1-855F-6D69236BB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5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450-B7D4-4154-8FE0-806DC0FCADC0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CCDD-CBEA-48E1-855F-6D69236BB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7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450-B7D4-4154-8FE0-806DC0FCADC0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CCDD-CBEA-48E1-855F-6D69236BB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2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450-B7D4-4154-8FE0-806DC0FCADC0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CCDD-CBEA-48E1-855F-6D69236BB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08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450-B7D4-4154-8FE0-806DC0FCADC0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CCDD-CBEA-48E1-855F-6D69236BB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3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450-B7D4-4154-8FE0-806DC0FCADC0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CCDD-CBEA-48E1-855F-6D69236BB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450-B7D4-4154-8FE0-806DC0FCADC0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CCDD-CBEA-48E1-855F-6D69236BB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50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450-B7D4-4154-8FE0-806DC0FCADC0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CCDD-CBEA-48E1-855F-6D69236BB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450-B7D4-4154-8FE0-806DC0FCADC0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CCDD-CBEA-48E1-855F-6D69236BB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2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75450-B7D4-4154-8FE0-806DC0FCADC0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CCDD-CBEA-48E1-855F-6D69236BB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32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295422"/>
            <a:ext cx="10227212" cy="56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3775175" y="419431"/>
            <a:ext cx="3942051" cy="593392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Let’s learn New Words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2069204" y="2835084"/>
            <a:ext cx="1847703" cy="808868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Listen</a:t>
            </a:r>
            <a:endParaRPr lang="en-US" sz="44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502575" y="1361837"/>
            <a:ext cx="3887427" cy="1032492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Word </a:t>
            </a:r>
            <a:r>
              <a:rPr lang="en-US" sz="28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Meaning</a:t>
            </a:r>
            <a:endParaRPr lang="en-US" sz="28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502574" y="2835084"/>
            <a:ext cx="3887427" cy="1032492"/>
          </a:xfrm>
          <a:prstGeom prst="round2Diag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শোনা</a:t>
            </a:r>
            <a:endParaRPr lang="en-US" sz="28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24" y="2191767"/>
            <a:ext cx="2550847" cy="2439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9749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2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3775175" y="419431"/>
            <a:ext cx="3942051" cy="593392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Let’s learn New Words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2069204" y="2835084"/>
            <a:ext cx="1847703" cy="808868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Pond</a:t>
            </a:r>
            <a:endParaRPr lang="en-US" sz="44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502575" y="1361837"/>
            <a:ext cx="3887427" cy="1032492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Word </a:t>
            </a:r>
            <a:r>
              <a:rPr lang="en-US" sz="28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Meaning</a:t>
            </a:r>
            <a:endParaRPr lang="en-US" sz="28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502574" y="2835084"/>
            <a:ext cx="3887427" cy="1032492"/>
          </a:xfrm>
          <a:prstGeom prst="round2Diag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পুকুর</a:t>
            </a:r>
            <a:endParaRPr lang="en-US" sz="28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71" y="2288297"/>
            <a:ext cx="2648011" cy="1983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515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2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3775175" y="419431"/>
            <a:ext cx="3942051" cy="593392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Let’s learn New Words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2069204" y="2835084"/>
            <a:ext cx="1847703" cy="808868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Play</a:t>
            </a:r>
            <a:endParaRPr lang="en-US" sz="44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502575" y="1361837"/>
            <a:ext cx="3887427" cy="1032492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Word </a:t>
            </a:r>
            <a:r>
              <a:rPr lang="en-US" sz="28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Meaning</a:t>
            </a:r>
            <a:endParaRPr lang="en-US" sz="28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502574" y="2835084"/>
            <a:ext cx="3887427" cy="1032492"/>
          </a:xfrm>
          <a:prstGeom prst="round2Diag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খেলা করা</a:t>
            </a:r>
            <a:endParaRPr lang="en-US" sz="28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16" y="2348930"/>
            <a:ext cx="2562225" cy="1781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75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2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3775175" y="419431"/>
            <a:ext cx="3942051" cy="593392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Let’s learn New Words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2069204" y="2835084"/>
            <a:ext cx="1847703" cy="808868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Happy</a:t>
            </a:r>
            <a:endParaRPr lang="en-US" sz="44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502575" y="1361837"/>
            <a:ext cx="3887427" cy="1032492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Word </a:t>
            </a:r>
            <a:r>
              <a:rPr lang="en-US" sz="28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Meaning</a:t>
            </a:r>
            <a:endParaRPr lang="en-US" sz="28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502574" y="2835084"/>
            <a:ext cx="3887427" cy="1032492"/>
          </a:xfrm>
          <a:prstGeom prst="round2Diag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সুখি</a:t>
            </a:r>
            <a:endParaRPr lang="en-US" sz="28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26" y="2394329"/>
            <a:ext cx="2762250" cy="165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06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2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3775175" y="419431"/>
            <a:ext cx="3942051" cy="593392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Let’s learn New Words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2069204" y="2835084"/>
            <a:ext cx="1847703" cy="808868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See</a:t>
            </a:r>
            <a:endParaRPr lang="en-US" sz="44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502575" y="1361837"/>
            <a:ext cx="3887427" cy="1032492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Word </a:t>
            </a:r>
            <a:r>
              <a:rPr lang="en-US" sz="28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Meaning</a:t>
            </a:r>
            <a:endParaRPr lang="en-US" sz="28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502574" y="2835084"/>
            <a:ext cx="3887427" cy="1032492"/>
          </a:xfrm>
          <a:prstGeom prst="round2Diag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দেখা</a:t>
            </a:r>
            <a:endParaRPr lang="en-US" sz="28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01" y="2166602"/>
            <a:ext cx="2621508" cy="2145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117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2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624252" y="1251944"/>
            <a:ext cx="5803843" cy="808868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Tell the word meaning</a:t>
            </a:r>
            <a:endParaRPr lang="en-US" sz="4400" b="1" dirty="0">
              <a:solidFill>
                <a:schemeClr val="tx2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4205221" y="345985"/>
            <a:ext cx="3099818" cy="559270"/>
          </a:xfrm>
          <a:prstGeom prst="flowChartAlternateProcess">
            <a:avLst/>
          </a:prstGeom>
          <a:solidFill>
            <a:srgbClr val="F0F0F0"/>
          </a:solidFill>
          <a:ln>
            <a:solidFill>
              <a:srgbClr val="D6EDF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Individual Work</a:t>
            </a:r>
            <a:endParaRPr lang="en-US" sz="32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1932727" y="2766846"/>
            <a:ext cx="1465565" cy="808868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Frog</a:t>
            </a:r>
            <a:endParaRPr lang="en-US" sz="44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4299044" y="2580845"/>
            <a:ext cx="1984180" cy="808868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Happy</a:t>
            </a:r>
            <a:endParaRPr lang="en-US" sz="44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6123119" y="3909747"/>
            <a:ext cx="1374228" cy="80886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Play</a:t>
            </a:r>
            <a:endParaRPr lang="en-US" sz="44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8006510" y="2927108"/>
            <a:ext cx="1374228" cy="808868"/>
          </a:xfrm>
          <a:prstGeom prst="flowChartAlternateProcess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See</a:t>
            </a:r>
            <a:endParaRPr lang="en-US" sz="44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3398292" y="4286747"/>
            <a:ext cx="1801505" cy="808868"/>
          </a:xfrm>
          <a:prstGeom prst="flowChartAlternateProcess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Listen</a:t>
            </a:r>
            <a:endParaRPr lang="en-US" sz="44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8420669" y="4537544"/>
            <a:ext cx="1583140" cy="80886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Pond</a:t>
            </a:r>
            <a:endParaRPr lang="en-US" sz="44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7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02696" y="4131043"/>
            <a:ext cx="336749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NikoshBAN" pitchFamily="2" charset="0"/>
              </a:rPr>
              <a:t>near the pond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4635" y="3207138"/>
            <a:ext cx="3367490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NikoshBAN" pitchFamily="2" charset="0"/>
              </a:rPr>
              <a:t>Fazle and Saiful are playing 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5172501" y="345985"/>
            <a:ext cx="2132538" cy="559270"/>
          </a:xfrm>
          <a:prstGeom prst="flowChartAlternateProcess">
            <a:avLst/>
          </a:prstGeom>
          <a:solidFill>
            <a:srgbClr val="F0F0F0"/>
          </a:solidFill>
          <a:ln>
            <a:solidFill>
              <a:srgbClr val="D6EDF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Listening</a:t>
            </a:r>
            <a:endParaRPr lang="en-US" sz="32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4994" r="1945" b="2528"/>
          <a:stretch/>
        </p:blipFill>
        <p:spPr>
          <a:xfrm>
            <a:off x="863251" y="2253435"/>
            <a:ext cx="4350258" cy="3398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583308" y="1194605"/>
            <a:ext cx="7782769" cy="808868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What do you see in the picture?</a:t>
            </a:r>
            <a:endParaRPr lang="en-US" sz="4400" b="1" dirty="0">
              <a:solidFill>
                <a:schemeClr val="tx2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96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42812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42748 0.063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593512" y="3967270"/>
            <a:ext cx="3701817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NikoshBAN" pitchFamily="2" charset="0"/>
              </a:rPr>
              <a:t>There are frogs here!</a:t>
            </a:r>
            <a:endParaRPr lang="en-US" sz="3200" dirty="0" smtClean="0"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4634" y="3207138"/>
            <a:ext cx="4500255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NikoshBAN" pitchFamily="2" charset="0"/>
              </a:rPr>
              <a:t>Fazle says, “Listen, Saiful. 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5172501" y="345985"/>
            <a:ext cx="2132538" cy="559270"/>
          </a:xfrm>
          <a:prstGeom prst="flowChartAlternateProcess">
            <a:avLst/>
          </a:prstGeom>
          <a:solidFill>
            <a:srgbClr val="F0F0F0"/>
          </a:solidFill>
          <a:ln>
            <a:solidFill>
              <a:srgbClr val="D6EDF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Listening</a:t>
            </a:r>
            <a:endParaRPr lang="en-US" sz="32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583308" y="1194605"/>
            <a:ext cx="7782769" cy="808868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What do you see in the picture?</a:t>
            </a:r>
            <a:endParaRPr lang="en-US" sz="4400" b="1" dirty="0">
              <a:solidFill>
                <a:schemeClr val="tx2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2" r="5630" b="8604"/>
          <a:stretch/>
        </p:blipFill>
        <p:spPr>
          <a:xfrm>
            <a:off x="1305227" y="2427579"/>
            <a:ext cx="4890857" cy="3079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1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42813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42748 0.06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593512" y="3967270"/>
            <a:ext cx="2801067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Fazle is happy.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4634" y="3207138"/>
            <a:ext cx="3517617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NikoshBAN" pitchFamily="2" charset="0"/>
              </a:rPr>
              <a:t>Let’s see them!”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5172501" y="345985"/>
            <a:ext cx="2132538" cy="559270"/>
          </a:xfrm>
          <a:prstGeom prst="flowChartAlternateProcess">
            <a:avLst/>
          </a:prstGeom>
          <a:solidFill>
            <a:srgbClr val="F0F0F0"/>
          </a:solidFill>
          <a:ln>
            <a:solidFill>
              <a:srgbClr val="D6EDF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Listening</a:t>
            </a:r>
            <a:endParaRPr lang="en-US" sz="32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583308" y="1194605"/>
            <a:ext cx="7782769" cy="808868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What do you see in the picture?</a:t>
            </a:r>
            <a:endParaRPr lang="en-US" sz="4400" b="1" dirty="0">
              <a:solidFill>
                <a:schemeClr val="tx2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18562" y="2350995"/>
            <a:ext cx="3853939" cy="2881836"/>
            <a:chOff x="4599711" y="1338208"/>
            <a:chExt cx="3553689" cy="346239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28"/>
            <a:stretch/>
          </p:blipFill>
          <p:spPr bwMode="auto">
            <a:xfrm>
              <a:off x="4641037" y="1338208"/>
              <a:ext cx="3512363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2" r="11290"/>
            <a:stretch/>
          </p:blipFill>
          <p:spPr bwMode="auto">
            <a:xfrm>
              <a:off x="4599711" y="2252608"/>
              <a:ext cx="3546764" cy="2547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42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0.42812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42748 0.06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01" y="2776732"/>
            <a:ext cx="2983810" cy="2390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3985146" y="431609"/>
            <a:ext cx="4394580" cy="559270"/>
          </a:xfrm>
          <a:prstGeom prst="flowChartAlternateProcess">
            <a:avLst/>
          </a:prstGeom>
          <a:solidFill>
            <a:srgbClr val="F0F0F0"/>
          </a:solidFill>
          <a:ln>
            <a:solidFill>
              <a:srgbClr val="D6EDF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Connection with book</a:t>
            </a:r>
            <a:endParaRPr lang="en-US" sz="32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583308" y="1194605"/>
            <a:ext cx="9898173" cy="808868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Now open your English Book at page 66</a:t>
            </a:r>
            <a:endParaRPr lang="en-US" sz="4400" b="1" dirty="0">
              <a:solidFill>
                <a:schemeClr val="tx2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41" y="2410925"/>
            <a:ext cx="3274731" cy="3121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60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33346 -0.002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78315" y="945272"/>
            <a:ext cx="8915768" cy="3761186"/>
            <a:chOff x="2141439" y="1631853"/>
            <a:chExt cx="8915768" cy="3761186"/>
          </a:xfrm>
        </p:grpSpPr>
        <p:sp>
          <p:nvSpPr>
            <p:cNvPr id="3" name="TextBox 2"/>
            <p:cNvSpPr txBox="1"/>
            <p:nvPr/>
          </p:nvSpPr>
          <p:spPr>
            <a:xfrm>
              <a:off x="2996419" y="3530991"/>
              <a:ext cx="8060788" cy="186204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GB" sz="11500" dirty="0" smtClean="0">
                  <a:latin typeface="AR HERMANN" panose="02000000000000000000" pitchFamily="2" charset="0"/>
                </a:rPr>
                <a:t>WELCOME </a:t>
              </a:r>
              <a:endParaRPr lang="en-GB" sz="11500" dirty="0">
                <a:latin typeface="AR HERMAN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1439" y="1631853"/>
              <a:ext cx="2458661" cy="2724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1506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5172501" y="345985"/>
            <a:ext cx="2132538" cy="559270"/>
          </a:xfrm>
          <a:prstGeom prst="flowChartAlternateProcess">
            <a:avLst/>
          </a:prstGeom>
          <a:solidFill>
            <a:srgbClr val="F0F0F0"/>
          </a:solidFill>
          <a:ln>
            <a:solidFill>
              <a:srgbClr val="D6EDF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Listening</a:t>
            </a:r>
            <a:endParaRPr lang="en-US" sz="32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300000">
            <a:off x="920693" y="1508425"/>
            <a:ext cx="108545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cs typeface="NikoshBAN" pitchFamily="2" charset="0"/>
              </a:rPr>
              <a:t>Fazle and Saiful are playing near the </a:t>
            </a:r>
            <a:r>
              <a:rPr lang="en-US" sz="4800" dirty="0" smtClean="0">
                <a:cs typeface="NikoshBAN" pitchFamily="2" charset="0"/>
              </a:rPr>
              <a:t>pond. Fazle </a:t>
            </a:r>
            <a:r>
              <a:rPr lang="en-US" sz="4800" dirty="0">
                <a:cs typeface="NikoshBAN" pitchFamily="2" charset="0"/>
              </a:rPr>
              <a:t>says, “Listen, </a:t>
            </a:r>
            <a:r>
              <a:rPr lang="en-US" sz="4800" dirty="0" smtClean="0">
                <a:cs typeface="NikoshBAN" pitchFamily="2" charset="0"/>
              </a:rPr>
              <a:t>Saiful.</a:t>
            </a:r>
            <a:r>
              <a:rPr lang="en-US" sz="4800" dirty="0" smtClean="0"/>
              <a:t> </a:t>
            </a:r>
            <a:r>
              <a:rPr lang="en-US" sz="4800" dirty="0" smtClean="0">
                <a:cs typeface="NikoshBAN" pitchFamily="2" charset="0"/>
              </a:rPr>
              <a:t>There </a:t>
            </a:r>
            <a:r>
              <a:rPr lang="en-US" sz="4800" dirty="0">
                <a:cs typeface="NikoshBAN" pitchFamily="2" charset="0"/>
              </a:rPr>
              <a:t>are frogs </a:t>
            </a:r>
            <a:r>
              <a:rPr lang="en-US" sz="4800" dirty="0" smtClean="0">
                <a:cs typeface="NikoshBAN" pitchFamily="2" charset="0"/>
              </a:rPr>
              <a:t>here! Let’s </a:t>
            </a:r>
            <a:r>
              <a:rPr lang="en-US" sz="4800" dirty="0">
                <a:cs typeface="NikoshBAN" pitchFamily="2" charset="0"/>
              </a:rPr>
              <a:t>see them!”</a:t>
            </a:r>
            <a:endParaRPr lang="en-US" sz="4800" dirty="0"/>
          </a:p>
          <a:p>
            <a:r>
              <a:rPr lang="en-US" sz="4800" dirty="0">
                <a:cs typeface="NikoshBAN" pitchFamily="2" charset="0"/>
              </a:rPr>
              <a:t>Fazle is happy.</a:t>
            </a:r>
          </a:p>
          <a:p>
            <a:endParaRPr lang="en-GB" dirty="0"/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96493" y="1164562"/>
            <a:ext cx="5039569" cy="527761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Listen and say after me.</a:t>
            </a:r>
            <a:endParaRPr lang="en-US" sz="3600" b="1" dirty="0">
              <a:solidFill>
                <a:schemeClr val="tx2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9763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5172500" y="345985"/>
            <a:ext cx="1760563" cy="559270"/>
          </a:xfrm>
          <a:prstGeom prst="flowChartAlternateProcess">
            <a:avLst/>
          </a:prstGeom>
          <a:solidFill>
            <a:srgbClr val="F0F0F0"/>
          </a:solidFill>
          <a:ln>
            <a:solidFill>
              <a:srgbClr val="D6EDF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Reading</a:t>
            </a:r>
            <a:endParaRPr lang="en-US" sz="32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285" y="2491064"/>
            <a:ext cx="102431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cs typeface="NikoshBAN" pitchFamily="2" charset="0"/>
              </a:rPr>
              <a:t>Fazle and Saiful are playing near the </a:t>
            </a:r>
            <a:r>
              <a:rPr lang="en-US" sz="4800" dirty="0" smtClean="0">
                <a:cs typeface="NikoshBAN" pitchFamily="2" charset="0"/>
              </a:rPr>
              <a:t>pond. Fazle </a:t>
            </a:r>
            <a:r>
              <a:rPr lang="en-US" sz="4800" dirty="0">
                <a:cs typeface="NikoshBAN" pitchFamily="2" charset="0"/>
              </a:rPr>
              <a:t>says, “Listen, </a:t>
            </a:r>
            <a:r>
              <a:rPr lang="en-US" sz="4800" dirty="0" smtClean="0">
                <a:cs typeface="NikoshBAN" pitchFamily="2" charset="0"/>
              </a:rPr>
              <a:t>Saiful.</a:t>
            </a:r>
            <a:r>
              <a:rPr lang="en-US" sz="4800" dirty="0" smtClean="0"/>
              <a:t> </a:t>
            </a:r>
            <a:r>
              <a:rPr lang="en-US" sz="4800" dirty="0" smtClean="0">
                <a:cs typeface="NikoshBAN" pitchFamily="2" charset="0"/>
              </a:rPr>
              <a:t>There </a:t>
            </a:r>
            <a:r>
              <a:rPr lang="en-US" sz="4800" dirty="0">
                <a:cs typeface="NikoshBAN" pitchFamily="2" charset="0"/>
              </a:rPr>
              <a:t>are frogs </a:t>
            </a:r>
            <a:r>
              <a:rPr lang="en-US" sz="4800" dirty="0" smtClean="0">
                <a:cs typeface="NikoshBAN" pitchFamily="2" charset="0"/>
              </a:rPr>
              <a:t>here! Let’s </a:t>
            </a:r>
            <a:r>
              <a:rPr lang="en-US" sz="4800" dirty="0">
                <a:cs typeface="NikoshBAN" pitchFamily="2" charset="0"/>
              </a:rPr>
              <a:t>see them!”</a:t>
            </a:r>
            <a:endParaRPr lang="en-US" sz="4800" dirty="0"/>
          </a:p>
          <a:p>
            <a:r>
              <a:rPr lang="en-US" sz="4800" dirty="0">
                <a:cs typeface="NikoshBAN" pitchFamily="2" charset="0"/>
              </a:rPr>
              <a:t>Fazle is happy.</a:t>
            </a:r>
          </a:p>
          <a:p>
            <a:endParaRPr lang="en-GB" dirty="0"/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975284" y="1434279"/>
            <a:ext cx="4539525" cy="527761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Student’s </a:t>
            </a:r>
            <a:r>
              <a:rPr lang="en-US" sz="3600" dirty="0" smtClean="0"/>
              <a:t>read </a:t>
            </a:r>
            <a:r>
              <a:rPr lang="en-US" sz="3600" dirty="0"/>
              <a:t>silently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94" y="905255"/>
            <a:ext cx="1558545" cy="1537856"/>
          </a:xfrm>
          <a:prstGeom prst="ellipse">
            <a:avLst/>
          </a:prstGeom>
          <a:ln w="190500" cap="rnd">
            <a:solidFill>
              <a:schemeClr val="accent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418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5172501" y="345985"/>
            <a:ext cx="2132538" cy="559270"/>
          </a:xfrm>
          <a:prstGeom prst="flowChartAlternateProcess">
            <a:avLst/>
          </a:prstGeom>
          <a:solidFill>
            <a:srgbClr val="F0F0F0"/>
          </a:solidFill>
          <a:ln>
            <a:solidFill>
              <a:srgbClr val="D6EDF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Pair Work</a:t>
            </a:r>
            <a:endParaRPr lang="en-US" sz="32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7182" y="2422825"/>
            <a:ext cx="102431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cs typeface="NikoshBAN" pitchFamily="2" charset="0"/>
              </a:rPr>
              <a:t>Fazle and Saiful are playing near the </a:t>
            </a:r>
            <a:r>
              <a:rPr lang="en-US" sz="4800" dirty="0" smtClean="0">
                <a:cs typeface="NikoshBAN" pitchFamily="2" charset="0"/>
              </a:rPr>
              <a:t>pond. Fazle </a:t>
            </a:r>
            <a:r>
              <a:rPr lang="en-US" sz="4800" dirty="0">
                <a:cs typeface="NikoshBAN" pitchFamily="2" charset="0"/>
              </a:rPr>
              <a:t>says, “Listen, </a:t>
            </a:r>
            <a:r>
              <a:rPr lang="en-US" sz="4800" dirty="0" smtClean="0">
                <a:cs typeface="NikoshBAN" pitchFamily="2" charset="0"/>
              </a:rPr>
              <a:t>Saiful.</a:t>
            </a:r>
            <a:r>
              <a:rPr lang="en-US" sz="4800" dirty="0" smtClean="0"/>
              <a:t> </a:t>
            </a:r>
            <a:r>
              <a:rPr lang="en-US" sz="4800" dirty="0" smtClean="0">
                <a:cs typeface="NikoshBAN" pitchFamily="2" charset="0"/>
              </a:rPr>
              <a:t>There </a:t>
            </a:r>
            <a:r>
              <a:rPr lang="en-US" sz="4800" dirty="0">
                <a:cs typeface="NikoshBAN" pitchFamily="2" charset="0"/>
              </a:rPr>
              <a:t>are frogs </a:t>
            </a:r>
            <a:r>
              <a:rPr lang="en-US" sz="4800" dirty="0" smtClean="0">
                <a:cs typeface="NikoshBAN" pitchFamily="2" charset="0"/>
              </a:rPr>
              <a:t>here! Let’s </a:t>
            </a:r>
            <a:r>
              <a:rPr lang="en-US" sz="4800" dirty="0">
                <a:cs typeface="NikoshBAN" pitchFamily="2" charset="0"/>
              </a:rPr>
              <a:t>see them!”</a:t>
            </a:r>
            <a:endParaRPr lang="en-US" sz="4800" dirty="0"/>
          </a:p>
          <a:p>
            <a:r>
              <a:rPr lang="en-US" sz="4800" dirty="0">
                <a:cs typeface="NikoshBAN" pitchFamily="2" charset="0"/>
              </a:rPr>
              <a:t>Fazle is happy.</a:t>
            </a:r>
          </a:p>
          <a:p>
            <a:endParaRPr lang="en-GB" dirty="0"/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565852" y="1297801"/>
            <a:ext cx="10557073" cy="527761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One student read the text and other student will listen.</a:t>
            </a:r>
          </a:p>
        </p:txBody>
      </p:sp>
    </p:spTree>
    <p:extLst>
      <p:ext uri="{BB962C8B-B14F-4D97-AF65-F5344CB8AC3E}">
        <p14:creationId xmlns:p14="http://schemas.microsoft.com/office/powerpoint/2010/main" val="381076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5172501" y="345985"/>
            <a:ext cx="2132538" cy="559270"/>
          </a:xfrm>
          <a:prstGeom prst="flowChartAlternateProcess">
            <a:avLst/>
          </a:prstGeom>
          <a:solidFill>
            <a:srgbClr val="F0F0F0"/>
          </a:solidFill>
          <a:ln>
            <a:solidFill>
              <a:srgbClr val="D6EDF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Evaluation</a:t>
            </a:r>
            <a:endParaRPr lang="en-US" sz="32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0950" y="1746106"/>
            <a:ext cx="85454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cs typeface="Times New Roman" pitchFamily="18" charset="0"/>
              </a:rPr>
              <a:t>1. Where does a frog live?                                                  </a:t>
            </a:r>
          </a:p>
          <a:p>
            <a:r>
              <a:rPr lang="en-US" sz="4800" dirty="0">
                <a:cs typeface="Times New Roman" pitchFamily="18" charset="0"/>
              </a:rPr>
              <a:t>2. What are the boys doing?                            </a:t>
            </a:r>
          </a:p>
          <a:p>
            <a:r>
              <a:rPr lang="en-US" sz="4800" dirty="0">
                <a:cs typeface="Times New Roman" pitchFamily="18" charset="0"/>
              </a:rPr>
              <a:t>3. Why Fazle is happy?</a:t>
            </a:r>
          </a:p>
          <a:p>
            <a:r>
              <a:rPr lang="en-US" sz="4800" dirty="0">
                <a:cs typeface="Times New Roman" pitchFamily="18" charset="0"/>
              </a:rPr>
              <a:t>4. What sound does a frog make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3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3498446" y="345985"/>
            <a:ext cx="2452188" cy="559270"/>
          </a:xfrm>
          <a:prstGeom prst="flowChartAlternateProcess">
            <a:avLst/>
          </a:prstGeom>
          <a:solidFill>
            <a:srgbClr val="F0F0F0"/>
          </a:solidFill>
          <a:ln>
            <a:solidFill>
              <a:srgbClr val="D6EDF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Home Work</a:t>
            </a:r>
            <a:endParaRPr lang="en-US" sz="32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61" y="-104181"/>
            <a:ext cx="2937877" cy="2937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4709" y="2966919"/>
            <a:ext cx="953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cs typeface="Times New Roman" pitchFamily="18" charset="0"/>
              </a:rPr>
              <a:t>Write three sentences about the frog</a:t>
            </a:r>
            <a:r>
              <a:rPr lang="en-US" sz="4800" dirty="0" smtClean="0">
                <a:cs typeface="Times New Roman" pitchFamily="18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10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3675867" y="345985"/>
            <a:ext cx="2452188" cy="559270"/>
          </a:xfrm>
          <a:prstGeom prst="flowChartAlternateProcess">
            <a:avLst/>
          </a:prstGeom>
          <a:solidFill>
            <a:srgbClr val="F0F0F0"/>
          </a:solidFill>
          <a:ln>
            <a:solidFill>
              <a:srgbClr val="D6EDF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Goodbye</a:t>
            </a:r>
            <a:endParaRPr lang="en-US" sz="32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oodby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5058" y="625620"/>
            <a:ext cx="1025065" cy="1025065"/>
          </a:xfrm>
          <a:prstGeom prst="rect">
            <a:avLst/>
          </a:prstGeom>
        </p:spPr>
      </p:pic>
      <p:sp>
        <p:nvSpPr>
          <p:cNvPr id="8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5736679" y="1800987"/>
            <a:ext cx="5563667" cy="559270"/>
          </a:xfrm>
          <a:prstGeom prst="flowChartAlternateProcess">
            <a:avLst/>
          </a:prstGeom>
          <a:solidFill>
            <a:srgbClr val="F0F0F0"/>
          </a:solidFill>
          <a:ln>
            <a:solidFill>
              <a:srgbClr val="D6EDF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Let’s enjoy a Goodbye song!</a:t>
            </a:r>
            <a:endParaRPr lang="en-US" sz="32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97" y="1923640"/>
            <a:ext cx="4527146" cy="3390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3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643951" y="360613"/>
            <a:ext cx="4490711" cy="1414463"/>
          </a:xfrm>
          <a:prstGeom prst="downArrowCallou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INTRODUCING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82195" y="2905881"/>
            <a:ext cx="5490157" cy="264208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9000" dirty="0" smtClean="0">
                <a:solidFill>
                  <a:srgbClr val="002060"/>
                </a:solidFill>
              </a:rPr>
              <a:t>MD. AL AMIN</a:t>
            </a:r>
          </a:p>
          <a:p>
            <a:pPr algn="l">
              <a:lnSpc>
                <a:spcPct val="120000"/>
              </a:lnSpc>
            </a:pPr>
            <a:r>
              <a:rPr lang="en-GB" sz="5100" dirty="0" smtClean="0">
                <a:solidFill>
                  <a:schemeClr val="bg2">
                    <a:lumMod val="50000"/>
                  </a:schemeClr>
                </a:solidFill>
                <a:latin typeface="AR CENA" panose="02000000000000000000" pitchFamily="2" charset="0"/>
              </a:rPr>
              <a:t>Assistant Teacher</a:t>
            </a:r>
          </a:p>
          <a:p>
            <a:pPr algn="l">
              <a:lnSpc>
                <a:spcPct val="120000"/>
              </a:lnSpc>
            </a:pPr>
            <a:r>
              <a:rPr lang="en-GB" sz="5100" dirty="0" smtClean="0">
                <a:solidFill>
                  <a:schemeClr val="tx1">
                    <a:lumMod val="50000"/>
                  </a:schemeClr>
                </a:solidFill>
                <a:latin typeface="AR CENA" panose="02000000000000000000" pitchFamily="2" charset="0"/>
              </a:rPr>
              <a:t>Kaitkuna Govt. primary school</a:t>
            </a:r>
          </a:p>
          <a:p>
            <a:pPr algn="l">
              <a:lnSpc>
                <a:spcPct val="120000"/>
              </a:lnSpc>
            </a:pPr>
            <a:r>
              <a:rPr lang="en-GB" sz="5100" dirty="0" smtClean="0">
                <a:solidFill>
                  <a:srgbClr val="0070C0"/>
                </a:solidFill>
                <a:latin typeface="AR CENA" panose="02000000000000000000" pitchFamily="2" charset="0"/>
              </a:rPr>
              <a:t>Chhatak, sunamgonj</a:t>
            </a:r>
          </a:p>
          <a:p>
            <a:pPr algn="l">
              <a:lnSpc>
                <a:spcPct val="120000"/>
              </a:lnSpc>
            </a:pPr>
            <a:r>
              <a:rPr lang="en-GB" b="1" dirty="0" smtClean="0">
                <a:solidFill>
                  <a:srgbClr val="002060"/>
                </a:solidFill>
              </a:rPr>
              <a:t>01716184734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58149" y="2777787"/>
            <a:ext cx="4411065" cy="2972583"/>
          </a:xfrm>
          <a:prstGeom prst="verticalScroll">
            <a:avLst/>
          </a:prstGeom>
          <a:solidFill>
            <a:srgbClr val="00B050"/>
          </a:solidFill>
          <a:ln w="38100">
            <a:solidFill>
              <a:schemeClr val="accent2"/>
            </a:solidFill>
          </a:ln>
          <a:scene3d>
            <a:camera prst="isometricOffAxis2Left"/>
            <a:lightRig rig="threePt" dir="t"/>
          </a:scene3d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      Class- THREE</a:t>
            </a:r>
          </a:p>
          <a:p>
            <a:pPr algn="l">
              <a:lnSpc>
                <a:spcPct val="120000"/>
              </a:lnSpc>
            </a:pPr>
            <a:r>
              <a:rPr lang="en-GB" sz="9600" b="1" dirty="0" smtClean="0">
                <a:solidFill>
                  <a:srgbClr val="C00000"/>
                </a:solidFill>
              </a:rPr>
              <a:t>Sub: English for today</a:t>
            </a:r>
          </a:p>
          <a:p>
            <a:pPr algn="l">
              <a:lnSpc>
                <a:spcPct val="120000"/>
              </a:lnSpc>
            </a:pPr>
            <a:r>
              <a:rPr lang="en-GB" sz="9600" b="1" dirty="0" smtClean="0">
                <a:solidFill>
                  <a:srgbClr val="002060"/>
                </a:solidFill>
              </a:rPr>
              <a:t>Unit: 33</a:t>
            </a:r>
          </a:p>
          <a:p>
            <a:pPr algn="l">
              <a:lnSpc>
                <a:spcPct val="120000"/>
              </a:lnSpc>
            </a:pPr>
            <a:r>
              <a:rPr lang="en-GB" sz="9600" b="1" dirty="0" smtClean="0">
                <a:solidFill>
                  <a:srgbClr val="002060"/>
                </a:solidFill>
              </a:rPr>
              <a:t>Lesson : 1-2</a:t>
            </a:r>
            <a:endParaRPr lang="en-GB" sz="5600" b="1" dirty="0" smtClean="0">
              <a:solidFill>
                <a:srgbClr val="00206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GB" sz="9600" b="1" dirty="0" smtClean="0"/>
              <a:t>Time : 40 min.</a:t>
            </a:r>
            <a:endParaRPr lang="en-GB" sz="9600" b="1" dirty="0"/>
          </a:p>
          <a:p>
            <a:pPr algn="l">
              <a:lnSpc>
                <a:spcPct val="170000"/>
              </a:lnSpc>
            </a:pPr>
            <a:r>
              <a:rPr lang="en-GB" sz="9600" b="1" dirty="0" smtClean="0">
                <a:solidFill>
                  <a:srgbClr val="0070C0"/>
                </a:solidFill>
              </a:rPr>
              <a:t>                 </a:t>
            </a:r>
            <a:r>
              <a:rPr lang="en-GB" sz="9600" b="1" dirty="0" smtClean="0">
                <a:solidFill>
                  <a:schemeClr val="bg1"/>
                </a:solidFill>
              </a:rPr>
              <a:t>Date: 12.01.2020</a:t>
            </a:r>
          </a:p>
          <a:p>
            <a:pPr algn="l"/>
            <a:r>
              <a:rPr lang="en-GB" sz="2600" dirty="0" smtClean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915250" y="2917870"/>
            <a:ext cx="0" cy="2692418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080350" y="3156376"/>
            <a:ext cx="12700" cy="216507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83550" y="2906393"/>
            <a:ext cx="0" cy="269241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Sun 8"/>
          <p:cNvSpPr/>
          <p:nvPr/>
        </p:nvSpPr>
        <p:spPr>
          <a:xfrm>
            <a:off x="6802842" y="2792755"/>
            <a:ext cx="279400" cy="226173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un 9"/>
          <p:cNvSpPr/>
          <p:nvPr/>
        </p:nvSpPr>
        <p:spPr>
          <a:xfrm>
            <a:off x="6809193" y="5454361"/>
            <a:ext cx="279400" cy="226173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un 10"/>
          <p:cNvSpPr/>
          <p:nvPr/>
        </p:nvSpPr>
        <p:spPr>
          <a:xfrm>
            <a:off x="6993342" y="2975049"/>
            <a:ext cx="279400" cy="226173"/>
          </a:xfrm>
          <a:prstGeom prst="su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un 11"/>
          <p:cNvSpPr/>
          <p:nvPr/>
        </p:nvSpPr>
        <p:spPr>
          <a:xfrm>
            <a:off x="6980642" y="5178224"/>
            <a:ext cx="279400" cy="226173"/>
          </a:xfrm>
          <a:prstGeom prst="su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un 12"/>
          <p:cNvSpPr/>
          <p:nvPr/>
        </p:nvSpPr>
        <p:spPr>
          <a:xfrm>
            <a:off x="7171142" y="2736543"/>
            <a:ext cx="279400" cy="226173"/>
          </a:xfrm>
          <a:prstGeom prst="su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un 13"/>
          <p:cNvSpPr/>
          <p:nvPr/>
        </p:nvSpPr>
        <p:spPr>
          <a:xfrm>
            <a:off x="7171142" y="5485326"/>
            <a:ext cx="279400" cy="226173"/>
          </a:xfrm>
          <a:prstGeom prst="su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1" y="1566684"/>
            <a:ext cx="1336389" cy="121110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33" y="1566684"/>
            <a:ext cx="1427232" cy="1750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LeftFacing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16882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1070216" y="2906924"/>
            <a:ext cx="4134254" cy="593392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students.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xmlns="" id="{7209A908-101A-4595-9F21-28434EFBD1D4}"/>
              </a:ext>
            </a:extLst>
          </p:cNvPr>
          <p:cNvSpPr/>
          <p:nvPr/>
        </p:nvSpPr>
        <p:spPr>
          <a:xfrm>
            <a:off x="6915766" y="2832796"/>
            <a:ext cx="3968455" cy="593392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morning!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xmlns="" id="{359E1957-BE72-4D72-949F-66084179E569}"/>
              </a:ext>
            </a:extLst>
          </p:cNvPr>
          <p:cNvSpPr/>
          <p:nvPr/>
        </p:nvSpPr>
        <p:spPr>
          <a:xfrm>
            <a:off x="1070216" y="3751285"/>
            <a:ext cx="4134254" cy="593392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xmlns="" id="{91EF4743-6B89-447A-904C-3FC8210C108A}"/>
              </a:ext>
            </a:extLst>
          </p:cNvPr>
          <p:cNvSpPr/>
          <p:nvPr/>
        </p:nvSpPr>
        <p:spPr>
          <a:xfrm>
            <a:off x="6989691" y="3677932"/>
            <a:ext cx="3968455" cy="593392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Fine. and you?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xmlns="" id="{52060FC8-C056-4D50-A724-DB44F4DAB9EF}"/>
              </a:ext>
            </a:extLst>
          </p:cNvPr>
          <p:cNvSpPr/>
          <p:nvPr/>
        </p:nvSpPr>
        <p:spPr>
          <a:xfrm>
            <a:off x="1070216" y="4511539"/>
            <a:ext cx="4134254" cy="59339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Fine, thank you.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xmlns="" id="{D712B42B-0C85-4E85-835D-B9642DA1D059}"/>
              </a:ext>
            </a:extLst>
          </p:cNvPr>
          <p:cNvSpPr/>
          <p:nvPr/>
        </p:nvSpPr>
        <p:spPr>
          <a:xfrm>
            <a:off x="7050798" y="4523068"/>
            <a:ext cx="3968455" cy="59339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welcome sir.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70216" y="1042078"/>
            <a:ext cx="1602551" cy="1781415"/>
            <a:chOff x="2311483" y="623191"/>
            <a:chExt cx="1602551" cy="1781415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xmlns="" id="{3015859E-7F10-4072-B479-1D23F9E37DFA}"/>
                </a:ext>
              </a:extLst>
            </p:cNvPr>
            <p:cNvSpPr/>
            <p:nvPr userDrawn="1"/>
          </p:nvSpPr>
          <p:spPr>
            <a:xfrm>
              <a:off x="2311483" y="1951631"/>
              <a:ext cx="1602551" cy="45297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78"/>
            <a:stretch/>
          </p:blipFill>
          <p:spPr>
            <a:xfrm>
              <a:off x="2689811" y="623191"/>
              <a:ext cx="845894" cy="1194652"/>
            </a:xfrm>
            <a:prstGeom prst="round2DiagRect">
              <a:avLst>
                <a:gd name="adj1" fmla="val 16667"/>
                <a:gd name="adj2" fmla="val 22588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6915766" y="1194419"/>
            <a:ext cx="1779805" cy="1558466"/>
            <a:chOff x="8511440" y="857679"/>
            <a:chExt cx="1779805" cy="1558466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0B5AC5AC-DF52-48EA-AD10-8454C546AE50}"/>
                </a:ext>
              </a:extLst>
            </p:cNvPr>
            <p:cNvSpPr/>
            <p:nvPr userDrawn="1"/>
          </p:nvSpPr>
          <p:spPr>
            <a:xfrm>
              <a:off x="8511440" y="1963170"/>
              <a:ext cx="1779805" cy="45297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94"/>
            <a:stretch/>
          </p:blipFill>
          <p:spPr>
            <a:xfrm>
              <a:off x="8648196" y="857679"/>
              <a:ext cx="1506294" cy="941571"/>
            </a:xfrm>
            <a:prstGeom prst="round2DiagRect">
              <a:avLst>
                <a:gd name="adj1" fmla="val 16667"/>
                <a:gd name="adj2" fmla="val 36916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1723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3800950" y="394901"/>
            <a:ext cx="3099818" cy="593392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Creating Emotion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 flipH="1">
            <a:off x="1782696" y="3199562"/>
            <a:ext cx="1062911" cy="1194652"/>
          </a:xfrm>
          <a:prstGeom prst="round2DiagRect">
            <a:avLst>
              <a:gd name="adj1" fmla="val 16667"/>
              <a:gd name="adj2" fmla="val 2258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3227743" y="4097518"/>
            <a:ext cx="5486400" cy="593392"/>
          </a:xfrm>
          <a:prstGeom prst="wedgeRoundRectCallout">
            <a:avLst>
              <a:gd name="adj1" fmla="val -59763"/>
              <a:gd name="adj2" fmla="val -5463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r>
              <a:rPr lang="en-US" sz="2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Students, let’s enjoy a video!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493604"/>
              </p:ext>
            </p:extLst>
          </p:nvPr>
        </p:nvGraphicFramePr>
        <p:xfrm>
          <a:off x="4893659" y="1771380"/>
          <a:ext cx="1602676" cy="135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93659" y="1771380"/>
                        <a:ext cx="1602676" cy="1352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90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1278285" y="2415576"/>
            <a:ext cx="5402551" cy="59339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What do you see in the video? 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2306573" y="3738467"/>
            <a:ext cx="3544527" cy="664051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What are they doing?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3625049" y="514965"/>
            <a:ext cx="3942051" cy="593392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Discussion about video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681745" y="2221658"/>
            <a:ext cx="804431" cy="921405"/>
          </a:xfrm>
          <a:prstGeom prst="round2DiagRect">
            <a:avLst>
              <a:gd name="adj1" fmla="val 16667"/>
              <a:gd name="adj2" fmla="val 22588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1502142" y="3547609"/>
            <a:ext cx="804431" cy="921405"/>
          </a:xfrm>
          <a:prstGeom prst="round2DiagRect">
            <a:avLst>
              <a:gd name="adj1" fmla="val 16667"/>
              <a:gd name="adj2" fmla="val 22588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383439" y="2363381"/>
            <a:ext cx="3103574" cy="90168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The boys &amp; the frogs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6610013" y="3771816"/>
            <a:ext cx="3814598" cy="64299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Playing in the pond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968" y="2381849"/>
            <a:ext cx="1006362" cy="62500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540" y="3738154"/>
            <a:ext cx="1006362" cy="62500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4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71"/>
          <a:stretch/>
        </p:blipFill>
        <p:spPr>
          <a:xfrm>
            <a:off x="2863065" y="1766731"/>
            <a:ext cx="6832436" cy="3727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1039709" y="1451637"/>
            <a:ext cx="3984336" cy="61229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Today</a:t>
            </a:r>
            <a:r>
              <a:rPr lang="en-US" sz="2800" b="1" baseline="0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’s Class is about -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4650193" y="413818"/>
            <a:ext cx="3887427" cy="612299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Lesson</a:t>
            </a:r>
            <a:r>
              <a:rPr lang="en-US" sz="2800" b="1" baseline="0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baseline="0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announcement</a:t>
            </a:r>
            <a:r>
              <a:rPr lang="en-US" sz="2800" b="1" baseline="0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03547" y="2489456"/>
            <a:ext cx="49971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The boys &amp; the Frogs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FAC5EC-EFE8-42E3-A2AC-E59A98730923}"/>
              </a:ext>
            </a:extLst>
          </p:cNvPr>
          <p:cNvSpPr txBox="1"/>
          <p:nvPr/>
        </p:nvSpPr>
        <p:spPr>
          <a:xfrm>
            <a:off x="1161316" y="1328007"/>
            <a:ext cx="9920666" cy="37240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2000" b="1" u="sng" dirty="0">
              <a:solidFill>
                <a:srgbClr val="2E88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4.3.1 </a:t>
            </a:r>
            <a:r>
              <a:rPr lang="en-US" sz="3200" dirty="0"/>
              <a:t>enjoy and understand simple stories.</a:t>
            </a:r>
            <a:endParaRPr lang="en-US" sz="3600" dirty="0"/>
          </a:p>
          <a:p>
            <a:pPr algn="just"/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epeat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teacher and say words, phrases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 with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sounds, stress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intonation.</a:t>
            </a:r>
          </a:p>
          <a:p>
            <a:pPr algn="just"/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/>
              <a:t>5.1.2- </a:t>
            </a:r>
            <a:r>
              <a:rPr lang="en-US" sz="3600" dirty="0"/>
              <a:t>read simple stories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4205221" y="345985"/>
            <a:ext cx="3099818" cy="559270"/>
          </a:xfrm>
          <a:prstGeom prst="flowChartAlternateProcess">
            <a:avLst/>
          </a:prstGeom>
          <a:solidFill>
            <a:srgbClr val="F0F0F0"/>
          </a:solidFill>
          <a:ln>
            <a:solidFill>
              <a:srgbClr val="D6EDF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Learning Outcome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096B90-6618-49FA-B5F8-ED8D3D97CB02}"/>
              </a:ext>
            </a:extLst>
          </p:cNvPr>
          <p:cNvSpPr txBox="1"/>
          <p:nvPr/>
        </p:nvSpPr>
        <p:spPr>
          <a:xfrm>
            <a:off x="1161316" y="1155961"/>
            <a:ext cx="9920666" cy="584775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to…</a:t>
            </a:r>
          </a:p>
        </p:txBody>
      </p:sp>
    </p:spTree>
    <p:extLst>
      <p:ext uri="{BB962C8B-B14F-4D97-AF65-F5344CB8AC3E}">
        <p14:creationId xmlns:p14="http://schemas.microsoft.com/office/powerpoint/2010/main" val="135931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3775175" y="419431"/>
            <a:ext cx="3942051" cy="593392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Let’s learn New Words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2069204" y="2835084"/>
            <a:ext cx="1465565" cy="808868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Frog</a:t>
            </a:r>
            <a:endParaRPr lang="en-US" sz="44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502575" y="1361837"/>
            <a:ext cx="3887427" cy="1032492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Word </a:t>
            </a:r>
            <a:r>
              <a:rPr lang="en-US" sz="28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Meaning</a:t>
            </a:r>
            <a:endParaRPr lang="en-US" sz="28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502574" y="2835084"/>
            <a:ext cx="3887427" cy="1032492"/>
          </a:xfrm>
          <a:prstGeom prst="round2Diag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ব্যাঙ</a:t>
            </a:r>
            <a:endParaRPr lang="en-US" sz="2800" b="1" dirty="0">
              <a:solidFill>
                <a:srgbClr val="00206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34" y="2394329"/>
            <a:ext cx="2676525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1808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2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486</Words>
  <Application>Microsoft Office PowerPoint</Application>
  <PresentationFormat>Widescreen</PresentationFormat>
  <Paragraphs>133</Paragraphs>
  <Slides>25</Slides>
  <Notes>25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 CARTER</vt:lpstr>
      <vt:lpstr>AR CENA</vt:lpstr>
      <vt:lpstr>AR HERMANN</vt:lpstr>
      <vt:lpstr>Arial</vt:lpstr>
      <vt:lpstr>Calibri</vt:lpstr>
      <vt:lpstr>Calibri Light</vt:lpstr>
      <vt:lpstr>NikoshBAN</vt:lpstr>
      <vt:lpstr>Source Sans Pro Semibold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Amin</dc:creator>
  <cp:lastModifiedBy>Al Amin</cp:lastModifiedBy>
  <cp:revision>39</cp:revision>
  <dcterms:created xsi:type="dcterms:W3CDTF">2020-01-11T16:39:39Z</dcterms:created>
  <dcterms:modified xsi:type="dcterms:W3CDTF">2020-01-12T19:26:47Z</dcterms:modified>
</cp:coreProperties>
</file>