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96" r:id="rId2"/>
    <p:sldId id="261" r:id="rId3"/>
    <p:sldId id="263" r:id="rId4"/>
    <p:sldId id="264" r:id="rId5"/>
    <p:sldId id="265" r:id="rId6"/>
    <p:sldId id="301" r:id="rId7"/>
    <p:sldId id="290" r:id="rId8"/>
    <p:sldId id="302" r:id="rId9"/>
    <p:sldId id="276" r:id="rId10"/>
    <p:sldId id="270" r:id="rId11"/>
    <p:sldId id="271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57DB3-E42E-4E05-8DC7-20BFC6A2651F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93729-ABA5-405A-8979-BDB7C855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2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FB6C-5DF5-4F13-8746-A3B4A29609A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gif"/><Relationship Id="rId9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52771" y="5112936"/>
            <a:ext cx="2362200" cy="1730549"/>
          </a:xfrm>
          <a:prstGeom prst="rect">
            <a:avLst/>
          </a:prstGeom>
        </p:spPr>
      </p:pic>
      <p:pic>
        <p:nvPicPr>
          <p:cNvPr id="20" name="Picture 19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14" y="4862286"/>
            <a:ext cx="1909302" cy="1981200"/>
          </a:xfrm>
          <a:prstGeom prst="rect">
            <a:avLst/>
          </a:prstGeom>
        </p:spPr>
      </p:pic>
      <p:pic>
        <p:nvPicPr>
          <p:cNvPr id="19" name="Picture 18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24247" y="-29028"/>
            <a:ext cx="1990725" cy="2009775"/>
          </a:xfrm>
          <a:prstGeom prst="rect">
            <a:avLst/>
          </a:prstGeom>
        </p:spPr>
      </p:pic>
      <p:pic>
        <p:nvPicPr>
          <p:cNvPr id="18" name="Picture 17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5" cy="2009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44958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সবাইকে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স্বাগতম</a:t>
            </a:r>
            <a:r>
              <a:rPr lang="en-US" sz="96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96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8" name="Picture 7" descr="r8m0oun62msbktmscks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924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dfgvfgg.jpg"/>
          <p:cNvPicPr>
            <a:picLocks noChangeAspect="1"/>
          </p:cNvPicPr>
          <p:nvPr/>
        </p:nvPicPr>
        <p:blipFill>
          <a:blip r:embed="rId4"/>
          <a:srcRect t="30054" b="26230"/>
          <a:stretch>
            <a:fillRect/>
          </a:stretch>
        </p:blipFill>
        <p:spPr>
          <a:xfrm>
            <a:off x="3352800" y="5943600"/>
            <a:ext cx="2619375" cy="762000"/>
          </a:xfrm>
          <a:prstGeom prst="rect">
            <a:avLst/>
          </a:prstGeom>
        </p:spPr>
      </p:pic>
      <p:pic>
        <p:nvPicPr>
          <p:cNvPr id="9" name="Picture 8" descr="sdfgvfgg.jpg"/>
          <p:cNvPicPr>
            <a:picLocks noChangeAspect="1"/>
          </p:cNvPicPr>
          <p:nvPr/>
        </p:nvPicPr>
        <p:blipFill>
          <a:blip r:embed="rId4"/>
          <a:srcRect t="30054" b="26230"/>
          <a:stretch>
            <a:fillRect/>
          </a:stretch>
        </p:blipFill>
        <p:spPr>
          <a:xfrm>
            <a:off x="3505200" y="0"/>
            <a:ext cx="26193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58869"/>
            <a:ext cx="8839200" cy="1524000"/>
            <a:chOff x="76200" y="241995"/>
            <a:chExt cx="8839200" cy="1715869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76200" y="241995"/>
              <a:ext cx="8839200" cy="15240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165673" y="381000"/>
              <a:ext cx="201048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89618" y="1219200"/>
              <a:ext cx="16833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সময়ঃ ৩ মিনিট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0500" y="2044987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মধ্যমান নির্নয়ের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সূত্রটি বল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264" y="2832886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এর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নির্নয় করবে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40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>
            <a:off x="1419046" y="228599"/>
            <a:ext cx="6147495" cy="12828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বাড়ীর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467" y="1676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প্রশ্ন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নিচে একটি গণসংখ্যা  নিবেশন সারণি  দেওয়া হলো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213200"/>
              </p:ext>
            </p:extLst>
          </p:nvPr>
        </p:nvGraphicFramePr>
        <p:xfrm>
          <a:off x="111293" y="2514600"/>
          <a:ext cx="8762999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7"/>
                <a:gridCol w="1251857"/>
                <a:gridCol w="1251857"/>
                <a:gridCol w="1251857"/>
                <a:gridCol w="1251857"/>
                <a:gridCol w="1251857"/>
                <a:gridCol w="125185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ব্যাপ্তি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30-35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36-41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42-47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48-53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54-59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60-65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6467" y="403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গণসংখ্যা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নিবেশন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সারণি থেকে গাণিতিক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গড় নির্ণয় কর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lower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800600"/>
            <a:ext cx="3505200" cy="1752600"/>
          </a:xfrm>
          <a:prstGeom prst="rect">
            <a:avLst/>
          </a:prstGeom>
        </p:spPr>
      </p:pic>
      <p:pic>
        <p:nvPicPr>
          <p:cNvPr id="28" name="Picture 27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21116">
            <a:off x="7666937" y="5171097"/>
            <a:ext cx="1814512" cy="995850"/>
          </a:xfrm>
          <a:prstGeom prst="rect">
            <a:avLst/>
          </a:prstGeom>
        </p:spPr>
      </p:pic>
      <p:pic>
        <p:nvPicPr>
          <p:cNvPr id="30" name="Picture 29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2315" flipV="1">
            <a:off x="-216918" y="5180511"/>
            <a:ext cx="1814512" cy="1066800"/>
          </a:xfrm>
          <a:prstGeom prst="rect">
            <a:avLst/>
          </a:prstGeom>
        </p:spPr>
      </p:pic>
      <p:pic>
        <p:nvPicPr>
          <p:cNvPr id="16" name="Picture 15" descr="wal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3999" y="1905000"/>
            <a:ext cx="1614487" cy="227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953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 ধন্যবাদ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1" name="Picture 20" descr="animation-running-car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  <p:pic>
        <p:nvPicPr>
          <p:cNvPr id="26" name="Picture 25" descr="sdgrdf.jpg"/>
          <p:cNvPicPr>
            <a:picLocks noChangeAspect="1"/>
          </p:cNvPicPr>
          <p:nvPr/>
        </p:nvPicPr>
        <p:blipFill>
          <a:blip r:embed="rId6"/>
          <a:srcRect l="7843" t="11823" r="5882" b="29064"/>
          <a:stretch>
            <a:fillRect/>
          </a:stretch>
        </p:blipFill>
        <p:spPr>
          <a:xfrm flipH="1">
            <a:off x="4876800" y="304800"/>
            <a:ext cx="2971800" cy="1143000"/>
          </a:xfrm>
          <a:prstGeom prst="rect">
            <a:avLst/>
          </a:prstGeom>
        </p:spPr>
      </p:pic>
      <p:pic>
        <p:nvPicPr>
          <p:cNvPr id="29" name="Picture 28" descr="field.jpg"/>
          <p:cNvPicPr>
            <a:picLocks noChangeAspect="1"/>
          </p:cNvPicPr>
          <p:nvPr/>
        </p:nvPicPr>
        <p:blipFill>
          <a:blip r:embed="rId7"/>
          <a:srcRect t="88761"/>
          <a:stretch>
            <a:fillRect/>
          </a:stretch>
        </p:blipFill>
        <p:spPr>
          <a:xfrm>
            <a:off x="0" y="4114800"/>
            <a:ext cx="9144000" cy="685800"/>
          </a:xfrm>
          <a:prstGeom prst="rect">
            <a:avLst/>
          </a:prstGeom>
        </p:spPr>
      </p:pic>
      <p:pic>
        <p:nvPicPr>
          <p:cNvPr id="32" name="Picture 31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8915400" y="0"/>
            <a:ext cx="228600" cy="6858000"/>
          </a:xfrm>
          <a:prstGeom prst="rect">
            <a:avLst/>
          </a:prstGeom>
        </p:spPr>
      </p:pic>
      <p:pic>
        <p:nvPicPr>
          <p:cNvPr id="33" name="Picture 32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-1" y="0"/>
            <a:ext cx="228600" cy="6858000"/>
          </a:xfrm>
          <a:prstGeom prst="rect">
            <a:avLst/>
          </a:prstGeom>
        </p:spPr>
      </p:pic>
      <p:pic>
        <p:nvPicPr>
          <p:cNvPr id="36" name="Picture 35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19600" y="2133600"/>
            <a:ext cx="304800" cy="9144000"/>
          </a:xfrm>
          <a:prstGeom prst="rect">
            <a:avLst/>
          </a:prstGeom>
        </p:spPr>
      </p:pic>
      <p:pic>
        <p:nvPicPr>
          <p:cNvPr id="37" name="Picture 36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35475" y="-4435475"/>
            <a:ext cx="273050" cy="914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9200" y="4146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9934" r="15874"/>
          <a:stretch/>
        </p:blipFill>
        <p:spPr>
          <a:xfrm>
            <a:off x="1981200" y="1844353"/>
            <a:ext cx="6934200" cy="22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645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vv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556">
            <a:off x="3890740" y="1564144"/>
            <a:ext cx="771525" cy="4917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233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32" y="4020607"/>
            <a:ext cx="3333668" cy="20005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জিয়াউল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হক ভূঁঞা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01830123185</a:t>
            </a:r>
            <a:endParaRPr lang="bn-IN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4" y="1572682"/>
            <a:ext cx="1932572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610100" y="2105618"/>
            <a:ext cx="3838327" cy="3416320"/>
            <a:chOff x="4610100" y="2105618"/>
            <a:chExt cx="3838327" cy="3416320"/>
          </a:xfrm>
        </p:grpSpPr>
        <p:sp>
          <p:nvSpPr>
            <p:cNvPr id="3" name="TextBox 2"/>
            <p:cNvSpPr txBox="1"/>
            <p:nvPr/>
          </p:nvSpPr>
          <p:spPr>
            <a:xfrm>
              <a:off x="4790827" y="2105618"/>
              <a:ext cx="3657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নবম-দশম শ্রেণি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বিষয়ঃ গণিত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অধ্যায়ঃ ১৭</a:t>
              </a:r>
              <a:endParaRPr lang="bn-IN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সময়ঃ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৪</a:t>
              </a:r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৫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মিনিট</a:t>
              </a:r>
              <a:endParaRPr lang="bn-IN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IN" sz="2800" b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তারিখঃ </a:t>
              </a:r>
              <a:r>
                <a:rPr lang="bn-IN" sz="2800" b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১৪</a:t>
              </a:r>
              <a:r>
                <a:rPr lang="bn-IN" sz="2800" b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/০১/১৯</a:t>
              </a:r>
              <a:endParaRPr lang="en-US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bn-IN" sz="28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610100" y="2128837"/>
              <a:ext cx="36576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8335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লক্ষ কর ও উওর 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2614115" y="1676400"/>
                <a:ext cx="4267200" cy="1828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IN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bn-IN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𝒊</m:t>
                          </m:r>
                          <m:r>
                            <m:rPr>
                              <m:brk m:alnAt="23"/>
                            </m:r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𝒌</m:t>
                          </m:r>
                        </m:sup>
                        <m:e>
                          <m:sSub>
                            <m:sSubPr>
                              <m:ctrlPr>
                                <a:rPr lang="bn-IN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bn-IN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15" y="1676400"/>
                <a:ext cx="4267200" cy="18288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p Arrow Callout 3"/>
          <p:cNvSpPr/>
          <p:nvPr/>
        </p:nvSpPr>
        <p:spPr>
          <a:xfrm>
            <a:off x="2766515" y="3733800"/>
            <a:ext cx="3962400" cy="1143000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 টি কিসের 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5889653"/>
                  </p:ext>
                </p:extLst>
              </p:nvPr>
            </p:nvGraphicFramePr>
            <p:xfrm>
              <a:off x="228600" y="1981200"/>
              <a:ext cx="8610600" cy="85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7127"/>
                    <a:gridCol w="2698173"/>
                    <a:gridCol w="2152650"/>
                    <a:gridCol w="2152650"/>
                  </a:tblGrid>
                  <a:tr h="838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32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32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মধ্যমান</a:t>
                          </a:r>
                          <a:r>
                            <a:rPr lang="bn-IN" sz="32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32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3200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)</m:t>
                              </m:r>
                            </m:oMath>
                          </a14:m>
                          <a:endParaRPr lang="en-US" sz="32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32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গণসংখ্যা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32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32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3200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)</m:t>
                              </m:r>
                            </m:oMath>
                          </a14:m>
                          <a:endParaRPr lang="en-US" sz="32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3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5889653"/>
                  </p:ext>
                </p:extLst>
              </p:nvPr>
            </p:nvGraphicFramePr>
            <p:xfrm>
              <a:off x="228600" y="1981200"/>
              <a:ext cx="8610600" cy="85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7127"/>
                    <a:gridCol w="2698173"/>
                    <a:gridCol w="2152650"/>
                    <a:gridCol w="2152650"/>
                  </a:tblGrid>
                  <a:tr h="853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32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9955" t="-9286" r="-159729" b="-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283" t="-9286" r="-100000" b="-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0283" t="-9286" b="-114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Up Arrow Callout 13"/>
          <p:cNvSpPr/>
          <p:nvPr/>
        </p:nvSpPr>
        <p:spPr>
          <a:xfrm>
            <a:off x="2821675" y="3314700"/>
            <a:ext cx="3962400" cy="1143000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  সারণি?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0600" y="381000"/>
            <a:ext cx="8005761" cy="2179162"/>
            <a:chOff x="990600" y="381000"/>
            <a:chExt cx="8005761" cy="2179162"/>
          </a:xfrm>
        </p:grpSpPr>
        <p:sp>
          <p:nvSpPr>
            <p:cNvPr id="3" name="Rounded Rectangle 2"/>
            <p:cNvSpPr/>
            <p:nvPr/>
          </p:nvSpPr>
          <p:spPr>
            <a:xfrm>
              <a:off x="990600" y="408709"/>
              <a:ext cx="6781800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676400" y="399871"/>
              <a:ext cx="399019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7200" dirty="0"/>
            </a:p>
          </p:txBody>
        </p:sp>
        <p:pic>
          <p:nvPicPr>
            <p:cNvPr id="4" name="Picture 2" descr="C:\Users\DOEL\Pictures\Book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8436" y="381000"/>
              <a:ext cx="2447925" cy="217916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grpSp>
        <p:nvGrpSpPr>
          <p:cNvPr id="9" name="Group 8"/>
          <p:cNvGrpSpPr/>
          <p:nvPr/>
        </p:nvGrpSpPr>
        <p:grpSpPr>
          <a:xfrm>
            <a:off x="-275562" y="3352800"/>
            <a:ext cx="9695123" cy="1676400"/>
            <a:chOff x="373076" y="3352800"/>
            <a:chExt cx="8321647" cy="1676400"/>
          </a:xfrm>
        </p:grpSpPr>
        <p:sp>
          <p:nvSpPr>
            <p:cNvPr id="7" name="Parallelogram 6"/>
            <p:cNvSpPr/>
            <p:nvPr/>
          </p:nvSpPr>
          <p:spPr>
            <a:xfrm>
              <a:off x="609600" y="3352800"/>
              <a:ext cx="7848600" cy="1676400"/>
            </a:xfrm>
            <a:prstGeom prst="parallelogram">
              <a:avLst/>
            </a:prstGeom>
            <a:solidFill>
              <a:srgbClr val="92D05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076" y="3683168"/>
              <a:ext cx="83216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পরিসংখ্যান (</a:t>
              </a:r>
              <a:r>
                <a:rPr lang="bn-IN" sz="5400" b="1" dirty="0">
                  <a:latin typeface="NikoshBAN" pitchFamily="2" charset="0"/>
                  <a:cs typeface="NikoshBAN" pitchFamily="2" charset="0"/>
                </a:rPr>
                <a:t>গাণিতিক গড় নির্ণয় </a:t>
              </a:r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5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Flowchart: Internal Storage 1"/>
            <p:cNvSpPr/>
            <p:nvPr/>
          </p:nvSpPr>
          <p:spPr>
            <a:xfrm>
              <a:off x="0" y="0"/>
              <a:ext cx="9144000" cy="6858000"/>
            </a:xfrm>
            <a:prstGeom prst="flowChartInternalStorage">
              <a:avLst/>
            </a:prstGeom>
            <a:ln w="76200" cmpd="tri">
              <a:solidFill>
                <a:schemeClr val="tx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0" y="207818"/>
              <a:ext cx="541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" pitchFamily="2" charset="0"/>
                  <a:cs typeface="Nikosh" pitchFamily="2" charset="0"/>
                </a:rPr>
                <a:t>পাঠ শেষে শিক্ষার্থীরা</a:t>
              </a:r>
              <a:r>
                <a:rPr lang="bn-IN" sz="4000" b="1" dirty="0">
                  <a:latin typeface="Nikosh" pitchFamily="2" charset="0"/>
                  <a:cs typeface="Nikosh" pitchFamily="2" charset="0"/>
                </a:rPr>
                <a:t>------ 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95400" y="1219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গণসংখ্যা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নিবেশন সারণি থেকে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গাণিতিক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গড় নির্ণয় করতে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43000"/>
            <a:ext cx="8775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নিচে দাখিল নবম শ্রেণির শিক্ষার্থীদের গণিতে প্রাপ্ত নম্বরের গণসংখ্যা নিবেশন সারণি দেওয়া হলো । প্রাপ্ত নম্বরের গাণিতিক গড় নির্ণয়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55116"/>
              </p:ext>
            </p:extLst>
          </p:nvPr>
        </p:nvGraphicFramePr>
        <p:xfrm>
          <a:off x="228602" y="2438400"/>
          <a:ext cx="86868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078"/>
                <a:gridCol w="1054622"/>
                <a:gridCol w="1085850"/>
                <a:gridCol w="1085850"/>
                <a:gridCol w="1085850"/>
                <a:gridCol w="1085850"/>
                <a:gridCol w="1085848"/>
                <a:gridCol w="108585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 ব্যাপ্তি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8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82" y="457200"/>
            <a:ext cx="877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নিচে দাখিল নবম শ্রেণির শিক্ষার্থীদের গণিতে প্রাপ্ত নম্বরের গণসংখ্যা নিবেশন সারণি দেওয়া হলো । প্রাপ্ত নম্বরের গাণিতিক গড় নির্ণয় কর।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96960"/>
              </p:ext>
            </p:extLst>
          </p:nvPr>
        </p:nvGraphicFramePr>
        <p:xfrm>
          <a:off x="457200" y="800303"/>
          <a:ext cx="82423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290"/>
                <a:gridCol w="1030290"/>
                <a:gridCol w="1030290"/>
                <a:gridCol w="1030290"/>
                <a:gridCol w="1030290"/>
                <a:gridCol w="1030290"/>
                <a:gridCol w="1030290"/>
                <a:gridCol w="103029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 ব্যাপ্তি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673275"/>
            <a:ext cx="493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গাণিতিক গড়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সারণি নিম্নরূপ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b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5858269"/>
                  </p:ext>
                </p:extLst>
              </p:nvPr>
            </p:nvGraphicFramePr>
            <p:xfrm>
              <a:off x="1676400" y="2209800"/>
              <a:ext cx="7162800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4050"/>
                    <a:gridCol w="1733550"/>
                    <a:gridCol w="1828800"/>
                    <a:gridCol w="16764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4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4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মধ্যমান</a:t>
                          </a:r>
                          <a:r>
                            <a:rPr lang="bn-IN" sz="24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24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bn-IN" sz="24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)</a:t>
                          </a:r>
                          <a:endParaRPr lang="en-US" sz="24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4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গণসংখ্যা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24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bn-IN" sz="24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)</a:t>
                          </a:r>
                          <a:endParaRPr lang="en-US" sz="24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15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30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94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5858269"/>
                  </p:ext>
                </p:extLst>
              </p:nvPr>
            </p:nvGraphicFramePr>
            <p:xfrm>
              <a:off x="1676400" y="2209800"/>
              <a:ext cx="7162800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4050"/>
                    <a:gridCol w="1733550"/>
                    <a:gridCol w="1828800"/>
                    <a:gridCol w="1676400"/>
                  </a:tblGrid>
                  <a:tr h="8229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4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11268" t="-5926" r="-202465" b="-44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0000" t="-5926" r="-91667" b="-44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27273" t="-5926" b="-440741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15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30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94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28600" y="2258050"/>
                <a:ext cx="1295400" cy="19329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25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34 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=29.5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58050"/>
                <a:ext cx="1295400" cy="1932950"/>
              </a:xfrm>
              <a:prstGeom prst="roundRect">
                <a:avLst/>
              </a:prstGeom>
              <a:blipFill rotWithShape="1">
                <a:blip r:embed="rId3"/>
                <a:stretch>
                  <a:fillRect l="-905" r="-6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14800" y="302582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29.5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3487485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3945083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4406748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799" y="4869209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5343755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580542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239973" y="2258050"/>
                <a:ext cx="1295400" cy="19329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=39.5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73" y="2258050"/>
                <a:ext cx="1295400" cy="1932950"/>
              </a:xfrm>
              <a:prstGeom prst="roundRect">
                <a:avLst/>
              </a:prstGeom>
              <a:blipFill rotWithShape="1">
                <a:blip r:embed="rId4"/>
                <a:stretch>
                  <a:fillRect l="-1351" r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242816" y="2261462"/>
                <a:ext cx="1295400" cy="19329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=49.5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16" y="2261462"/>
                <a:ext cx="1295400" cy="1932950"/>
              </a:xfrm>
              <a:prstGeom prst="roundRect">
                <a:avLst/>
              </a:prstGeom>
              <a:blipFill rotWithShape="1">
                <a:blip r:embed="rId5"/>
                <a:stretch>
                  <a:fillRect l="-1357" r="-7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259307" y="2261462"/>
                <a:ext cx="1295400" cy="19329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=59.5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7" y="2261462"/>
                <a:ext cx="1295400" cy="1932950"/>
              </a:xfrm>
              <a:prstGeom prst="roundRect">
                <a:avLst/>
              </a:prstGeom>
              <a:blipFill rotWithShape="1">
                <a:blip r:embed="rId6"/>
                <a:stretch>
                  <a:fillRect l="-1357" r="-7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261582" y="2290177"/>
                <a:ext cx="1295400" cy="19329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=69.5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82" y="2290177"/>
                <a:ext cx="1295400" cy="1932950"/>
              </a:xfrm>
              <a:prstGeom prst="roundRect">
                <a:avLst/>
              </a:prstGeom>
              <a:blipFill rotWithShape="1">
                <a:blip r:embed="rId7"/>
                <a:stretch>
                  <a:fillRect l="-1357" r="-7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228600" y="2262227"/>
                <a:ext cx="1295400" cy="19329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=79.5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62227"/>
                <a:ext cx="1295400" cy="1932950"/>
              </a:xfrm>
              <a:prstGeom prst="roundRect">
                <a:avLst/>
              </a:prstGeom>
              <a:blipFill rotWithShape="1">
                <a:blip r:embed="rId8"/>
                <a:stretch>
                  <a:fillRect l="-1357" r="-7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242816" y="2262227"/>
                <a:ext cx="1295400" cy="19329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=89.5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16" y="2262227"/>
                <a:ext cx="1295400" cy="1932950"/>
              </a:xfrm>
              <a:prstGeom prst="roundRect">
                <a:avLst/>
              </a:prstGeom>
              <a:blipFill rotWithShape="1">
                <a:blip r:embed="rId9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649488" y="3025819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147.5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9487" y="3502679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395.5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3136" y="3964344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742.5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81040" y="4407544"/>
            <a:ext cx="1014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1190.5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8402" y="4869209"/>
            <a:ext cx="103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2085.5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84731" y="5343755"/>
            <a:ext cx="103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1272.5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3057" y="580542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358.5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7049367" y="6188652"/>
                <a:ext cx="18645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= 6190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367" y="6188652"/>
                <a:ext cx="186454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4837" t="-128947" r="-8824" b="-196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33551" y="2290177"/>
                <a:ext cx="1538216" cy="152817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29.5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=147.5</a:t>
                </a: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1" y="2290177"/>
                <a:ext cx="1538216" cy="1528177"/>
              </a:xfrm>
              <a:prstGeom prst="roundRect">
                <a:avLst/>
              </a:prstGeom>
              <a:blipFill rotWithShape="1">
                <a:blip r:embed="rId11"/>
                <a:stretch>
                  <a:fillRect r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44924" y="2416906"/>
                <a:ext cx="1538216" cy="152817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9.5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=395.5</a:t>
                </a: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4" y="2416906"/>
                <a:ext cx="1538216" cy="1528177"/>
              </a:xfrm>
              <a:prstGeom prst="roundRect">
                <a:avLst/>
              </a:prstGeom>
              <a:blipFill rotWithShape="1">
                <a:blip r:embed="rId12"/>
                <a:stretch>
                  <a:fillRect r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5580348" y="6188652"/>
            <a:ext cx="1146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= 100</a:t>
            </a:r>
          </a:p>
        </p:txBody>
      </p:sp>
      <p:sp>
        <p:nvSpPr>
          <p:cNvPr id="2" name="Down Arrow 1"/>
          <p:cNvSpPr/>
          <p:nvPr/>
        </p:nvSpPr>
        <p:spPr>
          <a:xfrm>
            <a:off x="6726817" y="3054265"/>
            <a:ext cx="283583" cy="313438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8515783" y="3057918"/>
            <a:ext cx="283583" cy="313438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3" grpId="1" animBg="1"/>
      <p:bldP spid="34" grpId="0" animBg="1"/>
      <p:bldP spid="34" grpId="1" animBg="1"/>
      <p:bldP spid="35" grpId="0"/>
      <p:bldP spid="2" grpId="0" animBg="1"/>
      <p:bldP spid="2" grpId="1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523756"/>
                  </p:ext>
                </p:extLst>
              </p:nvPr>
            </p:nvGraphicFramePr>
            <p:xfrm>
              <a:off x="304800" y="152400"/>
              <a:ext cx="7162800" cy="3870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4050"/>
                    <a:gridCol w="1733550"/>
                    <a:gridCol w="1828800"/>
                    <a:gridCol w="16764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0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20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0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মধ্যমান</a:t>
                          </a:r>
                          <a:r>
                            <a:rPr lang="bn-IN" sz="20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20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bn-IN" sz="20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)</a:t>
                          </a:r>
                          <a:endParaRPr lang="en-US" sz="20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0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গণসংখ্যা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20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0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bn-IN" sz="20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)</a:t>
                          </a:r>
                          <a:endParaRPr lang="en-US" sz="20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25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29.5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147.5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35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39.5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395.5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45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49.5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742.5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55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59.5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1190.5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65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69.5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30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2085.5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75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79.5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1272.5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85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94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89.5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358.5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n = 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sz="20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= 6190</a:t>
                          </a:r>
                          <a:endParaRPr lang="en-US" sz="2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523756"/>
                  </p:ext>
                </p:extLst>
              </p:nvPr>
            </p:nvGraphicFramePr>
            <p:xfrm>
              <a:off x="304800" y="152400"/>
              <a:ext cx="7162800" cy="3870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4050"/>
                    <a:gridCol w="1733550"/>
                    <a:gridCol w="1828800"/>
                    <a:gridCol w="1676400"/>
                  </a:tblGrid>
                  <a:tr h="7010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0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20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11268" t="-4348" r="-202465" b="-55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0000" t="-4348" r="-91667" b="-55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27273" t="-4348" b="-558261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25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29.5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147.5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35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39.5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395.5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45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49.5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742.5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55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59.5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1190.5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65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69.5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30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2085.5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75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79.5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1272.5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85</a:t>
                          </a: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94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89.5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358.5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n = 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27273" t="-884615" b="-1876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38200" y="4876800"/>
                <a:ext cx="8077200" cy="80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atin typeface="NikoshBAN" pitchFamily="2" charset="0"/>
                    <a:cs typeface="NikoshBAN" pitchFamily="2" charset="0"/>
                  </a:rPr>
                  <a:t>নির্ণেয় গাণিতিক গড়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𝒊</m:t>
                        </m:r>
                        <m:r>
                          <m:rPr>
                            <m:brk m:alnAt="23"/>
                          </m:rP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sup>
                      <m:e>
                        <m:sSub>
                          <m:sSubPr>
                            <m:ctrlPr>
                              <a:rPr lang="bn-IN" sz="32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/>
                                <a:cs typeface="NikoshBAN" pitchFamily="2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/>
                                <a:cs typeface="NikoshBAN" pitchFamily="2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bn-IN" sz="32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/>
                                <a:cs typeface="NikoshBAN" pitchFamily="2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bn-IN" sz="3600" b="1" dirty="0" smtClean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76800"/>
                <a:ext cx="8077200" cy="803618"/>
              </a:xfrm>
              <a:prstGeom prst="rect">
                <a:avLst/>
              </a:prstGeom>
              <a:blipFill rotWithShape="1">
                <a:blip r:embed="rId3"/>
                <a:stretch>
                  <a:fillRect l="-1962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05200" y="5680418"/>
                <a:ext cx="29718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𝟏𝟎𝟎</m:t>
                        </m:r>
                      </m:den>
                    </m:f>
                    <m:r>
                      <a:rPr lang="en-US" sz="3600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b="1" i="1">
                        <a:latin typeface="Cambria Math"/>
                        <a:ea typeface="Cambria Math"/>
                        <a:cs typeface="NikoshBAN" pitchFamily="2" charset="0"/>
                      </a:rPr>
                      <m:t>𝟔𝟏𝟗𝟎</m:t>
                    </m:r>
                  </m:oMath>
                </a14:m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680418"/>
                <a:ext cx="2971800" cy="892552"/>
              </a:xfrm>
              <a:prstGeom prst="rect">
                <a:avLst/>
              </a:prstGeom>
              <a:blipFill rotWithShape="1">
                <a:blip r:embed="rId4"/>
                <a:stretch>
                  <a:fillRect l="-6148" r="-820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218830" y="5803527"/>
            <a:ext cx="195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61.9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0" y="23622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মিনিট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2531" y="914400"/>
            <a:ext cx="4562545" cy="1175247"/>
            <a:chOff x="2362200" y="914400"/>
            <a:chExt cx="4562545" cy="1175247"/>
          </a:xfrm>
        </p:grpSpPr>
        <p:sp>
          <p:nvSpPr>
            <p:cNvPr id="5" name="Rounded Rectangle 4"/>
            <p:cNvSpPr/>
            <p:nvPr/>
          </p:nvSpPr>
          <p:spPr>
            <a:xfrm>
              <a:off x="2362200" y="914400"/>
              <a:ext cx="4562545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67490" y="1043207"/>
              <a:ext cx="426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কাজ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599" y="2895600"/>
            <a:ext cx="8775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নিচে দাখিল নবম শ্রেণির শিক্ষার্থীদের আরবিতে প্রাপ্ত নম্বরের গণসংখ্যা নিবেশন সারণি দেওয়া হলো । প্রাপ্ত নম্বরের গাণিতিক গড় নির্ণয়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376598"/>
              </p:ext>
            </p:extLst>
          </p:nvPr>
        </p:nvGraphicFramePr>
        <p:xfrm>
          <a:off x="212677" y="3972818"/>
          <a:ext cx="9050337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723"/>
                <a:gridCol w="838200"/>
                <a:gridCol w="914400"/>
                <a:gridCol w="914400"/>
                <a:gridCol w="914400"/>
                <a:gridCol w="914400"/>
                <a:gridCol w="914400"/>
                <a:gridCol w="990600"/>
                <a:gridCol w="973137"/>
                <a:gridCol w="21267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ব্যাপ্তি 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10-14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14-18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18-22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22-26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26-30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30-34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7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526</Words>
  <Application>Microsoft Office PowerPoint</Application>
  <PresentationFormat>On-screen Show (4:3)</PresentationFormat>
  <Paragraphs>193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DELL</cp:lastModifiedBy>
  <cp:revision>231</cp:revision>
  <dcterms:created xsi:type="dcterms:W3CDTF">2006-08-16T00:00:00Z</dcterms:created>
  <dcterms:modified xsi:type="dcterms:W3CDTF">2020-01-13T11:11:13Z</dcterms:modified>
</cp:coreProperties>
</file>