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6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38EC-032F-4E30-A402-0A351589E5F1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2D7A-4144-4549-B184-8AFCF5E52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38EC-032F-4E30-A402-0A351589E5F1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2D7A-4144-4549-B184-8AFCF5E52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38EC-032F-4E30-A402-0A351589E5F1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2D7A-4144-4549-B184-8AFCF5E52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38EC-032F-4E30-A402-0A351589E5F1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2D7A-4144-4549-B184-8AFCF5E52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38EC-032F-4E30-A402-0A351589E5F1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2D7A-4144-4549-B184-8AFCF5E52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38EC-032F-4E30-A402-0A351589E5F1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2D7A-4144-4549-B184-8AFCF5E52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38EC-032F-4E30-A402-0A351589E5F1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2D7A-4144-4549-B184-8AFCF5E52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38EC-032F-4E30-A402-0A351589E5F1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2D7A-4144-4549-B184-8AFCF5E52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38EC-032F-4E30-A402-0A351589E5F1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2D7A-4144-4549-B184-8AFCF5E52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38EC-032F-4E30-A402-0A351589E5F1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2D7A-4144-4549-B184-8AFCF5E52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38EC-032F-4E30-A402-0A351589E5F1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2D7A-4144-4549-B184-8AFCF5E52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738EC-032F-4E30-A402-0A351589E5F1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C2D7A-4144-4549-B184-8AFCF5E52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hakhawath747@gam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bn-IN" sz="8000" dirty="0" smtClean="0">
                <a:solidFill>
                  <a:srgbClr val="002060"/>
                </a:solidFill>
              </a:rPr>
              <a:t>স্বাগতম </a:t>
            </a:r>
            <a:endParaRPr lang="en-US" sz="8000" dirty="0">
              <a:solidFill>
                <a:srgbClr val="002060"/>
              </a:solidFill>
            </a:endParaRPr>
          </a:p>
        </p:txBody>
      </p:sp>
      <p:pic>
        <p:nvPicPr>
          <p:cNvPr id="7" name="Content Placeholder 6" descr="53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1828800"/>
            <a:ext cx="5257800" cy="4267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Oval 3"/>
          <p:cNvSpPr/>
          <p:nvPr/>
        </p:nvSpPr>
        <p:spPr>
          <a:xfrm>
            <a:off x="685800" y="304800"/>
            <a:ext cx="1143000" cy="1066800"/>
          </a:xfrm>
          <a:prstGeom prst="ellips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543800" y="381000"/>
            <a:ext cx="10668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alf Frame 11"/>
          <p:cNvSpPr/>
          <p:nvPr/>
        </p:nvSpPr>
        <p:spPr>
          <a:xfrm>
            <a:off x="1447800" y="1600200"/>
            <a:ext cx="914400" cy="914400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Half Frame 12"/>
          <p:cNvSpPr/>
          <p:nvPr/>
        </p:nvSpPr>
        <p:spPr>
          <a:xfrm rot="16875917">
            <a:off x="1450175" y="5493059"/>
            <a:ext cx="842062" cy="851112"/>
          </a:xfrm>
          <a:prstGeom prst="halfFrame">
            <a:avLst>
              <a:gd name="adj1" fmla="val 33333"/>
              <a:gd name="adj2" fmla="val 35912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Half Frame 13"/>
          <p:cNvSpPr/>
          <p:nvPr/>
        </p:nvSpPr>
        <p:spPr>
          <a:xfrm rot="6818398">
            <a:off x="6317165" y="1592765"/>
            <a:ext cx="914400" cy="914400"/>
          </a:xfrm>
          <a:prstGeom prst="halfFram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Half Frame 14"/>
          <p:cNvSpPr/>
          <p:nvPr/>
        </p:nvSpPr>
        <p:spPr>
          <a:xfrm rot="11970407">
            <a:off x="6451025" y="5384225"/>
            <a:ext cx="914400" cy="9144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Horizontal Scroll 4"/>
          <p:cNvSpPr/>
          <p:nvPr/>
        </p:nvSpPr>
        <p:spPr>
          <a:xfrm>
            <a:off x="609600" y="381000"/>
            <a:ext cx="8077200" cy="1033272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7030A0"/>
                </a:solidFill>
              </a:rPr>
              <a:t>এঁটেল মাটির বৈশিষ্ট্য 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533400" y="1676400"/>
            <a:ext cx="4648200" cy="990600"/>
          </a:xfrm>
          <a:prstGeom prst="homePlat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002060"/>
                </a:solidFill>
              </a:rPr>
              <a:t>এটেল মাটিতে বালু অপেক্ষা পলি ও কাদার ভাগ বেশি থাকে। 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533400" y="2895600"/>
            <a:ext cx="4724400" cy="1066800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FF0000"/>
                </a:solidFill>
              </a:rPr>
              <a:t>এ কাদা মাটি খুব নরম,দানা খুব ছোট ও মিহি ।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533400" y="4572000"/>
            <a:ext cx="4648200" cy="990600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00B050"/>
                </a:solidFill>
              </a:rPr>
              <a:t> </a:t>
            </a:r>
            <a:r>
              <a:rPr lang="bn-IN" sz="2000" dirty="0" smtClean="0">
                <a:solidFill>
                  <a:srgbClr val="00B050"/>
                </a:solidFill>
              </a:rPr>
              <a:t>এ মাটি বেশি পানি ধরে রাখতে পারে। 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5181600" y="1905000"/>
            <a:ext cx="3429000" cy="1066800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FFFF00"/>
                </a:solidFill>
              </a:rPr>
              <a:t>এ মাটিতে ভাল্ভাবে বাতাস চলাচল করতে পারেনা। 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15" name="Flowchart: Alternate Process 14"/>
          <p:cNvSpPr/>
          <p:nvPr/>
        </p:nvSpPr>
        <p:spPr>
          <a:xfrm>
            <a:off x="4724400" y="3810000"/>
            <a:ext cx="4038600" cy="1219200"/>
          </a:xfrm>
          <a:prstGeom prst="flowChartAlternate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এ মাটি সব ফসলের জন্য তেমন উপকারী নয়।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 descr="65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676400"/>
            <a:ext cx="3505200" cy="243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Flowchart: Merge 5"/>
          <p:cNvSpPr/>
          <p:nvPr/>
        </p:nvSpPr>
        <p:spPr>
          <a:xfrm>
            <a:off x="685800" y="457200"/>
            <a:ext cx="7924800" cy="838200"/>
          </a:xfrm>
          <a:prstGeom prst="flowChartMerg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FF0000"/>
                </a:solidFill>
              </a:rPr>
              <a:t>নিচের চিত্রগুলো ভাল্ভাবে লক্ষ কর 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10" name="Picture 9" descr="safa 4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4419600"/>
            <a:ext cx="3657600" cy="1866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 descr="safa 220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1676400"/>
            <a:ext cx="3886200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12" descr="safa 257.jf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400" y="4191000"/>
            <a:ext cx="3962400" cy="2057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" name="Rounded Rectangle 14"/>
          <p:cNvSpPr/>
          <p:nvPr/>
        </p:nvSpPr>
        <p:spPr>
          <a:xfrm>
            <a:off x="4191000" y="1143000"/>
            <a:ext cx="609600" cy="5181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মাটির তৈরি জিনিস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bn-IN" dirty="0" smtClean="0">
                <a:solidFill>
                  <a:srgbClr val="00B050"/>
                </a:solidFill>
              </a:rPr>
              <a:t>কোন মাটিতে মাছ চাষ ব্যয়বহুল ।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Flowchart: Manual Operation 7"/>
          <p:cNvSpPr/>
          <p:nvPr/>
        </p:nvSpPr>
        <p:spPr>
          <a:xfrm>
            <a:off x="1066800" y="304800"/>
            <a:ext cx="6324600" cy="1219200"/>
          </a:xfrm>
          <a:prstGeom prst="flowChartManualOperati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</a:rPr>
              <a:t>একক কাজ </a:t>
            </a:r>
            <a:endParaRPr lang="en-US" sz="4800" dirty="0">
              <a:solidFill>
                <a:srgbClr val="002060"/>
              </a:solidFill>
            </a:endParaRPr>
          </a:p>
        </p:txBody>
      </p:sp>
      <p:pic>
        <p:nvPicPr>
          <p:cNvPr id="9" name="Picture 8" descr="IMG_43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874520" y="2240280"/>
            <a:ext cx="4023360" cy="3657600"/>
          </a:xfrm>
          <a:prstGeom prst="rect">
            <a:avLst/>
          </a:prstGeom>
          <a:ln>
            <a:solidFill>
              <a:srgbClr val="FFFF00"/>
            </a:solidFill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n-IN" dirty="0" smtClean="0">
                <a:solidFill>
                  <a:srgbClr val="00B050"/>
                </a:solidFill>
              </a:rPr>
              <a:t> </a:t>
            </a:r>
            <a:endParaRPr lang="en-US" dirty="0"/>
          </a:p>
        </p:txBody>
      </p:sp>
      <p:sp>
        <p:nvSpPr>
          <p:cNvPr id="4" name="Flowchart: Data 3"/>
          <p:cNvSpPr/>
          <p:nvPr/>
        </p:nvSpPr>
        <p:spPr>
          <a:xfrm>
            <a:off x="1828800" y="304800"/>
            <a:ext cx="4419600" cy="1066800"/>
          </a:xfrm>
          <a:prstGeom prst="flowChartInputOutpu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0000"/>
                </a:solidFill>
              </a:rPr>
              <a:t>উত্তর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7" name="Plaque 6"/>
          <p:cNvSpPr/>
          <p:nvPr/>
        </p:nvSpPr>
        <p:spPr>
          <a:xfrm>
            <a:off x="1143000" y="2057400"/>
            <a:ext cx="5562600" cy="2667000"/>
          </a:xfrm>
          <a:prstGeom prst="plaqu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0000"/>
                </a:solidFill>
              </a:rPr>
              <a:t>লাল</a:t>
            </a:r>
            <a:r>
              <a:rPr lang="bn-IN" sz="6000" dirty="0" smtClean="0">
                <a:solidFill>
                  <a:srgbClr val="FFFF00"/>
                </a:solidFill>
              </a:rPr>
              <a:t> মাটিতে মাছ চাষ ব্যয়বহুল । 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Heart 3"/>
          <p:cNvSpPr/>
          <p:nvPr/>
        </p:nvSpPr>
        <p:spPr>
          <a:xfrm>
            <a:off x="609600" y="381000"/>
            <a:ext cx="8077200" cy="1066800"/>
          </a:xfrm>
          <a:prstGeom prst="hear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FF00"/>
                </a:solidFill>
              </a:rPr>
              <a:t>বেলের মাটির বৈশিষ্ট্য 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" y="1676400"/>
            <a:ext cx="5334000" cy="1143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7030A0"/>
                </a:solidFill>
              </a:rPr>
              <a:t>বেলে মাটিতে বালির ভাগ বেশি থাকে। 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" y="2971800"/>
            <a:ext cx="5410200" cy="1143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2060"/>
                </a:solidFill>
              </a:rPr>
              <a:t>বেলে মাটিতে  পানি ধারন ক্ষমতা কম। 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7200" y="4419600"/>
            <a:ext cx="5410200" cy="1295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FF00"/>
                </a:solidFill>
              </a:rPr>
              <a:t>বেলে মাটিতে ফসল তেমন ভাল হয়না  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19582  L 0.25 0  L 0 0  Z" pathEditMode="relative" ptsTypes="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.12122  L 0.077 0.31704  L -0.077 0.31704  L -0.125 0.12122  L 0 0  Z" pathEditMode="relative" ptsTypes="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.28773  L -0.125 0.28773  L 0 0  Z" pathEditMode="relative" ptsTypes=""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2438400" y="381000"/>
            <a:ext cx="4038600" cy="1066800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FF00"/>
                </a:solidFill>
              </a:rPr>
              <a:t>দলীয় কাজ 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IN" sz="4000" dirty="0" smtClean="0">
                <a:solidFill>
                  <a:srgbClr val="92D050"/>
                </a:solidFill>
              </a:rPr>
              <a:t>বাংলাদেশের মূল্যবান প্রাকৃতিক সম্পদ কোনটি? </a:t>
            </a:r>
            <a:endParaRPr lang="en-US" sz="4000" dirty="0">
              <a:solidFill>
                <a:srgbClr val="92D050"/>
              </a:solidFill>
            </a:endParaRPr>
          </a:p>
        </p:txBody>
      </p:sp>
      <p:pic>
        <p:nvPicPr>
          <p:cNvPr id="7" name="Picture 6" descr="IMG_20180129_1432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2895600"/>
            <a:ext cx="4648200" cy="2971800"/>
          </a:xfrm>
          <a:prstGeom prst="rect">
            <a:avLst/>
          </a:prstGeom>
          <a:ln w="190500" cap="sq">
            <a:solidFill>
              <a:srgbClr val="92D05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r>
              <a:rPr lang="bn-IN" sz="4000" dirty="0" smtClean="0">
                <a:solidFill>
                  <a:srgbClr val="00B0F0"/>
                </a:solidFill>
              </a:rPr>
              <a:t>বাংলাদেশের মূল্যবান প্রাকৃতিক সম্পদ হলো </a:t>
            </a:r>
            <a:r>
              <a:rPr lang="bn-IN" sz="4000" dirty="0" smtClean="0">
                <a:solidFill>
                  <a:srgbClr val="FF0000"/>
                </a:solidFill>
              </a:rPr>
              <a:t>মাটি ।</a:t>
            </a:r>
            <a:r>
              <a:rPr lang="bn-IN" sz="4000" dirty="0" smtClean="0">
                <a:solidFill>
                  <a:srgbClr val="00B0F0"/>
                </a:solidFill>
              </a:rPr>
              <a:t> 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4" name="Flowchart: Data 3"/>
          <p:cNvSpPr/>
          <p:nvPr/>
        </p:nvSpPr>
        <p:spPr>
          <a:xfrm>
            <a:off x="2286000" y="304800"/>
            <a:ext cx="4191000" cy="1066800"/>
          </a:xfrm>
          <a:prstGeom prst="flowChartInputOutp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/>
              <a:t>উত্তর </a:t>
            </a:r>
            <a:endParaRPr lang="en-US" sz="6600" dirty="0"/>
          </a:p>
        </p:txBody>
      </p:sp>
      <p:pic>
        <p:nvPicPr>
          <p:cNvPr id="5" name="Picture 4" descr="images-6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895600"/>
            <a:ext cx="4495800" cy="25146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7" name="Oval 6"/>
          <p:cNvSpPr/>
          <p:nvPr/>
        </p:nvSpPr>
        <p:spPr>
          <a:xfrm>
            <a:off x="7772400" y="1600200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3400" y="518160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Hexagon 4"/>
          <p:cNvSpPr/>
          <p:nvPr/>
        </p:nvSpPr>
        <p:spPr>
          <a:xfrm>
            <a:off x="2667000" y="381000"/>
            <a:ext cx="3505200" cy="990600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2060"/>
                </a:solidFill>
              </a:rPr>
              <a:t>দো- আঁশ মাটির বৈশিষ্ট্য 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172200" y="381000"/>
            <a:ext cx="10668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52600" y="304800"/>
            <a:ext cx="914400" cy="990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Flowchart: Data 14"/>
          <p:cNvSpPr/>
          <p:nvPr/>
        </p:nvSpPr>
        <p:spPr>
          <a:xfrm>
            <a:off x="457200" y="1676400"/>
            <a:ext cx="6172200" cy="1143000"/>
          </a:xfrm>
          <a:prstGeom prst="flowChartInputOutp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7030A0"/>
                </a:solidFill>
              </a:rPr>
              <a:t>দো- আঁশ মাটিতে বালি,পলি ও কাদা সম পরিমানে থাকে। 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7" name="Flowchart: Data 16"/>
          <p:cNvSpPr/>
          <p:nvPr/>
        </p:nvSpPr>
        <p:spPr>
          <a:xfrm>
            <a:off x="457200" y="3124200"/>
            <a:ext cx="6172200" cy="990600"/>
          </a:xfrm>
          <a:prstGeom prst="flowChartInputOutp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দো-আঁশ মাটির পানি ধারন ক্ষমতা মাঝারি </a:t>
            </a:r>
            <a:r>
              <a:rPr lang="bn-IN" dirty="0" smtClean="0">
                <a:solidFill>
                  <a:srgbClr val="FFFF00"/>
                </a:solidFill>
              </a:rPr>
              <a:t>।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8" name="Flowchart: Data 17"/>
          <p:cNvSpPr/>
          <p:nvPr/>
        </p:nvSpPr>
        <p:spPr>
          <a:xfrm>
            <a:off x="457200" y="4495800"/>
            <a:ext cx="5867400" cy="1143000"/>
          </a:xfrm>
          <a:prstGeom prst="flowChartInputOutp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দো-আঁশ  মাটি চাষাবাদের জন্য উপযুক্ত ।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7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>
              <a:buNone/>
            </a:pPr>
            <a:endParaRPr lang="en-US" dirty="0" smtClean="0"/>
          </a:p>
        </p:txBody>
      </p:sp>
      <p:sp>
        <p:nvSpPr>
          <p:cNvPr id="4" name="6-Point Star 3"/>
          <p:cNvSpPr/>
          <p:nvPr/>
        </p:nvSpPr>
        <p:spPr>
          <a:xfrm>
            <a:off x="2286000" y="304800"/>
            <a:ext cx="4038600" cy="1143000"/>
          </a:xfrm>
          <a:prstGeom prst="star6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0000"/>
                </a:solidFill>
              </a:rPr>
              <a:t>মূল্যায়ন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514600" y="2057400"/>
            <a:ext cx="1524000" cy="1143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ক </a:t>
            </a:r>
            <a:endParaRPr lang="en-US" sz="6000" dirty="0"/>
          </a:p>
        </p:txBody>
      </p:sp>
      <p:cxnSp>
        <p:nvCxnSpPr>
          <p:cNvPr id="14" name="Straight Arrow Connector 13"/>
          <p:cNvCxnSpPr>
            <a:stCxn id="5" idx="6"/>
          </p:cNvCxnSpPr>
          <p:nvPr/>
        </p:nvCxnSpPr>
        <p:spPr>
          <a:xfrm flipV="1">
            <a:off x="4038600" y="2590800"/>
            <a:ext cx="914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2"/>
          </p:cNvCxnSpPr>
          <p:nvPr/>
        </p:nvCxnSpPr>
        <p:spPr>
          <a:xfrm rot="10800000" flipV="1">
            <a:off x="1676400" y="2628900"/>
            <a:ext cx="8382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4"/>
          </p:cNvCxnSpPr>
          <p:nvPr/>
        </p:nvCxnSpPr>
        <p:spPr>
          <a:xfrm rot="5400000">
            <a:off x="3009900" y="34671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876800" y="2438400"/>
            <a:ext cx="1143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বায়ু 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" y="2438400"/>
            <a:ext cx="1327731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মাটি 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2590800" y="3657600"/>
            <a:ext cx="99060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খনিজ দ্রব্য 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" y="4267200"/>
            <a:ext cx="8229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002060"/>
                </a:solidFill>
              </a:rPr>
              <a:t>উদ্দীপকের ‘ক’ চিহ্নিত স্থানে কোনটি বসবে ?</a:t>
            </a:r>
          </a:p>
          <a:p>
            <a:endParaRPr lang="bn-IN" sz="2800" dirty="0" smtClean="0"/>
          </a:p>
          <a:p>
            <a:pPr>
              <a:buFont typeface="Arial" pitchFamily="34" charset="0"/>
              <a:buChar char="•"/>
            </a:pPr>
            <a:r>
              <a:rPr lang="bn-IN" sz="2400" dirty="0" smtClean="0"/>
              <a:t>(</a:t>
            </a:r>
            <a:r>
              <a:rPr lang="bn-IN" sz="2400" dirty="0" smtClean="0">
                <a:solidFill>
                  <a:srgbClr val="FF0000"/>
                </a:solidFill>
              </a:rPr>
              <a:t>ক) কূত্রিম সম্পদ </a:t>
            </a:r>
            <a:r>
              <a:rPr lang="bn-IN" sz="2400" dirty="0" smtClean="0">
                <a:solidFill>
                  <a:srgbClr val="00B050"/>
                </a:solidFill>
              </a:rPr>
              <a:t>(খ) প্রাকূতিক সম্পদ </a:t>
            </a:r>
          </a:p>
          <a:p>
            <a:pPr>
              <a:buFont typeface="Arial" pitchFamily="34" charset="0"/>
              <a:buChar char="•"/>
            </a:pPr>
            <a:r>
              <a:rPr lang="bn-IN" sz="2400" dirty="0" smtClean="0">
                <a:solidFill>
                  <a:srgbClr val="0070C0"/>
                </a:solidFill>
              </a:rPr>
              <a:t>(গ) অর্থনৈতিক সম্পদ </a:t>
            </a:r>
            <a:r>
              <a:rPr lang="bn-IN" sz="2400" dirty="0" smtClean="0">
                <a:solidFill>
                  <a:srgbClr val="7030A0"/>
                </a:solidFill>
              </a:rPr>
              <a:t>(ঘ) প্রাণি সম্পদ 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27" name="Flowchart: Connector 26"/>
          <p:cNvSpPr/>
          <p:nvPr/>
        </p:nvSpPr>
        <p:spPr>
          <a:xfrm flipH="1" flipV="1">
            <a:off x="3048000" y="5105400"/>
            <a:ext cx="381000" cy="381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" grpId="0" animBg="1"/>
      <p:bldP spid="24" grpId="0" animBg="1"/>
      <p:bldP spid="25" grpId="0" animBg="1"/>
      <p:bldP spid="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7" descr="4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3124200"/>
            <a:ext cx="5029200" cy="3124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Flowchart: Extract 3"/>
          <p:cNvSpPr/>
          <p:nvPr/>
        </p:nvSpPr>
        <p:spPr>
          <a:xfrm>
            <a:off x="1295400" y="228600"/>
            <a:ext cx="6858000" cy="1143000"/>
          </a:xfrm>
          <a:prstGeom prst="flowChartExtra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বাড়ির কাজ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457200" y="1600200"/>
            <a:ext cx="7239000" cy="1447800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এদেশের সমতল ভূমি কেমন?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bn-IN" sz="1800" dirty="0" smtClean="0">
                <a:solidFill>
                  <a:srgbClr val="002060"/>
                </a:solidFill>
              </a:rPr>
              <a:t>  </a:t>
            </a:r>
            <a:endParaRPr lang="en-US" sz="1800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" y="304800"/>
            <a:ext cx="8153400" cy="9906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পরিচিতি</a:t>
            </a:r>
            <a:r>
              <a:rPr lang="bn-IN" sz="6000" dirty="0" smtClean="0">
                <a:solidFill>
                  <a:srgbClr val="FFFF00"/>
                </a:solidFill>
              </a:rPr>
              <a:t> 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4038600"/>
            <a:ext cx="701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</a:rPr>
              <a:t>এম সাখাওয়াত হোসেন।             </a:t>
            </a:r>
          </a:p>
          <a:p>
            <a:r>
              <a:rPr lang="bn-IN" sz="2400" dirty="0" smtClean="0">
                <a:solidFill>
                  <a:srgbClr val="FF0000"/>
                </a:solidFill>
              </a:rPr>
              <a:t>সহকারি শিক্ষক (ব্যবসায় শিক্ষা)</a:t>
            </a:r>
          </a:p>
          <a:p>
            <a:r>
              <a:rPr lang="bn-IN" sz="2400" dirty="0" smtClean="0">
                <a:solidFill>
                  <a:srgbClr val="FF0000"/>
                </a:solidFill>
              </a:rPr>
              <a:t>মোক্তাল হোসেন উচ্চ বিদ্যালয়</a:t>
            </a:r>
            <a:r>
              <a:rPr lang="en-US" sz="2400" dirty="0" smtClean="0">
                <a:solidFill>
                  <a:srgbClr val="FF0000"/>
                </a:solidFill>
              </a:rPr>
              <a:t>। </a:t>
            </a:r>
            <a:endParaRPr lang="bn-IN" sz="2400" dirty="0" smtClean="0">
              <a:solidFill>
                <a:srgbClr val="FF0000"/>
              </a:solidFill>
            </a:endParaRPr>
          </a:p>
          <a:p>
            <a:r>
              <a:rPr lang="bn-IN" sz="2400" dirty="0" smtClean="0">
                <a:solidFill>
                  <a:srgbClr val="FF0000"/>
                </a:solidFill>
              </a:rPr>
              <a:t>চল্লিশা,সদর,নেত্রকোণা</a:t>
            </a:r>
          </a:p>
          <a:p>
            <a:r>
              <a:rPr lang="en-US" sz="2400" dirty="0" smtClean="0">
                <a:solidFill>
                  <a:srgbClr val="FF0000"/>
                </a:solidFill>
                <a:hlinkClick r:id="rId2"/>
              </a:rPr>
              <a:t>shakhawath747@gamil.com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 Mob:01917636486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8" name="Picture 7" descr="IMG_999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876301" y="1409701"/>
            <a:ext cx="2666999" cy="25907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Rectangle 9"/>
          <p:cNvSpPr/>
          <p:nvPr/>
        </p:nvSpPr>
        <p:spPr>
          <a:xfrm>
            <a:off x="4648200" y="1447800"/>
            <a:ext cx="4038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>
                <a:solidFill>
                  <a:srgbClr val="FF0000"/>
                </a:solidFill>
              </a:rPr>
              <a:t> </a:t>
            </a:r>
            <a:endParaRPr lang="bn-IN" sz="2400" dirty="0" smtClean="0">
              <a:solidFill>
                <a:srgbClr val="7030A0"/>
              </a:solidFill>
            </a:endParaRPr>
          </a:p>
          <a:p>
            <a:endParaRPr lang="bn-IN" sz="2400" dirty="0" smtClean="0">
              <a:solidFill>
                <a:srgbClr val="002060"/>
              </a:solidFill>
            </a:endParaRPr>
          </a:p>
          <a:p>
            <a:endParaRPr lang="bn-IN" dirty="0" smtClean="0">
              <a:solidFill>
                <a:srgbClr val="002060"/>
              </a:solidFill>
            </a:endParaRPr>
          </a:p>
          <a:p>
            <a:endParaRPr lang="bn-IN" dirty="0" smtClean="0">
              <a:solidFill>
                <a:srgbClr val="002060"/>
              </a:solidFill>
            </a:endParaRPr>
          </a:p>
          <a:p>
            <a:endParaRPr lang="bn-IN" dirty="0" smtClean="0">
              <a:solidFill>
                <a:srgbClr val="002060"/>
              </a:solidFill>
            </a:endParaRPr>
          </a:p>
          <a:p>
            <a:endParaRPr lang="bn-IN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Flowchart: Data 11"/>
          <p:cNvSpPr/>
          <p:nvPr/>
        </p:nvSpPr>
        <p:spPr>
          <a:xfrm>
            <a:off x="5105400" y="1524000"/>
            <a:ext cx="3657600" cy="4419600"/>
          </a:xfrm>
          <a:prstGeom prst="flowChartInputOutp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Data 12"/>
          <p:cNvSpPr/>
          <p:nvPr/>
        </p:nvSpPr>
        <p:spPr>
          <a:xfrm>
            <a:off x="5257800" y="1447800"/>
            <a:ext cx="3657600" cy="4648200"/>
          </a:xfrm>
          <a:prstGeom prst="flowChartInputOutp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rgbClr val="002060"/>
                </a:solidFill>
              </a:rPr>
              <a:t>শ্রেণিঃ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অষ্টম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bn-IN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বিষয়ঃ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বাংলাদেশ</a:t>
            </a:r>
            <a:r>
              <a:rPr lang="en-US" sz="2400" dirty="0" smtClean="0">
                <a:solidFill>
                  <a:srgbClr val="002060"/>
                </a:solidFill>
              </a:rPr>
              <a:t> ও </a:t>
            </a:r>
            <a:r>
              <a:rPr lang="en-US" sz="2400" dirty="0" err="1" smtClean="0">
                <a:solidFill>
                  <a:srgbClr val="002060"/>
                </a:solidFill>
              </a:rPr>
              <a:t>বি</a:t>
            </a:r>
            <a:r>
              <a:rPr lang="bn-IN" sz="2400" dirty="0" smtClean="0">
                <a:solidFill>
                  <a:srgbClr val="002060"/>
                </a:solidFill>
              </a:rPr>
              <a:t>শ্বপরিচয় 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err="1" smtClean="0">
                <a:solidFill>
                  <a:srgbClr val="002060"/>
                </a:solidFill>
              </a:rPr>
              <a:t>পাঠ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শিরোনামঃ</a:t>
            </a:r>
            <a:r>
              <a:rPr lang="en-US" sz="2400" dirty="0" smtClean="0">
                <a:solidFill>
                  <a:srgbClr val="002060"/>
                </a:solidFill>
              </a:rPr>
              <a:t>   </a:t>
            </a:r>
            <a:r>
              <a:rPr lang="en-US" sz="2400" dirty="0" err="1" smtClean="0">
                <a:solidFill>
                  <a:srgbClr val="002060"/>
                </a:solidFill>
              </a:rPr>
              <a:t>বাংলাদেশের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প্রাকৃতিক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সম্প</a:t>
            </a:r>
            <a:r>
              <a:rPr lang="en-US" sz="2400" dirty="0" smtClean="0">
                <a:solidFill>
                  <a:srgbClr val="002060"/>
                </a:solidFill>
              </a:rPr>
              <a:t> দ -</a:t>
            </a:r>
            <a:r>
              <a:rPr lang="bn-IN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(</a:t>
            </a:r>
            <a:r>
              <a:rPr lang="en-US" sz="3200" dirty="0" err="1" smtClean="0">
                <a:solidFill>
                  <a:srgbClr val="FF0000"/>
                </a:solidFill>
              </a:rPr>
              <a:t>মাটি</a:t>
            </a:r>
            <a:r>
              <a:rPr lang="en-US" sz="3200" dirty="0" smtClean="0">
                <a:solidFill>
                  <a:srgbClr val="FF0000"/>
                </a:solidFill>
              </a:rPr>
              <a:t>) </a:t>
            </a:r>
          </a:p>
          <a:p>
            <a:r>
              <a:rPr lang="en-US" sz="2400" dirty="0" err="1" smtClean="0">
                <a:solidFill>
                  <a:srgbClr val="002060"/>
                </a:solidFill>
              </a:rPr>
              <a:t>অধ্যায়ঃ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bn-IN" sz="2400" dirty="0" smtClean="0">
                <a:solidFill>
                  <a:srgbClr val="002060"/>
                </a:solidFill>
              </a:rPr>
              <a:t> দ্বাদশ 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err="1" smtClean="0">
                <a:solidFill>
                  <a:srgbClr val="002060"/>
                </a:solidFill>
              </a:rPr>
              <a:t>সময়ঃ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2400" dirty="0" err="1" smtClean="0">
                <a:solidFill>
                  <a:srgbClr val="002060"/>
                </a:solidFill>
              </a:rPr>
              <a:t>তারিখঃ</a:t>
            </a:r>
            <a:r>
              <a:rPr lang="en-US" sz="2400" smtClean="0">
                <a:solidFill>
                  <a:srgbClr val="002060"/>
                </a:solidFill>
              </a:rPr>
              <a:t> 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" dur="2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2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55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8200" y="1447800"/>
            <a:ext cx="3962400" cy="4648200"/>
          </a:xfrm>
          <a:ln>
            <a:solidFill>
              <a:srgbClr val="FF0000"/>
            </a:solidFill>
          </a:ln>
        </p:spPr>
      </p:pic>
      <p:sp>
        <p:nvSpPr>
          <p:cNvPr id="4" name="Flowchart: Data 3"/>
          <p:cNvSpPr/>
          <p:nvPr/>
        </p:nvSpPr>
        <p:spPr>
          <a:xfrm>
            <a:off x="1219200" y="381000"/>
            <a:ext cx="6096000" cy="765048"/>
          </a:xfrm>
          <a:prstGeom prst="flowChartInputOutpu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ata 4"/>
          <p:cNvSpPr/>
          <p:nvPr/>
        </p:nvSpPr>
        <p:spPr>
          <a:xfrm>
            <a:off x="990600" y="381000"/>
            <a:ext cx="7315200" cy="612648"/>
          </a:xfrm>
          <a:prstGeom prst="flowChartInputOutpu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FF00"/>
                </a:solidFill>
              </a:rPr>
              <a:t>আজকের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পাঠ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endParaRPr lang="en-US" sz="4400" dirty="0">
              <a:solidFill>
                <a:srgbClr val="FFFF00"/>
              </a:solidFill>
            </a:endParaRPr>
          </a:p>
        </p:txBody>
      </p:sp>
      <p:pic>
        <p:nvPicPr>
          <p:cNvPr id="7" name="Picture 6" descr="মাটি৩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47800"/>
            <a:ext cx="3733800" cy="4724400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10" name="Oval 9"/>
          <p:cNvSpPr/>
          <p:nvPr/>
        </p:nvSpPr>
        <p:spPr>
          <a:xfrm>
            <a:off x="3505200" y="4953000"/>
            <a:ext cx="19812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B050"/>
                </a:solidFill>
              </a:rPr>
              <a:t>মাটি </a:t>
            </a:r>
            <a:endParaRPr lang="en-US" sz="4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এই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পাঠ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শিক্ষার্থীরা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4" name="Flowchart: Multidocument 3"/>
          <p:cNvSpPr/>
          <p:nvPr/>
        </p:nvSpPr>
        <p:spPr>
          <a:xfrm>
            <a:off x="533400" y="381000"/>
            <a:ext cx="7772400" cy="838200"/>
          </a:xfrm>
          <a:prstGeom prst="flowChartMultidocumen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FF00"/>
                </a:solidFill>
              </a:rPr>
              <a:t>শিখনফল</a:t>
            </a:r>
            <a:r>
              <a:rPr lang="en-US" sz="5400" dirty="0" smtClean="0">
                <a:solidFill>
                  <a:srgbClr val="FFFF00"/>
                </a:solidFill>
              </a:rPr>
              <a:t> 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6" name="Flowchart: Data 5"/>
          <p:cNvSpPr/>
          <p:nvPr/>
        </p:nvSpPr>
        <p:spPr>
          <a:xfrm>
            <a:off x="1295400" y="2286000"/>
            <a:ext cx="7010400" cy="3657600"/>
          </a:xfrm>
          <a:prstGeom prst="flowChartInputOutpu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514600" y="2362200"/>
            <a:ext cx="51054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002060"/>
                </a:solidFill>
              </a:rPr>
              <a:t>০১</a:t>
            </a:r>
            <a:r>
              <a:rPr lang="bn-IN" sz="2800" dirty="0" smtClean="0">
                <a:solidFill>
                  <a:srgbClr val="FF0000"/>
                </a:solidFill>
              </a:rPr>
              <a:t>। মাটির উপাদান কয়টি তা বলতে পারবে।</a:t>
            </a:r>
          </a:p>
          <a:p>
            <a:r>
              <a:rPr lang="bn-IN" sz="2800" dirty="0" smtClean="0">
                <a:solidFill>
                  <a:srgbClr val="FF0000"/>
                </a:solidFill>
              </a:rPr>
              <a:t>০২।মাটির কি কাজ তা ব্যাখ্যা করতে পারবে। </a:t>
            </a:r>
          </a:p>
          <a:p>
            <a:r>
              <a:rPr lang="bn-IN" sz="2800" dirty="0" smtClean="0">
                <a:solidFill>
                  <a:srgbClr val="FF0000"/>
                </a:solidFill>
              </a:rPr>
              <a:t>০৩।মাটির প্রকারভেদ বর্ণনা করতে পারবে।</a:t>
            </a:r>
          </a:p>
          <a:p>
            <a:r>
              <a:rPr lang="bn-IN" sz="2800" smtClean="0">
                <a:solidFill>
                  <a:srgbClr val="FF0000"/>
                </a:solidFill>
              </a:rPr>
              <a:t>০৪। মাটির বৈশিষ্ট্য বর্ণনা করতে পারবে।   </a:t>
            </a:r>
            <a:endParaRPr lang="bn-IN" sz="2800" dirty="0" smtClean="0">
              <a:solidFill>
                <a:srgbClr val="FF0000"/>
              </a:solidFill>
            </a:endParaRPr>
          </a:p>
          <a:p>
            <a:endParaRPr lang="bn-IN" sz="2800" dirty="0" smtClean="0">
              <a:solidFill>
                <a:srgbClr val="002060"/>
              </a:solidFill>
            </a:endParaRPr>
          </a:p>
          <a:p>
            <a:endParaRPr lang="bn-IN" sz="2800" dirty="0" smtClean="0">
              <a:solidFill>
                <a:srgbClr val="002060"/>
              </a:solidFill>
            </a:endParaRPr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8" grpId="0"/>
      <p:bldP spid="8" grpId="1"/>
      <p:bldP spid="8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6600" dirty="0" smtClean="0"/>
              <a:t>মাটির উপাদান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11" name="6-Point Star 10"/>
          <p:cNvSpPr/>
          <p:nvPr/>
        </p:nvSpPr>
        <p:spPr>
          <a:xfrm>
            <a:off x="5181600" y="1524000"/>
            <a:ext cx="3352800" cy="2438400"/>
          </a:xfrm>
          <a:prstGeom prst="star6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বায়ু -২৫% </a:t>
            </a:r>
            <a:endParaRPr lang="en-US" sz="3600" dirty="0"/>
          </a:p>
        </p:txBody>
      </p:sp>
      <p:sp>
        <p:nvSpPr>
          <p:cNvPr id="12" name="6-Point Star 11"/>
          <p:cNvSpPr/>
          <p:nvPr/>
        </p:nvSpPr>
        <p:spPr>
          <a:xfrm>
            <a:off x="609600" y="1600200"/>
            <a:ext cx="3276600" cy="2209800"/>
          </a:xfrm>
          <a:prstGeom prst="star6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খনিজ পদার্থ-৪৫%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6-Point Star 12"/>
          <p:cNvSpPr/>
          <p:nvPr/>
        </p:nvSpPr>
        <p:spPr>
          <a:xfrm>
            <a:off x="5257800" y="4038600"/>
            <a:ext cx="3276600" cy="21336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2060"/>
                </a:solidFill>
              </a:rPr>
              <a:t>পানি  ২৫% 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14" name="6-Point Star 13"/>
          <p:cNvSpPr/>
          <p:nvPr/>
        </p:nvSpPr>
        <p:spPr>
          <a:xfrm>
            <a:off x="1295400" y="4343400"/>
            <a:ext cx="45719" cy="762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6-Point Star 14"/>
          <p:cNvSpPr/>
          <p:nvPr/>
        </p:nvSpPr>
        <p:spPr>
          <a:xfrm>
            <a:off x="533400" y="3886200"/>
            <a:ext cx="3429000" cy="2209800"/>
          </a:xfrm>
          <a:prstGeom prst="star6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জৈব পদার্থ-৫ %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3962400" y="1600200"/>
            <a:ext cx="1371600" cy="4267200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2060"/>
                </a:solidFill>
              </a:rPr>
              <a:t>মাটির উপাদান  ৪টি 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5400" dirty="0" smtClean="0">
                <a:solidFill>
                  <a:srgbClr val="FF0000"/>
                </a:solidFill>
              </a:rPr>
              <a:t>মাটির জৈব পদার্থ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Sun 4"/>
          <p:cNvSpPr/>
          <p:nvPr/>
        </p:nvSpPr>
        <p:spPr>
          <a:xfrm>
            <a:off x="2667000" y="2209800"/>
            <a:ext cx="3657600" cy="33528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</a:rPr>
              <a:t>জৈব পদার্থ</a:t>
            </a:r>
            <a:endParaRPr lang="en-US" sz="3600" dirty="0"/>
          </a:p>
        </p:txBody>
      </p:sp>
      <p:sp>
        <p:nvSpPr>
          <p:cNvPr id="7" name="Rounded Rectangle 6"/>
          <p:cNvSpPr/>
          <p:nvPr/>
        </p:nvSpPr>
        <p:spPr>
          <a:xfrm>
            <a:off x="533400" y="1905000"/>
            <a:ext cx="2667000" cy="914400"/>
          </a:xfrm>
          <a:prstGeom prst="round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rgbClr val="002060"/>
                </a:solidFill>
              </a:rPr>
              <a:t>সমস্ত পুষ্টিউপাদানের গুদাম ঘর হিসেবে কাজ করে</a:t>
            </a:r>
            <a:r>
              <a:rPr lang="bn-IN" sz="1600" dirty="0" smtClean="0">
                <a:solidFill>
                  <a:srgbClr val="002060"/>
                </a:solidFill>
              </a:rPr>
              <a:t>,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81400" y="1676400"/>
            <a:ext cx="1447800" cy="6858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ভূমি ক্ষয় রোধ করে 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791200" y="2286000"/>
            <a:ext cx="2895600" cy="914400"/>
          </a:xfrm>
          <a:prstGeom prst="roundRect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FF00"/>
                </a:solidFill>
              </a:rPr>
              <a:t>মাটির,ভৌত রাসায়নিক ও জৈব গুনাবলী উন্নত করে।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324600" y="3733800"/>
            <a:ext cx="2362200" cy="914400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পানি ধারণ ক্ষমতা বূদ্ধি করে।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91200" y="4953000"/>
            <a:ext cx="2895600" cy="838200"/>
          </a:xfrm>
          <a:prstGeom prst="roundRect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FF00"/>
                </a:solidFill>
              </a:rPr>
              <a:t>অনুজীবের প্রধান শক্তি।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3400" y="3505200"/>
            <a:ext cx="2133600" cy="914400"/>
          </a:xfrm>
          <a:prstGeom prst="round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002060"/>
                </a:solidFill>
              </a:rPr>
              <a:t>মাটিতে নাইট্রোজেনের প্রধান উৎস  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066800" y="4953000"/>
            <a:ext cx="2133600" cy="914400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0000"/>
                </a:solidFill>
              </a:rPr>
              <a:t>ইত্যাদি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810000" y="5562600"/>
            <a:ext cx="16002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5400" dirty="0" smtClean="0">
                <a:solidFill>
                  <a:srgbClr val="FFFF00"/>
                </a:solidFill>
              </a:rPr>
              <a:t>মাটির প্রকারভেদ 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Teardrop 5"/>
          <p:cNvSpPr/>
          <p:nvPr/>
        </p:nvSpPr>
        <p:spPr>
          <a:xfrm rot="2943447">
            <a:off x="912279" y="1721009"/>
            <a:ext cx="2046550" cy="2015323"/>
          </a:xfrm>
          <a:prstGeom prst="teardro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বেলে মাটি </a:t>
            </a:r>
            <a:endParaRPr lang="en-US" sz="4000" dirty="0"/>
          </a:p>
        </p:txBody>
      </p:sp>
      <p:sp>
        <p:nvSpPr>
          <p:cNvPr id="7" name="Teardrop 6"/>
          <p:cNvSpPr/>
          <p:nvPr/>
        </p:nvSpPr>
        <p:spPr>
          <a:xfrm rot="11794845">
            <a:off x="6042967" y="1704159"/>
            <a:ext cx="1970662" cy="2079875"/>
          </a:xfrm>
          <a:prstGeom prst="teardrop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পলি মাটি </a:t>
            </a:r>
            <a:endParaRPr lang="en-US" sz="4000" dirty="0"/>
          </a:p>
        </p:txBody>
      </p:sp>
      <p:sp>
        <p:nvSpPr>
          <p:cNvPr id="9" name="Teardrop 8"/>
          <p:cNvSpPr/>
          <p:nvPr/>
        </p:nvSpPr>
        <p:spPr>
          <a:xfrm rot="15275320">
            <a:off x="5956485" y="3970146"/>
            <a:ext cx="1896929" cy="2261928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দো- আঁশ মাটি </a:t>
            </a:r>
            <a:endParaRPr lang="en-US" sz="4000" dirty="0"/>
          </a:p>
        </p:txBody>
      </p:sp>
      <p:sp>
        <p:nvSpPr>
          <p:cNvPr id="10" name="Teardrop 9"/>
          <p:cNvSpPr/>
          <p:nvPr/>
        </p:nvSpPr>
        <p:spPr>
          <a:xfrm>
            <a:off x="685800" y="4495800"/>
            <a:ext cx="2286000" cy="1600200"/>
          </a:xfrm>
          <a:prstGeom prst="teardrop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এঁটেল  মাটি </a:t>
            </a:r>
            <a:endParaRPr lang="en-US" sz="4000" dirty="0"/>
          </a:p>
        </p:txBody>
      </p:sp>
      <p:sp>
        <p:nvSpPr>
          <p:cNvPr id="12" name="Parallelogram 11"/>
          <p:cNvSpPr/>
          <p:nvPr/>
        </p:nvSpPr>
        <p:spPr>
          <a:xfrm>
            <a:off x="2895600" y="2743200"/>
            <a:ext cx="3124200" cy="1905000"/>
          </a:xfrm>
          <a:prstGeom prst="parallelogra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rgbClr val="FF0000"/>
                </a:solidFill>
              </a:rPr>
              <a:t>মাটি 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নিচের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চিত্রগুলো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ভাল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করে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দেখ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Content Placeholder 3" descr="65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524000"/>
            <a:ext cx="8153400" cy="4876800"/>
          </a:xfrm>
          <a:ln>
            <a:solidFill>
              <a:srgbClr val="FF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886200" y="57150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</a:rPr>
              <a:t>বিভিন্ন রং  এর মাটি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65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752600"/>
            <a:ext cx="5867400" cy="43434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Oval 3"/>
          <p:cNvSpPr/>
          <p:nvPr/>
        </p:nvSpPr>
        <p:spPr>
          <a:xfrm>
            <a:off x="457200" y="381000"/>
            <a:ext cx="82296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নিচের মানচিত্রটি ভাল করে লক্ষ কর।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61722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বাংলাদেশের মৃত্তিকা বুনট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theme/theme1.xml><?xml version="1.0" encoding="utf-8"?>
<a:theme xmlns:a="http://schemas.openxmlformats.org/drawingml/2006/main" name="স্বাগতম 01.01.202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স্বাগতম 01.01.2020</Template>
  <TotalTime>269</TotalTime>
  <Words>360</Words>
  <Application>Microsoft Office PowerPoint</Application>
  <PresentationFormat>On-screen Show (4:3)</PresentationFormat>
  <Paragraphs>93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স্বাগতম 01.01.2020</vt:lpstr>
      <vt:lpstr>স্বাগতম </vt:lpstr>
      <vt:lpstr>Slide 2</vt:lpstr>
      <vt:lpstr>Slide 3</vt:lpstr>
      <vt:lpstr>Slide 4</vt:lpstr>
      <vt:lpstr>মাটির উপাদান </vt:lpstr>
      <vt:lpstr>মাটির জৈব পদার্থ</vt:lpstr>
      <vt:lpstr>মাটির প্রকারভেদ </vt:lpstr>
      <vt:lpstr>নিচের চিত্রগুলো ভাল করে দেখ 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sagor khan</dc:creator>
  <cp:lastModifiedBy>sagor khan</cp:lastModifiedBy>
  <cp:revision>39</cp:revision>
  <dcterms:created xsi:type="dcterms:W3CDTF">2020-01-03T17:07:00Z</dcterms:created>
  <dcterms:modified xsi:type="dcterms:W3CDTF">2020-01-11T05:27:20Z</dcterms:modified>
</cp:coreProperties>
</file>