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730E-A795-497B-A4BA-336B07517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96511-F1F7-4C46-8A5A-38A0A90A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D081-DD0F-40A4-9611-AEA86BB4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4A1C-CB14-4C4A-B52E-23B77F46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D02C-66E4-41A5-B37E-2FE765A5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B4D1-F84E-44EF-9A5B-136D5354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7C24A-6A2E-4F76-AB24-DE22CF922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4F52-3DFD-44FF-883A-E2FE144D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E75E-0608-4D03-82FB-3C725BCA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A5A10-0372-4BE0-B2AE-0560D6B9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0992B-FEBC-4A8F-9D46-43C065CD2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1EEEC-40C9-4D35-97B1-2F5FB3B4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3715-86CA-48DF-B3CD-D2CEE1A8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C2B6E-10B9-43C5-B74A-2A3D97E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E0D9-EBDE-475A-BE0E-F7895137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5699-63B6-453B-8C9E-516D069D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B8DB-7729-465C-92A4-DD80A0950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D6151-A23C-4ABD-B9A3-0D418B1E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41A8-8E17-444C-A76A-932AD6F7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D131C-389A-44E8-A842-16C4E578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9AFB-FB26-47A6-85C8-3B77B1F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5C90-98AF-47D2-8F7D-5E11FD40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56F3D-4E09-4543-9F0A-1BD88EA1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0BE4-AF93-4915-BE36-41D73E9C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E460-6693-42A4-87C8-6BCA6189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20AF-464F-4460-AE76-B374818F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C123-8455-4BDF-8968-557A61E47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40A5-86A3-4CC0-A02E-E8A6D962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06379-B528-4B43-B08B-4435A3B5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FD4F-D4F4-4F2E-8C41-14B9536E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578-F368-46A9-8B5E-1D66ADA8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1F69-83D7-418D-ADA7-C4258534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38286-4F3D-4525-8259-6C9142A6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93253-B699-42CD-B0DE-A62933A86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43853-12D0-4B4F-8EFD-D58B7D876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81467-7DCA-4DBE-9C91-7A47B2491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977E3-0977-4FFE-B8D4-95CA5836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B27DD-7E6A-418A-A512-A7B96B62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ACA24-EDB7-41A8-9E7F-619BE279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9065-CBFF-49FC-9A30-DA5852E9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190ED-940D-4203-8252-7C3E818B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A884F-AC1E-4EC8-A2AB-12549EB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2D6F-3532-4357-9E72-5D80868C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A0A72-F88C-48E1-A73F-F907581C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AA85-34D6-4244-BCBD-165FA28A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417C2-0CA1-4753-B1A7-6EE00434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3021-7796-410D-B09D-9C579409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2F9-682C-4A6E-BF2E-BABD77EE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0DE82-EC99-464B-B6BA-F9FCD84AB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9DB05-3F50-47E4-AE66-690AD248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C2B8-FD7A-4AC7-BE00-F62DD093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CEDEA-80CB-41BF-948E-36CFF91A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5714-BDD2-45C1-B293-61AABB47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C96F7-0F3E-47F2-8669-8D50779E8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8805B-EB63-4B1A-8E6D-FE8727E1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9316B-9087-4D16-B01F-D5955FB2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6049E-23E1-43F4-860B-8B948288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8FFC6-93B3-431B-8CD8-E3DEA452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81F4C-0F70-44C4-88CC-354B0D33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E16D-AF64-4166-9604-7ABECDD20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81DCA-79A9-492E-9D6A-074995ADA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1DF1-E0DD-442A-9737-40AF039AA33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B8FF-F677-4D85-90E3-A4160ED0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1F7D-7715-4698-B326-902B161AD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linethecreation.blogspot.com/2012/06/beautiful-red-ros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7D29-5EE1-4415-8079-7C9D67315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963" y="277129"/>
            <a:ext cx="7366782" cy="1969477"/>
          </a:xfrm>
        </p:spPr>
        <p:txBody>
          <a:bodyPr>
            <a:noAutofit/>
          </a:bodyPr>
          <a:lstStyle/>
          <a:p>
            <a:r>
              <a:rPr lang="ar-SA" sz="80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 رحمة الله و بركاته</a:t>
            </a:r>
            <a:endParaRPr lang="en-US" sz="80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65877-667B-4C69-AFE8-87AFB91D1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113" y="2601119"/>
            <a:ext cx="9144000" cy="1655762"/>
          </a:xfrm>
        </p:spPr>
        <p:txBody>
          <a:bodyPr>
            <a:normAutofit/>
          </a:bodyPr>
          <a:lstStyle/>
          <a:p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 في الدرس اليوم</a:t>
            </a:r>
            <a:endParaRPr 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7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4C2A-61E6-42D8-9A48-59AE5E41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التّقييم</a:t>
            </a:r>
            <a:endParaRPr 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EF32-F45E-45ED-B16F-CDCC650B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BC8C63-43B8-4439-BFFE-B409A52B133D}"/>
              </a:ext>
            </a:extLst>
          </p:cNvPr>
          <p:cNvSpPr/>
          <p:nvPr/>
        </p:nvSpPr>
        <p:spPr>
          <a:xfrm>
            <a:off x="6096000" y="1825625"/>
            <a:ext cx="5257800" cy="2926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/>
              <a:t> 1. ما معنى </a:t>
            </a:r>
            <a:r>
              <a:rPr lang="ar-SA" sz="4000" b="1" dirty="0">
                <a:solidFill>
                  <a:srgbClr val="FFFF00"/>
                </a:solidFill>
              </a:rPr>
              <a:t>علم </a:t>
            </a:r>
            <a:r>
              <a:rPr lang="ar-SA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لغة ؟</a:t>
            </a:r>
            <a:endParaRPr lang="ar-SA" sz="4000" b="1" dirty="0">
              <a:solidFill>
                <a:srgbClr val="FFFF00"/>
              </a:solidFill>
            </a:endParaRPr>
          </a:p>
          <a:p>
            <a:pPr algn="r"/>
            <a:r>
              <a:rPr lang="ar-SA" sz="4000" b="1" dirty="0">
                <a:solidFill>
                  <a:schemeClr val="bg1"/>
                </a:solidFill>
              </a:rPr>
              <a:t>2. ما معنى </a:t>
            </a:r>
            <a:r>
              <a:rPr lang="ar-SA" sz="4000" b="1" dirty="0">
                <a:solidFill>
                  <a:srgbClr val="FFFF00"/>
                </a:solidFill>
              </a:rPr>
              <a:t>الصّرف </a:t>
            </a:r>
            <a:r>
              <a:rPr lang="ar-SA" sz="4000" b="1" dirty="0">
                <a:solidFill>
                  <a:schemeClr val="bg1"/>
                </a:solidFill>
              </a:rPr>
              <a:t>لغة</a:t>
            </a:r>
            <a:r>
              <a:rPr lang="ar-SA" sz="4000" b="1" dirty="0">
                <a:solidFill>
                  <a:srgbClr val="FFFF00"/>
                </a:solidFill>
              </a:rPr>
              <a:t> </a:t>
            </a:r>
            <a:r>
              <a:rPr lang="ar-SA" sz="4000" dirty="0">
                <a:solidFill>
                  <a:schemeClr val="bg1"/>
                </a:solidFill>
              </a:rPr>
              <a:t>؟</a:t>
            </a:r>
          </a:p>
          <a:p>
            <a:pPr algn="r"/>
            <a:r>
              <a:rPr lang="ar-SA" sz="4000" dirty="0">
                <a:solidFill>
                  <a:schemeClr val="bg1"/>
                </a:solidFill>
              </a:rPr>
              <a:t>3. </a:t>
            </a:r>
            <a:r>
              <a:rPr lang="ar-SA" sz="4000" b="1" dirty="0">
                <a:solidFill>
                  <a:srgbClr val="FFFF00"/>
                </a:solidFill>
              </a:rPr>
              <a:t>ميدان</a:t>
            </a:r>
            <a:r>
              <a:rPr lang="ar-SA" sz="4000" dirty="0">
                <a:solidFill>
                  <a:schemeClr val="bg1"/>
                </a:solidFill>
              </a:rPr>
              <a:t> علم الصّرف ما هما 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84330-EDD3-49E4-9BB0-5D9A56A62BD4}"/>
              </a:ext>
            </a:extLst>
          </p:cNvPr>
          <p:cNvSpPr/>
          <p:nvPr/>
        </p:nvSpPr>
        <p:spPr>
          <a:xfrm>
            <a:off x="838200" y="1825625"/>
            <a:ext cx="5154638" cy="30808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dirty="0"/>
              <a:t> 1.  معنى </a:t>
            </a:r>
            <a:r>
              <a:rPr lang="ar-SA" sz="3200" b="1" dirty="0">
                <a:solidFill>
                  <a:srgbClr val="FFFF00"/>
                </a:solidFill>
              </a:rPr>
              <a:t>العلم </a:t>
            </a:r>
            <a:r>
              <a:rPr lang="ar-SA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لغة - العرفان و الفهم</a:t>
            </a:r>
            <a:endParaRPr lang="ar-SA" sz="3200" b="1" dirty="0">
              <a:solidFill>
                <a:srgbClr val="FFFF00"/>
              </a:solidFill>
            </a:endParaRPr>
          </a:p>
          <a:p>
            <a:pPr algn="r"/>
            <a:r>
              <a:rPr lang="ar-SA" sz="3200" b="1" dirty="0">
                <a:solidFill>
                  <a:schemeClr val="bg1"/>
                </a:solidFill>
              </a:rPr>
              <a:t>2.  معنى </a:t>
            </a:r>
            <a:r>
              <a:rPr lang="ar-SA" sz="3200" b="1" dirty="0">
                <a:solidFill>
                  <a:srgbClr val="FFFF00"/>
                </a:solidFill>
              </a:rPr>
              <a:t>الصّرف </a:t>
            </a:r>
            <a:r>
              <a:rPr lang="ar-SA" sz="3200" b="1" dirty="0">
                <a:solidFill>
                  <a:schemeClr val="bg1"/>
                </a:solidFill>
              </a:rPr>
              <a:t>لغة</a:t>
            </a:r>
            <a:r>
              <a:rPr lang="ar-SA" sz="3200" b="1" dirty="0">
                <a:solidFill>
                  <a:srgbClr val="FFFF00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- التّغيير والتّبديل</a:t>
            </a:r>
            <a:endParaRPr lang="ar-SA" sz="3200" dirty="0">
              <a:solidFill>
                <a:schemeClr val="bg1"/>
              </a:solidFill>
            </a:endParaRPr>
          </a:p>
          <a:p>
            <a:pPr algn="r"/>
            <a:r>
              <a:rPr lang="ar-SA" sz="3200" dirty="0">
                <a:solidFill>
                  <a:schemeClr val="bg1"/>
                </a:solidFill>
              </a:rPr>
              <a:t>3. </a:t>
            </a:r>
            <a:r>
              <a:rPr lang="ar-SA" sz="3200" b="1" dirty="0">
                <a:solidFill>
                  <a:srgbClr val="FFFF00"/>
                </a:solidFill>
              </a:rPr>
              <a:t>ميدان</a:t>
            </a:r>
            <a:r>
              <a:rPr lang="ar-SA" sz="3200" dirty="0">
                <a:solidFill>
                  <a:schemeClr val="bg1"/>
                </a:solidFill>
              </a:rPr>
              <a:t> علم الصّرف  هما - الأفعال المتصرّفة و الأسماء المتمكّينة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2867-1A23-43B0-B01C-94E8EBB3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7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4D71-6581-47D4-979E-CE15DFBF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9D803-67AF-4633-AB02-CCB97C6C821A}"/>
              </a:ext>
            </a:extLst>
          </p:cNvPr>
          <p:cNvSpPr/>
          <p:nvPr/>
        </p:nvSpPr>
        <p:spPr>
          <a:xfrm>
            <a:off x="838200" y="1878379"/>
            <a:ext cx="9650437" cy="17901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انظر إلى الكلمات التّالية ثمّ اختر الكلمات الّتى تدخل تحت اطار و حدود الصّرف.</a:t>
            </a:r>
          </a:p>
          <a:p>
            <a:pPr algn="ctr"/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نصر . عالم. أنت. مسلوب. يضربون. من. بعثر. كم. إبراهيم. يستقيم</a:t>
            </a:r>
            <a:endParaRPr lang="en-US" sz="40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1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2C5D-E25C-4226-8588-4A5D6AC9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</a:t>
            </a:r>
            <a:endParaRPr 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2BC4C-37C3-4CCF-896B-553B8F6C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1" y="1296359"/>
            <a:ext cx="2112116" cy="1986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125DA-D9A6-4BEF-AA66-2BADEFBCE9EA}"/>
              </a:ext>
            </a:extLst>
          </p:cNvPr>
          <p:cNvSpPr/>
          <p:nvPr/>
        </p:nvSpPr>
        <p:spPr>
          <a:xfrm>
            <a:off x="1461078" y="3282424"/>
            <a:ext cx="4282440" cy="277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المعلّم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ذاكر حسن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معلّم المساعد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كفتي الامين نوري داخل مدرسة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نتون بازار. كفتي .رنغامتي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 : 01845764968</a:t>
            </a:r>
          </a:p>
          <a:p>
            <a:pPr algn="ctr"/>
            <a:r>
              <a:rPr lang="en-US" sz="1600" dirty="0" err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Emaill</a:t>
            </a:r>
            <a:r>
              <a:rPr lang="en-US" sz="16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Mohammadjhakirhossen515@gmail.com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E014C-4760-42FF-ADBC-5E86B0905B5E}"/>
              </a:ext>
            </a:extLst>
          </p:cNvPr>
          <p:cNvSpPr/>
          <p:nvPr/>
        </p:nvSpPr>
        <p:spPr>
          <a:xfrm>
            <a:off x="6386733" y="3282424"/>
            <a:ext cx="4164037" cy="277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تعريف الدرس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المادّة : القوعد اللغة العربية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الباب الاول: علم الصرف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الحصّة : الاول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مدّة الحصة : 40 دقيقة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3033B-E40D-45F6-8DD8-F09B1DC3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5373" y="1583612"/>
            <a:ext cx="2648087" cy="19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4362-C086-483D-B053-21187277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انظر الى الكلمة</a:t>
            </a:r>
            <a:br>
              <a:rPr lang="ar-SA" sz="6000" dirty="0"/>
            </a:br>
            <a:r>
              <a:rPr lang="ar-SA" sz="2800" dirty="0">
                <a:solidFill>
                  <a:schemeClr val="accent2">
                    <a:lumMod val="75000"/>
                  </a:schemeClr>
                </a:solidFill>
              </a:rPr>
              <a:t>ماذا تنظروا فيها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8BFB-832E-41E4-81B4-B9C787DF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228193-C5E2-47E1-83BA-72595482E21C}"/>
              </a:ext>
            </a:extLst>
          </p:cNvPr>
          <p:cNvSpPr/>
          <p:nvPr/>
        </p:nvSpPr>
        <p:spPr>
          <a:xfrm>
            <a:off x="4621236" y="1688794"/>
            <a:ext cx="2949526" cy="108254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/>
              <a:t>النصر</a:t>
            </a:r>
            <a:endParaRPr lang="en-US" sz="4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CC7028-9AE7-4097-B6F2-23BAF083B883}"/>
              </a:ext>
            </a:extLst>
          </p:cNvPr>
          <p:cNvSpPr/>
          <p:nvPr/>
        </p:nvSpPr>
        <p:spPr>
          <a:xfrm>
            <a:off x="7723296" y="3152814"/>
            <a:ext cx="2208627" cy="1001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/>
              <a:t> نصر</a:t>
            </a:r>
            <a:endParaRPr lang="en-US" sz="5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BE3E64-4548-485D-89BD-09A56203FF32}"/>
              </a:ext>
            </a:extLst>
          </p:cNvPr>
          <p:cNvSpPr/>
          <p:nvPr/>
        </p:nvSpPr>
        <p:spPr>
          <a:xfrm>
            <a:off x="5200447" y="3542674"/>
            <a:ext cx="2208627" cy="1001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 ينصر</a:t>
            </a:r>
            <a:endParaRPr lang="en-US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8318E-C2EC-4A4C-A5D0-6293C5861983}"/>
              </a:ext>
            </a:extLst>
          </p:cNvPr>
          <p:cNvSpPr/>
          <p:nvPr/>
        </p:nvSpPr>
        <p:spPr>
          <a:xfrm>
            <a:off x="2536649" y="3341398"/>
            <a:ext cx="2208627" cy="11835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 </a:t>
            </a:r>
            <a:r>
              <a:rPr lang="ar-SA" sz="5400" dirty="0"/>
              <a:t>أنصر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F79A4B-06FE-4A83-9CA3-E64A93F40321}"/>
              </a:ext>
            </a:extLst>
          </p:cNvPr>
          <p:cNvSpPr/>
          <p:nvPr/>
        </p:nvSpPr>
        <p:spPr>
          <a:xfrm rot="2044641">
            <a:off x="7050922" y="2708535"/>
            <a:ext cx="1289314" cy="36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AA0263-5616-46E5-A1E8-D1020D81D5DF}"/>
              </a:ext>
            </a:extLst>
          </p:cNvPr>
          <p:cNvSpPr/>
          <p:nvPr/>
        </p:nvSpPr>
        <p:spPr>
          <a:xfrm rot="10019604">
            <a:off x="7185093" y="3649118"/>
            <a:ext cx="735018" cy="39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20470E-88EB-4280-B3BA-176AEEB845C7}"/>
              </a:ext>
            </a:extLst>
          </p:cNvPr>
          <p:cNvSpPr/>
          <p:nvPr/>
        </p:nvSpPr>
        <p:spPr>
          <a:xfrm rot="10800000">
            <a:off x="4196130" y="4080881"/>
            <a:ext cx="1346501" cy="410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A6CEA-F867-48F8-BD39-062DF77B6461}"/>
              </a:ext>
            </a:extLst>
          </p:cNvPr>
          <p:cNvSpPr/>
          <p:nvPr/>
        </p:nvSpPr>
        <p:spPr>
          <a:xfrm>
            <a:off x="3657164" y="5126863"/>
            <a:ext cx="5346159" cy="913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/>
              <a:t>الدرس اليوم : علم الصّرف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84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7545-09A6-43FF-82D2-DDB080FC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/>
              <a:t>أهداف الدّرس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F5FE-9A4B-4C6E-A4DB-49791B868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32C82-D37D-4F70-B963-47AFAA1C05C2}"/>
              </a:ext>
            </a:extLst>
          </p:cNvPr>
          <p:cNvSpPr/>
          <p:nvPr/>
        </p:nvSpPr>
        <p:spPr>
          <a:xfrm>
            <a:off x="1083211" y="1831034"/>
            <a:ext cx="9567203" cy="31959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>
                <a:solidFill>
                  <a:srgbClr val="FFFF00"/>
                </a:solidFill>
              </a:rPr>
              <a:t>بعد نهاية التّدريس فى هذا الموضوع:-</a:t>
            </a:r>
          </a:p>
          <a:p>
            <a:pPr algn="r"/>
            <a:r>
              <a:rPr lang="ar-SA" sz="4000" dirty="0">
                <a:solidFill>
                  <a:srgbClr val="FFFF00"/>
                </a:solidFill>
              </a:rPr>
              <a:t>1. يستطيع الطالب ان يّقول ما هو علم الصّرف.</a:t>
            </a:r>
          </a:p>
          <a:p>
            <a:pPr algn="r"/>
            <a:r>
              <a:rPr lang="ar-SA" sz="4000" dirty="0">
                <a:solidFill>
                  <a:srgbClr val="FFFF00"/>
                </a:solidFill>
              </a:rPr>
              <a:t>2. يستطيع الطالب ان يّقول ما هو الموضوع علم الصّرف </a:t>
            </a:r>
          </a:p>
          <a:p>
            <a:pPr algn="r"/>
            <a:r>
              <a:rPr lang="ar-SA" sz="4000" dirty="0">
                <a:solidFill>
                  <a:srgbClr val="FFFF00"/>
                </a:solidFill>
              </a:rPr>
              <a:t>3. يستطيع الطالب ان يّقول ما هو االغرض علم الصّرف</a:t>
            </a:r>
          </a:p>
          <a:p>
            <a:pPr algn="r"/>
            <a:r>
              <a:rPr lang="ar-SA" sz="4000" dirty="0">
                <a:solidFill>
                  <a:srgbClr val="FFFF00"/>
                </a:solidFill>
              </a:rPr>
              <a:t>4. يستطيع الطالب ان يّبيّن ميدان علم الصّرف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6A06-2443-4B09-BD80-921BB216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تعريف علم الصّرف لغة و اصطلاحا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A836-650D-49C5-8B10-E6C826BA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36" y="1336432"/>
            <a:ext cx="11990364" cy="435133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106D7E-1FBB-40BF-A639-FADA1A395A7F}"/>
              </a:ext>
            </a:extLst>
          </p:cNvPr>
          <p:cNvSpPr/>
          <p:nvPr/>
        </p:nvSpPr>
        <p:spPr>
          <a:xfrm>
            <a:off x="5997526" y="1941342"/>
            <a:ext cx="5992837" cy="30526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/>
              <a:t> </a:t>
            </a:r>
            <a:r>
              <a:rPr lang="ar-SA" sz="3600" dirty="0">
                <a:solidFill>
                  <a:srgbClr val="FF0000"/>
                </a:solidFill>
              </a:rPr>
              <a:t>تعريف علم الصّرف لغة: علم الصّرف كلمة مركّبة </a:t>
            </a:r>
            <a:r>
              <a:rPr lang="ar-SA" sz="3600" b="1" dirty="0">
                <a:solidFill>
                  <a:srgbClr val="FFFF00"/>
                </a:solidFill>
              </a:rPr>
              <a:t>علم </a:t>
            </a:r>
            <a:r>
              <a:rPr lang="ar-SA" sz="3600" dirty="0">
                <a:solidFill>
                  <a:srgbClr val="FF0000"/>
                </a:solidFill>
              </a:rPr>
              <a:t>هو مصدر من باب سمع يسمع معناه: العرفان. الإدراك و الفهم.</a:t>
            </a:r>
          </a:p>
          <a:p>
            <a:pPr algn="r"/>
            <a:r>
              <a:rPr lang="ar-SA" sz="3600" b="1" dirty="0">
                <a:solidFill>
                  <a:srgbClr val="FFFF00"/>
                </a:solidFill>
              </a:rPr>
              <a:t>الصّرف </a:t>
            </a:r>
            <a:r>
              <a:rPr lang="ar-SA" sz="3600" dirty="0">
                <a:solidFill>
                  <a:srgbClr val="FF0000"/>
                </a:solidFill>
              </a:rPr>
              <a:t>- معناه التغيير والتّحويل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B27F28-2640-4B7D-A521-F3AE025CE073}"/>
              </a:ext>
            </a:extLst>
          </p:cNvPr>
          <p:cNvSpPr/>
          <p:nvPr/>
        </p:nvSpPr>
        <p:spPr>
          <a:xfrm>
            <a:off x="201636" y="1997612"/>
            <a:ext cx="5537981" cy="352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dirty="0"/>
              <a:t> </a:t>
            </a:r>
            <a:r>
              <a:rPr lang="ar-SA" sz="3200" dirty="0">
                <a:solidFill>
                  <a:srgbClr val="FF0000"/>
                </a:solidFill>
              </a:rPr>
              <a:t>تعريف علم الصّرف اصطلاحا:-</a:t>
            </a:r>
          </a:p>
          <a:p>
            <a:pPr algn="r"/>
            <a:r>
              <a:rPr lang="ar-SA" sz="3200" dirty="0">
                <a:solidFill>
                  <a:srgbClr val="FF0000"/>
                </a:solidFill>
              </a:rPr>
              <a:t>1.فى القواعد اللّغة العر بيّة : هو القواعد الّتى يعرف بها التّغيير الّذى يطرأ على ابنية الكلمة .</a:t>
            </a:r>
          </a:p>
          <a:p>
            <a:pPr algn="r"/>
            <a:r>
              <a:rPr lang="ar-SA" sz="3200" dirty="0">
                <a:solidFill>
                  <a:srgbClr val="FF0000"/>
                </a:solidFill>
              </a:rPr>
              <a:t>2. قال جمهور الصّرفيين : هو علم بأصول يعرف بها أحوال أبنية الكلمة و تكوينها.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9083-4753-41F9-9B28-71E7180C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i="1" dirty="0"/>
              <a:t>موضوع علم الصّرف</a:t>
            </a:r>
            <a:endParaRPr lang="en-US" sz="6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B1AB-F6E7-4DE6-8515-AFF2C24D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0FBB6-A0E8-45BD-8B69-40ECB1124491}"/>
              </a:ext>
            </a:extLst>
          </p:cNvPr>
          <p:cNvSpPr/>
          <p:nvPr/>
        </p:nvSpPr>
        <p:spPr>
          <a:xfrm>
            <a:off x="2307101" y="2024502"/>
            <a:ext cx="8328074" cy="33621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>
                <a:solidFill>
                  <a:srgbClr val="FFFF00"/>
                </a:solidFill>
              </a:rPr>
              <a:t> الأسماء المتمكّنة والأفعال المتصرّفة. أى الكلمات العربية الّتى تقبل التّغيّرت والتبديلات. نحو : النّصر مصدر مصرّف يشتق منه الفعل " نصر " وغيره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95E7-CD23-438F-B89C-3C643293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solidFill>
                  <a:srgbClr val="C00000"/>
                </a:solidFill>
              </a:rPr>
              <a:t>غرض</a:t>
            </a:r>
            <a:r>
              <a:rPr lang="ar-SA" sz="8000" dirty="0">
                <a:solidFill>
                  <a:srgbClr val="C00000"/>
                </a:solidFill>
              </a:rPr>
              <a:t> علم الصّرف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6B54-DC17-4E06-A6C1-C5754B64A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F817D-3C59-44FB-9DF4-8D2E7DD1DB51}"/>
              </a:ext>
            </a:extLst>
          </p:cNvPr>
          <p:cNvSpPr/>
          <p:nvPr/>
        </p:nvSpPr>
        <p:spPr>
          <a:xfrm>
            <a:off x="1491176" y="2303926"/>
            <a:ext cx="8932984" cy="186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5400" dirty="0">
                <a:solidFill>
                  <a:srgbClr val="FFFF00"/>
                </a:solidFill>
              </a:rPr>
              <a:t>غرض علم الصّرف اشتقاق الكلمة من غيرها و اشتقاق غيرها منها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6A1D-5F2C-4DF4-B029-7F83C44F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/>
              <a:t>ميدان علم الصّرف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DF14-249B-4945-BA4A-857983AD8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83E55-CD6A-47B6-8D20-34D1707146D3}"/>
              </a:ext>
            </a:extLst>
          </p:cNvPr>
          <p:cNvSpPr/>
          <p:nvPr/>
        </p:nvSpPr>
        <p:spPr>
          <a:xfrm>
            <a:off x="1561514" y="1790114"/>
            <a:ext cx="8398412" cy="32777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dirty="0">
                <a:solidFill>
                  <a:srgbClr val="FFFF00"/>
                </a:solidFill>
              </a:rPr>
              <a:t> مذاكرة علم الصّرف محصورة فى قسمين من الكلمات العربيّة و هما : </a:t>
            </a:r>
          </a:p>
          <a:p>
            <a:pPr algn="r"/>
            <a:r>
              <a:rPr lang="ar-SA" sz="4400" dirty="0">
                <a:solidFill>
                  <a:srgbClr val="FFFF00"/>
                </a:solidFill>
              </a:rPr>
              <a:t>1. الأفعال المتصرّفة 2. الأسماء المتمكّنة.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CB09-7DA5-4E8B-A6A1-CA8ED9D0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/>
              <a:t>عمل الحزب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FB1A-3264-44E0-96BE-5D8A2ACF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C053D-528B-46A0-AD7C-A9604D3FAE1C}"/>
              </a:ext>
            </a:extLst>
          </p:cNvPr>
          <p:cNvSpPr/>
          <p:nvPr/>
        </p:nvSpPr>
        <p:spPr>
          <a:xfrm>
            <a:off x="838200" y="1825625"/>
            <a:ext cx="5013960" cy="4082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u="sng" dirty="0">
                <a:solidFill>
                  <a:schemeClr val="accent2">
                    <a:lumMod val="75000"/>
                  </a:schemeClr>
                </a:solidFill>
              </a:rPr>
              <a:t>حزب الثّانى</a:t>
            </a:r>
          </a:p>
          <a:p>
            <a:pPr algn="ctr"/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اكتب غرض علم الصّرف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E0E33-D418-432A-ACF0-B4CCB43D44C9}"/>
              </a:ext>
            </a:extLst>
          </p:cNvPr>
          <p:cNvSpPr/>
          <p:nvPr/>
        </p:nvSpPr>
        <p:spPr>
          <a:xfrm>
            <a:off x="6339840" y="1825625"/>
            <a:ext cx="5013960" cy="40828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u="sng" dirty="0">
                <a:solidFill>
                  <a:schemeClr val="accent2">
                    <a:lumMod val="75000"/>
                  </a:schemeClr>
                </a:solidFill>
              </a:rPr>
              <a:t>حزب الأول</a:t>
            </a:r>
          </a:p>
          <a:p>
            <a:pPr algn="ctr"/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أكتب هو علم الصّرف لغة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385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Office Theme</vt:lpstr>
      <vt:lpstr>السلام عليكم و رحمة الله و بركاته</vt:lpstr>
      <vt:lpstr>التعريف</vt:lpstr>
      <vt:lpstr>انظر الى الكلمة ماذا تنظروا فيها</vt:lpstr>
      <vt:lpstr>أهداف الدّرس</vt:lpstr>
      <vt:lpstr>تعريف علم الصّرف لغة و اصطلاحا</vt:lpstr>
      <vt:lpstr>موضوع علم الصّرف</vt:lpstr>
      <vt:lpstr>غرض علم الصّرف</vt:lpstr>
      <vt:lpstr>ميدان علم الصّرف</vt:lpstr>
      <vt:lpstr>عمل الحزب</vt:lpstr>
      <vt:lpstr>التّقييم</vt:lpstr>
      <vt:lpstr>عمل البيت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 رحمة الله و بركاته</dc:title>
  <dc:creator>DOEL</dc:creator>
  <cp:lastModifiedBy>DOEL</cp:lastModifiedBy>
  <cp:revision>48</cp:revision>
  <dcterms:created xsi:type="dcterms:W3CDTF">2020-01-07T15:48:04Z</dcterms:created>
  <dcterms:modified xsi:type="dcterms:W3CDTF">2020-01-14T16:06:00Z</dcterms:modified>
</cp:coreProperties>
</file>