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1/13/2020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1/13/2020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1/13/2020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1/13/2020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1/13/2020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1/13/2020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1/13/2020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malaybkg0202@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কদম ফুল.jpg"/>
          <p:cNvPicPr>
            <a:picLocks noChangeAspect="1"/>
          </p:cNvPicPr>
          <p:nvPr/>
        </p:nvPicPr>
        <p:blipFill>
          <a:blip r:embed="rId3"/>
          <a:stretch>
            <a:fillRect/>
          </a:stretch>
        </p:blipFill>
        <p:spPr>
          <a:xfrm>
            <a:off x="1676400" y="2624137"/>
            <a:ext cx="5334000" cy="2786063"/>
          </a:xfrm>
          <a:prstGeom prst="rect">
            <a:avLst/>
          </a:prstGeom>
          <a:ln w="57150">
            <a:solidFill>
              <a:srgbClr val="C00000"/>
            </a:solidFill>
          </a:ln>
        </p:spPr>
      </p:pic>
      <p:sp>
        <p:nvSpPr>
          <p:cNvPr id="3" name="Rounded Rectangle 2"/>
          <p:cNvSpPr/>
          <p:nvPr/>
        </p:nvSpPr>
        <p:spPr>
          <a:xfrm>
            <a:off x="2133600" y="685800"/>
            <a:ext cx="4572000" cy="12192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smtClean="0">
                <a:solidFill>
                  <a:schemeClr val="tx1"/>
                </a:solidFill>
                <a:latin typeface="Nikosh" pitchFamily="2" charset="0"/>
                <a:cs typeface="Nikosh" pitchFamily="2" charset="0"/>
              </a:rPr>
              <a:t>স্বাগতম</a:t>
            </a:r>
            <a:endParaRPr lang="en-US" sz="8000" dirty="0">
              <a:solidFill>
                <a:schemeClr val="tx1"/>
              </a:solidFill>
              <a:latin typeface="Nikosh" pitchFamily="2" charset="0"/>
              <a:cs typeface="Nikosh" pitchFamily="2" charset="0"/>
            </a:endParaRPr>
          </a:p>
        </p:txBody>
      </p:sp>
    </p:spTree>
  </p:cSld>
  <p:clrMapOvr>
    <a:masterClrMapping/>
  </p:clrMapOvr>
  <p:transition spd="slow">
    <p:zoom/>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676400"/>
            <a:ext cx="8153400" cy="3539430"/>
          </a:xfrm>
          <a:prstGeom prst="rect">
            <a:avLst/>
          </a:prstGeom>
          <a:noFill/>
          <a:ln w="38100">
            <a:solidFill>
              <a:srgbClr val="C00000"/>
            </a:solidFill>
          </a:ln>
        </p:spPr>
        <p:txBody>
          <a:bodyPr wrap="square" rtlCol="0">
            <a:spAutoFit/>
          </a:bodyPr>
          <a:lstStyle/>
          <a:p>
            <a:pPr algn="just"/>
            <a:r>
              <a:rPr lang="bn-BD" sz="2800" dirty="0" smtClean="0">
                <a:latin typeface="Nikosh" pitchFamily="2" charset="0"/>
                <a:cs typeface="Nikosh" pitchFamily="2" charset="0"/>
              </a:rPr>
              <a:t>পূর্ব পাকিস্তানের প্রতি বৈষম্যঃ ১৯৪০খ্রিষ্টাব্দের লাহোর প্রস্তাব অনুসারে পাকিস্তান রাষ্ট্রের জন্ম হয়। কিন্তু লাহোর প্রস্তাবের মূলনীতি অনুয়ায়ী পূর্ব বাংলা পৃথক রাষ্ট্রের মর্জাদা পায়নি। দীর্ঘ ২৪ বছর পূর্ব বাংলাকে স্বায়ত্বশাসনের জন্য আন্দোলন সংগ্রাম চালিয়ে যেতে হয়েছে। পশ্চিম পাকিস্তানি শাসকেরা রাজনৈতিক, প্রশাসনিক, সামরিক, অর্থনৈতিক, শিক্ষা ও সাংস্কৃতিক ক্ষেত্রে পূর্ব পাকিস্তানের প্রতি বৈষম্য ও নিপীডনমূলক নীতি অনুসরণ করে। এরই ধারাবাহিকতায় পূর্ব পাকিস্তান তথা বাংলায় স্বাধীবতা আন্দোলনের সূত্রপাত ঘটে। </a:t>
            </a:r>
            <a:endParaRPr lang="en-US" sz="2800" dirty="0">
              <a:latin typeface="Nikosh" pitchFamily="2" charset="0"/>
              <a:cs typeface="Nikosh" pitchFamily="2" charset="0"/>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905000"/>
            <a:ext cx="7924800" cy="2677656"/>
          </a:xfrm>
          <a:prstGeom prst="rect">
            <a:avLst/>
          </a:prstGeom>
          <a:noFill/>
          <a:ln w="38100">
            <a:solidFill>
              <a:srgbClr val="FF0000"/>
            </a:solidFill>
          </a:ln>
        </p:spPr>
        <p:txBody>
          <a:bodyPr wrap="square" rtlCol="0">
            <a:spAutoFit/>
          </a:bodyPr>
          <a:lstStyle/>
          <a:p>
            <a:pPr algn="just"/>
            <a:r>
              <a:rPr lang="bn-BD" sz="2400" dirty="0" smtClean="0">
                <a:latin typeface="Nikosh" pitchFamily="2" charset="0"/>
                <a:cs typeface="Nikosh" pitchFamily="2" charset="0"/>
              </a:rPr>
              <a:t>৬ দফা ও বাঙালি জাতীয়তাবাদঃ পাকিস্তানি শাসন ও শোষণ থেকে মুক্তির জন্য বঙ্গবন্ধু শেখ মুজিবুর রহমান ১৯৬৬ সালের ৬ দফা কর্মসূচী ঘোষনা করেন। বঙ্গবন্ধুর উদ্দেশ্য ছিল ৬ দফা দাবি আদায়ের মাধ্যমে পূর্ব পাকিস্তানকে বৈষম্যের হাত থেকে রক্ষা করা। মুলত ভারত-পাকিস্তান যুদ্ধ অবসানের পর পূর্ব পাকিস্তানের নিরাপত্তার প্রতি পশ্চিম পাকিস্তানি সরকারের চরম অবহেলা, রাজনৈতিক, অর্থনৈতিক, প্রশাসনিক, সামরিক, শিক্ষা প্রভৃতি ক্ষেত্রে পূর্ব পাকিস্তানের প্রতি সীমাহীন বৈষম্যের বিরুদ্ধে সোচ্চার হন। এটি ছিল বাঙালির আশা-আকাঙ্ক্ষারভ প্রতীক বা মুক্তির সনদ। </a:t>
            </a:r>
            <a:endParaRPr lang="en-US" sz="2400" dirty="0">
              <a:latin typeface="Nikosh" pitchFamily="2" charset="0"/>
              <a:cs typeface="Nikosh" pitchFamily="2" charset="0"/>
            </a:endParaRPr>
          </a:p>
        </p:txBody>
      </p:sp>
    </p:spTree>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57200"/>
            <a:ext cx="6096000" cy="646331"/>
          </a:xfrm>
          <a:prstGeom prst="rect">
            <a:avLst/>
          </a:prstGeom>
          <a:noFill/>
        </p:spPr>
        <p:txBody>
          <a:bodyPr wrap="square" rtlCol="0">
            <a:spAutoFit/>
          </a:bodyPr>
          <a:lstStyle/>
          <a:p>
            <a:r>
              <a:rPr lang="bn-BD" sz="3600" dirty="0" smtClean="0">
                <a:latin typeface="Nikosh" pitchFamily="2" charset="0"/>
                <a:cs typeface="Nikosh" pitchFamily="2" charset="0"/>
              </a:rPr>
              <a:t>১৯৬৬ সালের পাকিস্তান প্রশাসনের চিত্র </a:t>
            </a:r>
            <a:endParaRPr lang="en-US" sz="3600" dirty="0">
              <a:latin typeface="Nikosh" pitchFamily="2" charset="0"/>
              <a:cs typeface="Nikosh" pitchFamily="2" charset="0"/>
            </a:endParaRPr>
          </a:p>
        </p:txBody>
      </p:sp>
      <p:graphicFrame>
        <p:nvGraphicFramePr>
          <p:cNvPr id="3" name="Table 2"/>
          <p:cNvGraphicFramePr>
            <a:graphicFrameLocks noGrp="1"/>
          </p:cNvGraphicFramePr>
          <p:nvPr/>
        </p:nvGraphicFramePr>
        <p:xfrm>
          <a:off x="1021084" y="1706864"/>
          <a:ext cx="6934201" cy="3962400"/>
        </p:xfrm>
        <a:graphic>
          <a:graphicData uri="http://schemas.openxmlformats.org/drawingml/2006/table">
            <a:tbl>
              <a:tblPr firstRow="1" bandRow="1">
                <a:tableStyleId>{5C22544A-7EE6-4342-B048-85BDC9FD1C3A}</a:tableStyleId>
              </a:tblPr>
              <a:tblGrid>
                <a:gridCol w="606743"/>
                <a:gridCol w="2860358"/>
                <a:gridCol w="1733550"/>
                <a:gridCol w="1733550"/>
              </a:tblGrid>
              <a:tr h="370840">
                <a:tc>
                  <a:txBody>
                    <a:bodyPr/>
                    <a:lstStyle/>
                    <a:p>
                      <a:pPr algn="ctr"/>
                      <a:r>
                        <a:rPr lang="bn-BD" sz="2000" dirty="0" smtClean="0">
                          <a:latin typeface="Nikosh" pitchFamily="2" charset="0"/>
                          <a:cs typeface="Nikosh" pitchFamily="2" charset="0"/>
                        </a:rPr>
                        <a:t>নং</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খাত</a:t>
                      </a:r>
                      <a:r>
                        <a:rPr lang="bn-BD" sz="2000" baseline="0" dirty="0" smtClean="0">
                          <a:latin typeface="Nikosh" pitchFamily="2" charset="0"/>
                          <a:cs typeface="Nikosh" pitchFamily="2" charset="0"/>
                        </a:rPr>
                        <a:t> </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বাঙালি</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পশ্চিম পাকিস্তানি </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০১</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প্রেসিডেন্টের সচিবালয়</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১৯%</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৮১%</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০২</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দেশ</a:t>
                      </a:r>
                      <a:r>
                        <a:rPr lang="bn-BD" sz="2000" baseline="0" dirty="0" smtClean="0">
                          <a:latin typeface="Nikosh" pitchFamily="2" charset="0"/>
                          <a:cs typeface="Nikosh" pitchFamily="2" charset="0"/>
                        </a:rPr>
                        <a:t> রক্ষা</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৮.১%</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৯১.৯%</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০৩</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শিল্প</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২৫.৭%</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৭৪.৩%</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০৪</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স্বরাষ্ট্র</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২২.৭%</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৭৭.৩%</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০৫</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তথ্য</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২০.১%</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৭৯.৯%</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০৬</a:t>
                      </a:r>
                      <a:endParaRPr lang="en-US" sz="2000" dirty="0">
                        <a:latin typeface="Nikosh" pitchFamily="2" charset="0"/>
                        <a:cs typeface="Nikosh" pitchFamily="2" charset="0"/>
                      </a:endParaRPr>
                    </a:p>
                  </a:txBody>
                  <a:tcPr/>
                </a:tc>
                <a:tc>
                  <a:txBody>
                    <a:bodyPr/>
                    <a:lstStyle/>
                    <a:p>
                      <a:r>
                        <a:rPr lang="en-US" sz="2000" dirty="0" smtClean="0">
                          <a:latin typeface="SutonnyMJ" pitchFamily="2" charset="0"/>
                          <a:cs typeface="SutonnyMJ" pitchFamily="2" charset="0"/>
                        </a:rPr>
                        <a:t>w</a:t>
                      </a:r>
                      <a:r>
                        <a:rPr lang="bn-BD" sz="2000" dirty="0" smtClean="0">
                          <a:latin typeface="Nikosh" pitchFamily="2" charset="0"/>
                          <a:cs typeface="Nikosh" pitchFamily="2" charset="0"/>
                        </a:rPr>
                        <a:t>শক্ষা</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২৭.৩%</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৭২.৭%</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০৭</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স্বাস্থ্য</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১৯%</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৮১%</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০৮</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আইন</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৩৫%</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৬৫%</a:t>
                      </a:r>
                      <a:endParaRPr lang="en-US" sz="2000" dirty="0">
                        <a:latin typeface="Nikosh" pitchFamily="2" charset="0"/>
                        <a:cs typeface="Nikosh" pitchFamily="2" charset="0"/>
                      </a:endParaRPr>
                    </a:p>
                  </a:txBody>
                  <a:tcPr anchor="ctr"/>
                </a:tc>
              </a:tr>
              <a:tr h="370840">
                <a:tc>
                  <a:txBody>
                    <a:bodyPr/>
                    <a:lstStyle/>
                    <a:p>
                      <a:r>
                        <a:rPr lang="bn-BD" sz="2000" dirty="0" smtClean="0">
                          <a:latin typeface="Nikosh" pitchFamily="2" charset="0"/>
                          <a:cs typeface="Nikosh" pitchFamily="2" charset="0"/>
                        </a:rPr>
                        <a:t>০৯</a:t>
                      </a:r>
                      <a:endParaRPr lang="en-US" sz="2000" dirty="0">
                        <a:latin typeface="Nikosh" pitchFamily="2" charset="0"/>
                        <a:cs typeface="Nikosh" pitchFamily="2" charset="0"/>
                      </a:endParaRPr>
                    </a:p>
                  </a:txBody>
                  <a:tcPr/>
                </a:tc>
                <a:tc>
                  <a:txBody>
                    <a:bodyPr/>
                    <a:lstStyle/>
                    <a:p>
                      <a:r>
                        <a:rPr lang="bn-BD" sz="2000" dirty="0" smtClean="0">
                          <a:latin typeface="Nikosh" pitchFamily="2" charset="0"/>
                          <a:cs typeface="Nikosh" pitchFamily="2" charset="0"/>
                        </a:rPr>
                        <a:t>কৃষি</a:t>
                      </a:r>
                      <a:endParaRPr lang="en-US" sz="2000" dirty="0">
                        <a:latin typeface="Nikosh" pitchFamily="2" charset="0"/>
                        <a:cs typeface="Nikosh" pitchFamily="2" charset="0"/>
                      </a:endParaRPr>
                    </a:p>
                  </a:txBody>
                  <a:tcPr/>
                </a:tc>
                <a:tc>
                  <a:txBody>
                    <a:bodyPr/>
                    <a:lstStyle/>
                    <a:p>
                      <a:pPr algn="ctr"/>
                      <a:r>
                        <a:rPr lang="bn-BD" sz="2000" dirty="0" smtClean="0">
                          <a:latin typeface="Nikosh" pitchFamily="2" charset="0"/>
                          <a:cs typeface="Nikosh" pitchFamily="2" charset="0"/>
                        </a:rPr>
                        <a:t>২১%</a:t>
                      </a:r>
                      <a:endParaRPr lang="en-US" sz="2000" dirty="0">
                        <a:latin typeface="Nikosh" pitchFamily="2" charset="0"/>
                        <a:cs typeface="Nikosh" pitchFamily="2" charset="0"/>
                      </a:endParaRPr>
                    </a:p>
                  </a:txBody>
                  <a:tcPr anchor="ctr"/>
                </a:tc>
                <a:tc>
                  <a:txBody>
                    <a:bodyPr/>
                    <a:lstStyle/>
                    <a:p>
                      <a:pPr algn="ctr"/>
                      <a:r>
                        <a:rPr lang="bn-BD" sz="2000" dirty="0" smtClean="0">
                          <a:latin typeface="Nikosh" pitchFamily="2" charset="0"/>
                          <a:cs typeface="Nikosh" pitchFamily="2" charset="0"/>
                        </a:rPr>
                        <a:t>৭৯%</a:t>
                      </a:r>
                      <a:endParaRPr lang="en-US" sz="2000" dirty="0">
                        <a:latin typeface="Nikosh" pitchFamily="2" charset="0"/>
                        <a:cs typeface="Nikosh" pitchFamily="2" charset="0"/>
                      </a:endParaRPr>
                    </a:p>
                  </a:txBody>
                  <a:tcPr anchor="ctr"/>
                </a:tc>
              </a:tr>
            </a:tbl>
          </a:graphicData>
        </a:graphic>
      </p:graphicFrame>
    </p:spTree>
  </p:cSld>
  <p:clrMapOvr>
    <a:masterClrMapping/>
  </p:clrMapOvr>
  <p:transition spd="slow">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762000"/>
            <a:ext cx="2971800" cy="1015663"/>
          </a:xfrm>
          <a:prstGeom prst="rect">
            <a:avLst/>
          </a:prstGeom>
          <a:noFill/>
          <a:ln w="38100">
            <a:solidFill>
              <a:srgbClr val="FF0000"/>
            </a:solidFill>
          </a:ln>
        </p:spPr>
        <p:txBody>
          <a:bodyPr wrap="square" rtlCol="0">
            <a:spAutoFit/>
          </a:bodyPr>
          <a:lstStyle/>
          <a:p>
            <a:r>
              <a:rPr lang="bn-BD" sz="6000" dirty="0" smtClean="0">
                <a:latin typeface="Nikosh" pitchFamily="2" charset="0"/>
                <a:cs typeface="Nikosh" pitchFamily="2" charset="0"/>
              </a:rPr>
              <a:t>দলিয় কাজ</a:t>
            </a:r>
            <a:endParaRPr lang="en-US" sz="6000" dirty="0">
              <a:latin typeface="Nikosh" pitchFamily="2" charset="0"/>
              <a:cs typeface="Nikosh" pitchFamily="2" charset="0"/>
            </a:endParaRPr>
          </a:p>
        </p:txBody>
      </p:sp>
      <p:sp>
        <p:nvSpPr>
          <p:cNvPr id="3" name="TextBox 2"/>
          <p:cNvSpPr txBox="1"/>
          <p:nvPr/>
        </p:nvSpPr>
        <p:spPr>
          <a:xfrm>
            <a:off x="533400" y="2438400"/>
            <a:ext cx="7696200" cy="2062103"/>
          </a:xfrm>
          <a:prstGeom prst="rect">
            <a:avLst/>
          </a:prstGeom>
          <a:noFill/>
          <a:ln w="38100">
            <a:solidFill>
              <a:srgbClr val="FF0000"/>
            </a:solidFill>
          </a:ln>
        </p:spPr>
        <p:txBody>
          <a:bodyPr wrap="square" rtlCol="0">
            <a:spAutoFit/>
          </a:bodyPr>
          <a:lstStyle/>
          <a:p>
            <a:pPr algn="just">
              <a:buFont typeface="Wingdings" pitchFamily="2" charset="2"/>
              <a:buChar char="§"/>
            </a:pPr>
            <a:r>
              <a:rPr lang="bn-BD" sz="3200" dirty="0" smtClean="0">
                <a:latin typeface="Nikosh" pitchFamily="2" charset="0"/>
                <a:cs typeface="Nikosh" pitchFamily="2" charset="0"/>
              </a:rPr>
              <a:t> জনগনই সকল ক্ষমতার উৎস’ কোন নির্বাচন তা প্রমাণ করে?</a:t>
            </a:r>
          </a:p>
          <a:p>
            <a:pPr algn="just">
              <a:buFont typeface="Wingdings" pitchFamily="2" charset="2"/>
              <a:buChar char="§"/>
            </a:pPr>
            <a:r>
              <a:rPr lang="bn-BD" sz="3200" dirty="0" smtClean="0">
                <a:latin typeface="Nikosh" pitchFamily="2" charset="0"/>
                <a:cs typeface="Nikosh" pitchFamily="2" charset="0"/>
              </a:rPr>
              <a:t> পূর্ব পাকিস্তানের প্রতি পশ্চিম পাকিস্তানের শাসক গোষ্ঠী কোন বৈষম্যের চিত্র ফুটে উঠেছে? ব্যাখ্যা কর। </a:t>
            </a:r>
            <a:endParaRPr lang="en-US" sz="3200" dirty="0">
              <a:latin typeface="Nikosh" pitchFamily="2" charset="0"/>
              <a:cs typeface="Nikosh" pitchFamily="2" charset="0"/>
            </a:endParaRPr>
          </a:p>
        </p:txBody>
      </p:sp>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533400"/>
            <a:ext cx="2133600" cy="707886"/>
          </a:xfrm>
          <a:prstGeom prst="rect">
            <a:avLst/>
          </a:prstGeom>
          <a:noFill/>
          <a:ln w="38100">
            <a:solidFill>
              <a:srgbClr val="FF0000"/>
            </a:solidFill>
          </a:ln>
        </p:spPr>
        <p:txBody>
          <a:bodyPr wrap="square" rtlCol="0">
            <a:spAutoFit/>
          </a:bodyPr>
          <a:lstStyle/>
          <a:p>
            <a:pPr algn="ctr"/>
            <a:r>
              <a:rPr lang="bn-BD" sz="4000" dirty="0" smtClean="0">
                <a:latin typeface="Nikosh" pitchFamily="2" charset="0"/>
                <a:cs typeface="Nikosh" pitchFamily="2" charset="0"/>
              </a:rPr>
              <a:t>মুল্যায়ন </a:t>
            </a:r>
            <a:endParaRPr lang="en-US" sz="4000" dirty="0">
              <a:latin typeface="Nikosh" pitchFamily="2" charset="0"/>
              <a:cs typeface="Nikosh" pitchFamily="2" charset="0"/>
            </a:endParaRPr>
          </a:p>
        </p:txBody>
      </p:sp>
      <p:sp>
        <p:nvSpPr>
          <p:cNvPr id="3" name="TextBox 2"/>
          <p:cNvSpPr txBox="1"/>
          <p:nvPr/>
        </p:nvSpPr>
        <p:spPr>
          <a:xfrm>
            <a:off x="381000" y="1676400"/>
            <a:ext cx="8153400" cy="4401205"/>
          </a:xfrm>
          <a:prstGeom prst="rect">
            <a:avLst/>
          </a:prstGeom>
          <a:noFill/>
          <a:ln w="38100">
            <a:solidFill>
              <a:srgbClr val="C00000"/>
            </a:solidFill>
          </a:ln>
        </p:spPr>
        <p:txBody>
          <a:bodyPr wrap="square" rtlCol="0">
            <a:spAutoFit/>
          </a:bodyPr>
          <a:lstStyle/>
          <a:p>
            <a:pPr marL="457200" indent="-457200" algn="just"/>
            <a:r>
              <a:rPr lang="bn-BD" sz="2800" dirty="0" smtClean="0">
                <a:latin typeface="Nikosh" pitchFamily="2" charset="0"/>
                <a:cs typeface="Nikosh" pitchFamily="2" charset="0"/>
              </a:rPr>
              <a:t>১.যুক্তফ্রন্ট সকার কত দিন ক্ষমতায় ছিল? </a:t>
            </a:r>
          </a:p>
          <a:p>
            <a:pPr marL="457200" indent="-457200" algn="just"/>
            <a:r>
              <a:rPr lang="bn-BD" sz="2800" dirty="0" smtClean="0">
                <a:latin typeface="Nikosh" pitchFamily="2" charset="0"/>
                <a:cs typeface="Nikosh" pitchFamily="2" charset="0"/>
              </a:rPr>
              <a:t>   উত্তরঃ ৫৬ দিন</a:t>
            </a:r>
          </a:p>
          <a:p>
            <a:pPr marL="457200" indent="-457200" algn="just"/>
            <a:r>
              <a:rPr lang="bn-BD" sz="2800" dirty="0" smtClean="0">
                <a:latin typeface="Nikosh" pitchFamily="2" charset="0"/>
                <a:cs typeface="Nikosh" pitchFamily="2" charset="0"/>
              </a:rPr>
              <a:t>২. কাকে ঐতিহাসিক আগরতলা মামলার এক নম্বর আসামী করা হয়?</a:t>
            </a:r>
          </a:p>
          <a:p>
            <a:pPr marL="457200" indent="-457200" algn="just"/>
            <a:r>
              <a:rPr lang="bn-BD" sz="2800" dirty="0" smtClean="0">
                <a:latin typeface="Nikosh" pitchFamily="2" charset="0"/>
                <a:cs typeface="Nikosh" pitchFamily="2" charset="0"/>
              </a:rPr>
              <a:t>উত্তরঃ বঙ্গবন্ধু শেখমুজিবুর রহমানকে</a:t>
            </a:r>
          </a:p>
          <a:p>
            <a:pPr marL="457200" indent="-457200" algn="just"/>
            <a:r>
              <a:rPr lang="bn-BD" sz="2800" dirty="0" smtClean="0">
                <a:latin typeface="Nikosh" pitchFamily="2" charset="0"/>
                <a:cs typeface="Nikosh" pitchFamily="2" charset="0"/>
              </a:rPr>
              <a:t>৩. যুক্তফ্রন্ট কতটি দল নিয়ে গঠিত হয়?</a:t>
            </a:r>
          </a:p>
          <a:p>
            <a:pPr marL="457200" indent="-457200" algn="just"/>
            <a:r>
              <a:rPr lang="bn-BD" sz="2800" dirty="0" smtClean="0">
                <a:latin typeface="Nikosh" pitchFamily="2" charset="0"/>
                <a:cs typeface="Nikosh" pitchFamily="2" charset="0"/>
              </a:rPr>
              <a:t>উত্তরঃ ৪ টি দল নিয়ে</a:t>
            </a:r>
          </a:p>
          <a:p>
            <a:pPr marL="457200" indent="-457200" algn="just"/>
            <a:r>
              <a:rPr lang="bn-BD" sz="2800" dirty="0" smtClean="0">
                <a:latin typeface="Nikosh" pitchFamily="2" charset="0"/>
                <a:cs typeface="Nikosh" pitchFamily="2" charset="0"/>
              </a:rPr>
              <a:t>৪. ১৯৭২ সালে দারিদ্রের হার কত সতাংশ ছিল?</a:t>
            </a:r>
          </a:p>
          <a:p>
            <a:pPr marL="457200" indent="-457200" algn="just"/>
            <a:r>
              <a:rPr lang="bn-BD" sz="2800" dirty="0" smtClean="0">
                <a:latin typeface="Nikosh" pitchFamily="2" charset="0"/>
                <a:cs typeface="Nikosh" pitchFamily="2" charset="0"/>
              </a:rPr>
              <a:t>উত্তরঃ ৭০ শতাংশ </a:t>
            </a:r>
          </a:p>
          <a:p>
            <a:pPr marL="457200" indent="-457200" algn="just"/>
            <a:r>
              <a:rPr lang="bn-BD" sz="2800" dirty="0" smtClean="0">
                <a:latin typeface="Nikosh" pitchFamily="2" charset="0"/>
                <a:cs typeface="Nikosh" pitchFamily="2" charset="0"/>
              </a:rPr>
              <a:t>৫. কার নেতৃত্বে গণআজাদী লীগ গঠিত হয়?</a:t>
            </a:r>
          </a:p>
          <a:p>
            <a:pPr marL="457200" indent="-457200" algn="just"/>
            <a:r>
              <a:rPr lang="bn-BD" sz="2800" dirty="0" smtClean="0">
                <a:latin typeface="Nikosh" pitchFamily="2" charset="0"/>
                <a:cs typeface="Nikosh" pitchFamily="2" charset="0"/>
              </a:rPr>
              <a:t>উত্তরঃ ১৯৪৭   কামরুদ্দিন আহমদের নেতৃত্বে </a:t>
            </a:r>
            <a:endParaRPr lang="en-US" sz="2800" dirty="0" smtClean="0">
              <a:latin typeface="Nikosh" pitchFamily="2" charset="0"/>
              <a:cs typeface="Nikosh" pitchFamily="2" charset="0"/>
            </a:endParaRPr>
          </a:p>
        </p:txBody>
      </p:sp>
    </p:spTree>
  </p:cSld>
  <p:clrMapOvr>
    <a:masterClrMapping/>
  </p:clrMapOvr>
  <p:transition spd="slow">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amond(in)">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diamond(in)">
                                      <p:cBhvr>
                                        <p:cTn id="2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8153400" cy="4832092"/>
          </a:xfrm>
          <a:prstGeom prst="rect">
            <a:avLst/>
          </a:prstGeom>
          <a:noFill/>
          <a:ln w="38100">
            <a:solidFill>
              <a:srgbClr val="C00000"/>
            </a:solidFill>
          </a:ln>
        </p:spPr>
        <p:txBody>
          <a:bodyPr wrap="square" rtlCol="0">
            <a:spAutoFit/>
          </a:bodyPr>
          <a:lstStyle/>
          <a:p>
            <a:pPr marL="457200" indent="-457200" algn="just"/>
            <a:r>
              <a:rPr lang="bn-BD" sz="2800" dirty="0" smtClean="0">
                <a:latin typeface="Nikosh" pitchFamily="2" charset="0"/>
                <a:cs typeface="Nikosh" pitchFamily="2" charset="0"/>
              </a:rPr>
              <a:t>৬. কত সালে ভারতের সাথে পাকিস্তানের যুদ্ধ হয়?</a:t>
            </a:r>
          </a:p>
          <a:p>
            <a:pPr marL="457200" indent="-457200" algn="just"/>
            <a:r>
              <a:rPr lang="bn-BD" sz="2800" dirty="0" smtClean="0">
                <a:latin typeface="Nikosh" pitchFamily="2" charset="0"/>
                <a:cs typeface="Nikosh" pitchFamily="2" charset="0"/>
              </a:rPr>
              <a:t>উত্তরঃ ১৯৬৫ সালের ৬ সেপ্টম্বর </a:t>
            </a:r>
          </a:p>
          <a:p>
            <a:pPr marL="457200" indent="-457200" algn="just"/>
            <a:r>
              <a:rPr lang="bn-BD" sz="2800" dirty="0" smtClean="0">
                <a:latin typeface="Nikosh" pitchFamily="2" charset="0"/>
                <a:cs typeface="Nikosh" pitchFamily="2" charset="0"/>
              </a:rPr>
              <a:t>৭. কত সালে পাকিস্তান সংবিধানে বাংলা ভাষাকে অন্তর্ভুক্ত করে?</a:t>
            </a:r>
          </a:p>
          <a:p>
            <a:pPr marL="457200" indent="-457200" algn="just"/>
            <a:r>
              <a:rPr lang="bn-BD" sz="2800" dirty="0" smtClean="0">
                <a:latin typeface="Nikosh" pitchFamily="2" charset="0"/>
                <a:cs typeface="Nikosh" pitchFamily="2" charset="0"/>
              </a:rPr>
              <a:t>উত্তরঃ ১৯৫৬ সালে</a:t>
            </a:r>
          </a:p>
          <a:p>
            <a:pPr marL="457200" indent="-457200" algn="just"/>
            <a:r>
              <a:rPr lang="bn-BD" sz="2800" dirty="0" smtClean="0">
                <a:latin typeface="Nikosh" pitchFamily="2" charset="0"/>
                <a:cs typeface="Nikosh" pitchFamily="2" charset="0"/>
              </a:rPr>
              <a:t>৮. আওয়ামী মুসলীম লীগের প্রথম সভাপতি কে ছিলেন? </a:t>
            </a:r>
          </a:p>
          <a:p>
            <a:pPr marL="457200" indent="-457200" algn="just"/>
            <a:r>
              <a:rPr lang="bn-BD" sz="2800" dirty="0" smtClean="0">
                <a:latin typeface="Nikosh" pitchFamily="2" charset="0"/>
                <a:cs typeface="Nikosh" pitchFamily="2" charset="0"/>
              </a:rPr>
              <a:t>উত্তরঃ মাওলানা আবদুল হামিদ খান ভাসানী </a:t>
            </a:r>
          </a:p>
          <a:p>
            <a:pPr marL="457200" indent="-457200" algn="just"/>
            <a:r>
              <a:rPr lang="bn-BD" sz="2800" dirty="0" smtClean="0">
                <a:latin typeface="Nikosh" pitchFamily="2" charset="0"/>
                <a:cs typeface="Nikosh" pitchFamily="2" charset="0"/>
              </a:rPr>
              <a:t>৯. ঐতিহাসিক আগরতলা মামলায় কতজনকে আসামী করা হয়?</a:t>
            </a:r>
          </a:p>
          <a:p>
            <a:pPr marL="457200" indent="-457200" algn="just"/>
            <a:r>
              <a:rPr lang="bn-BD" sz="2800" dirty="0" smtClean="0">
                <a:latin typeface="Nikosh" pitchFamily="2" charset="0"/>
                <a:cs typeface="Nikosh" pitchFamily="2" charset="0"/>
              </a:rPr>
              <a:t>উত্তরঃ ৩৫ জনকে </a:t>
            </a:r>
          </a:p>
          <a:p>
            <a:pPr marL="457200" indent="-457200" algn="just"/>
            <a:r>
              <a:rPr lang="bn-BD" sz="2800" dirty="0" smtClean="0">
                <a:latin typeface="Nikosh" pitchFamily="2" charset="0"/>
                <a:cs typeface="Nikosh" pitchFamily="2" charset="0"/>
              </a:rPr>
              <a:t>১০. কত তারিখে শেখ মুজিবুর রহমানকে “বঙ্গবন্ধু” উপাধিতে ভূষিত করা হয়? </a:t>
            </a:r>
          </a:p>
          <a:p>
            <a:pPr marL="457200" indent="-457200" algn="just"/>
            <a:r>
              <a:rPr lang="bn-BD" sz="2800" dirty="0" smtClean="0">
                <a:latin typeface="Nikosh" pitchFamily="2" charset="0"/>
                <a:cs typeface="Nikosh" pitchFamily="2" charset="0"/>
              </a:rPr>
              <a:t>উত্তরঃ  ১৯৬৯ সালের ২৩ ফেব্রুয়ারী </a:t>
            </a:r>
            <a:endParaRPr lang="en-US" sz="2800" dirty="0" smtClean="0">
              <a:latin typeface="Nikosh" pitchFamily="2" charset="0"/>
              <a:cs typeface="Nikosh" pitchFamily="2"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amond(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diamond(in)">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diamond(in)">
                                      <p:cBhvr>
                                        <p:cTn id="17" dur="20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diamond(in)">
                                      <p:cBhvr>
                                        <p:cTn id="22" dur="20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diamond(in)">
                                      <p:cBhvr>
                                        <p:cTn id="27"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914400"/>
            <a:ext cx="2743200" cy="830997"/>
          </a:xfrm>
          <a:prstGeom prst="rect">
            <a:avLst/>
          </a:prstGeom>
          <a:noFill/>
          <a:ln w="38100">
            <a:solidFill>
              <a:srgbClr val="FF0000"/>
            </a:solidFill>
          </a:ln>
        </p:spPr>
        <p:txBody>
          <a:bodyPr wrap="square" rtlCol="0">
            <a:spAutoFit/>
          </a:bodyPr>
          <a:lstStyle/>
          <a:p>
            <a:r>
              <a:rPr lang="bn-BD" sz="4800" dirty="0" smtClean="0">
                <a:latin typeface="Nikosh" pitchFamily="2" charset="0"/>
                <a:cs typeface="Nikosh" pitchFamily="2" charset="0"/>
              </a:rPr>
              <a:t>বাড়ীর কাজ </a:t>
            </a:r>
            <a:endParaRPr lang="en-US" sz="4800" dirty="0">
              <a:latin typeface="Nikosh" pitchFamily="2" charset="0"/>
              <a:cs typeface="Nikosh" pitchFamily="2" charset="0"/>
            </a:endParaRPr>
          </a:p>
        </p:txBody>
      </p:sp>
      <p:sp>
        <p:nvSpPr>
          <p:cNvPr id="3" name="TextBox 2"/>
          <p:cNvSpPr txBox="1"/>
          <p:nvPr/>
        </p:nvSpPr>
        <p:spPr>
          <a:xfrm>
            <a:off x="838200" y="2971800"/>
            <a:ext cx="7086600" cy="646331"/>
          </a:xfrm>
          <a:prstGeom prst="rect">
            <a:avLst/>
          </a:prstGeom>
          <a:noFill/>
          <a:ln w="38100">
            <a:solidFill>
              <a:srgbClr val="FF0000"/>
            </a:solidFill>
          </a:ln>
        </p:spPr>
        <p:txBody>
          <a:bodyPr wrap="square" rtlCol="0">
            <a:spAutoFit/>
          </a:bodyPr>
          <a:lstStyle/>
          <a:p>
            <a:pPr>
              <a:buFont typeface="Wingdings" pitchFamily="2" charset="2"/>
              <a:buChar char="§"/>
            </a:pPr>
            <a:r>
              <a:rPr lang="bn-BD" sz="3600" dirty="0" smtClean="0">
                <a:latin typeface="Nikosh" pitchFamily="2" charset="0"/>
                <a:cs typeface="Nikosh" pitchFamily="2" charset="0"/>
              </a:rPr>
              <a:t> ৬ দফাকে কেন বাঙালির মুক্তির সনদ বলা হয়? </a:t>
            </a:r>
            <a:endParaRPr lang="en-US" sz="3600" dirty="0">
              <a:latin typeface="Nikosh" pitchFamily="2" charset="0"/>
              <a:cs typeface="Nikosh" pitchFamily="2" charset="0"/>
            </a:endParaRPr>
          </a:p>
        </p:txBody>
      </p:sp>
    </p:spTree>
  </p:cSld>
  <p:clrMapOvr>
    <a:masterClrMapping/>
  </p:clrMapOvr>
  <p:transition spd="slow">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295400"/>
            <a:ext cx="5486400" cy="1905000"/>
          </a:xfrm>
          <a:prstGeom prst="rect">
            <a:avLst/>
          </a:prstGeom>
          <a:solidFill>
            <a:schemeClr val="accent2">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chemeClr val="tx1"/>
                </a:solidFill>
                <a:latin typeface="Nikosh" pitchFamily="2" charset="0"/>
                <a:cs typeface="Nikosh" pitchFamily="2" charset="0"/>
              </a:rPr>
              <a:t>সবাইকে ধন্যবাদ </a:t>
            </a:r>
            <a:endParaRPr lang="en-US" sz="7200" dirty="0">
              <a:solidFill>
                <a:schemeClr val="tx1"/>
              </a:solidFill>
              <a:latin typeface="Nikosh" pitchFamily="2" charset="0"/>
              <a:cs typeface="Nikosh" pitchFamily="2" charset="0"/>
            </a:endParaRPr>
          </a:p>
        </p:txBody>
      </p:sp>
      <p:pic>
        <p:nvPicPr>
          <p:cNvPr id="3" name="Picture 2" descr="(TANEA).GIF"/>
          <p:cNvPicPr>
            <a:picLocks noChangeAspect="1"/>
          </p:cNvPicPr>
          <p:nvPr/>
        </p:nvPicPr>
        <p:blipFill>
          <a:blip r:embed="rId3"/>
          <a:stretch>
            <a:fillRect/>
          </a:stretch>
        </p:blipFill>
        <p:spPr>
          <a:xfrm>
            <a:off x="2895600" y="3657600"/>
            <a:ext cx="3276600" cy="1828800"/>
          </a:xfrm>
          <a:prstGeom prst="ellipse">
            <a:avLst/>
          </a:prstGeom>
          <a:ln w="38100" cap="rnd">
            <a:solidFill>
              <a:srgbClr val="FF0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newsflash/>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286000" y="457200"/>
            <a:ext cx="3810000" cy="9144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শিক্ষক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838200" y="1752600"/>
            <a:ext cx="7086600" cy="4524315"/>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6000" dirty="0" smtClean="0">
                <a:latin typeface="Nikosh" pitchFamily="2" charset="0"/>
                <a:cs typeface="Nikosh" pitchFamily="2" charset="0"/>
              </a:rPr>
              <a:t>মলয় বল্লভ</a:t>
            </a:r>
          </a:p>
          <a:p>
            <a:pPr algn="ctr"/>
            <a:r>
              <a:rPr lang="bn-BD" sz="4800" dirty="0" smtClean="0">
                <a:latin typeface="Nikosh" pitchFamily="2" charset="0"/>
                <a:cs typeface="Nikosh" pitchFamily="2" charset="0"/>
              </a:rPr>
              <a:t>সহকারী শিক্ষক (কম্পিউটার শিক্ষা)</a:t>
            </a:r>
          </a:p>
          <a:p>
            <a:pPr algn="ctr"/>
            <a:r>
              <a:rPr lang="bn-BD" sz="4800" dirty="0" smtClean="0">
                <a:latin typeface="Nikosh" pitchFamily="2" charset="0"/>
                <a:cs typeface="Nikosh" pitchFamily="2" charset="0"/>
              </a:rPr>
              <a:t>বি,ডি,সি,এইচ,মাধ্যমিক বিদ্যালয়</a:t>
            </a:r>
          </a:p>
          <a:p>
            <a:pPr algn="ctr"/>
            <a:r>
              <a:rPr lang="bn-BD" sz="4800" dirty="0" smtClean="0">
                <a:latin typeface="Nikosh" pitchFamily="2" charset="0"/>
                <a:cs typeface="Nikosh" pitchFamily="2" charset="0"/>
              </a:rPr>
              <a:t>মুলাদী,বরিশাল।</a:t>
            </a:r>
          </a:p>
          <a:p>
            <a:pPr algn="ctr"/>
            <a:r>
              <a:rPr lang="en-US" sz="2800" dirty="0" smtClean="0">
                <a:solidFill>
                  <a:srgbClr val="00B0F0"/>
                </a:solidFill>
                <a:latin typeface="Nikosh" pitchFamily="2" charset="0"/>
                <a:cs typeface="Nikosh" pitchFamily="2" charset="0"/>
              </a:rPr>
              <a:t>Email Address: </a:t>
            </a:r>
            <a:r>
              <a:rPr lang="en-US" sz="2800" dirty="0" smtClean="0">
                <a:solidFill>
                  <a:srgbClr val="33CC33"/>
                </a:solidFill>
                <a:latin typeface="Nikosh" pitchFamily="2" charset="0"/>
                <a:cs typeface="Nikosh" pitchFamily="2" charset="0"/>
              </a:rPr>
              <a:t>malayballav1981</a:t>
            </a:r>
            <a:r>
              <a:rPr lang="en-US" sz="2800" dirty="0" smtClean="0">
                <a:solidFill>
                  <a:srgbClr val="33CC33"/>
                </a:solidFill>
                <a:latin typeface="Nikosh" pitchFamily="2" charset="0"/>
                <a:cs typeface="Nikosh" pitchFamily="2" charset="0"/>
                <a:hlinkClick r:id="rId2"/>
              </a:rPr>
              <a:t>@gmail.com</a:t>
            </a:r>
            <a:endParaRPr lang="en-US" sz="2800" dirty="0" smtClean="0">
              <a:solidFill>
                <a:srgbClr val="33CC33"/>
              </a:solidFill>
              <a:latin typeface="Nikosh" pitchFamily="2" charset="0"/>
              <a:cs typeface="Nikosh" pitchFamily="2" charset="0"/>
            </a:endParaRPr>
          </a:p>
          <a:p>
            <a:pPr algn="ctr"/>
            <a:r>
              <a:rPr lang="en-US" sz="2800" dirty="0" smtClean="0">
                <a:solidFill>
                  <a:srgbClr val="00B0F0"/>
                </a:solidFill>
                <a:latin typeface="Times New Roman" pitchFamily="18" charset="0"/>
                <a:cs typeface="Times New Roman" pitchFamily="18" charset="0"/>
              </a:rPr>
              <a:t>Cell No. </a:t>
            </a:r>
            <a:r>
              <a:rPr lang="en-US" sz="2800" smtClean="0">
                <a:solidFill>
                  <a:srgbClr val="00B0F0"/>
                </a:solidFill>
                <a:latin typeface="Times New Roman" pitchFamily="18" charset="0"/>
                <a:cs typeface="Times New Roman" pitchFamily="18" charset="0"/>
              </a:rPr>
              <a:t>01725671171.</a:t>
            </a:r>
            <a:endParaRPr lang="en-US" sz="2800" dirty="0" smtClean="0">
              <a:solidFill>
                <a:srgbClr val="00B0F0"/>
              </a:solidFill>
              <a:latin typeface="Times New Roman" pitchFamily="18" charset="0"/>
              <a:cs typeface="Times New Roman" pitchFamily="18" charset="0"/>
            </a:endParaRPr>
          </a:p>
        </p:txBody>
      </p:sp>
      <p:pic>
        <p:nvPicPr>
          <p:cNvPr id="4" name="Picture 3" descr="01725671171.jpg"/>
          <p:cNvPicPr>
            <a:picLocks noChangeAspect="1"/>
          </p:cNvPicPr>
          <p:nvPr/>
        </p:nvPicPr>
        <p:blipFill>
          <a:blip r:embed="rId3"/>
          <a:stretch>
            <a:fillRect/>
          </a:stretch>
        </p:blipFill>
        <p:spPr>
          <a:xfrm>
            <a:off x="6553200" y="304800"/>
            <a:ext cx="2057400" cy="2286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770" decel="100000"/>
                                        <p:tgtEl>
                                          <p:spTgt spid="3"/>
                                        </p:tgtEl>
                                      </p:cBhvr>
                                    </p:animEffect>
                                    <p:animScale>
                                      <p:cBhvr>
                                        <p:cTn id="14" dur="770" decel="100000"/>
                                        <p:tgtEl>
                                          <p:spTgt spid="3"/>
                                        </p:tgtEl>
                                      </p:cBhvr>
                                      <p:from x="10000" y="10000"/>
                                      <p:to x="200000" y="450000"/>
                                    </p:animScale>
                                    <p:animScale>
                                      <p:cBhvr>
                                        <p:cTn id="15" dur="1230" accel="100000" fill="hold">
                                          <p:stCondLst>
                                            <p:cond delay="770"/>
                                          </p:stCondLst>
                                        </p:cTn>
                                        <p:tgtEl>
                                          <p:spTgt spid="3"/>
                                        </p:tgtEl>
                                      </p:cBhvr>
                                      <p:from x="200000" y="450000"/>
                                      <p:to x="100000" y="100000"/>
                                    </p:animScale>
                                    <p:set>
                                      <p:cBhvr>
                                        <p:cTn id="16" dur="770" fill="hold"/>
                                        <p:tgtEl>
                                          <p:spTgt spid="3"/>
                                        </p:tgtEl>
                                        <p:attrNameLst>
                                          <p:attrName>ppt_x</p:attrName>
                                        </p:attrNameLst>
                                      </p:cBhvr>
                                      <p:to>
                                        <p:strVal val="(0.5)"/>
                                      </p:to>
                                    </p:set>
                                    <p:anim from="(0.5)" to="(#ppt_x)" calcmode="lin" valueType="num">
                                      <p:cBhvr>
                                        <p:cTn id="17" dur="1230" accel="100000" fill="hold">
                                          <p:stCondLst>
                                            <p:cond delay="770"/>
                                          </p:stCondLst>
                                        </p:cTn>
                                        <p:tgtEl>
                                          <p:spTgt spid="3"/>
                                        </p:tgtEl>
                                        <p:attrNameLst>
                                          <p:attrName>ppt_x</p:attrName>
                                        </p:attrNameLst>
                                      </p:cBhvr>
                                    </p:anim>
                                    <p:set>
                                      <p:cBhvr>
                                        <p:cTn id="18" dur="770" fill="hold"/>
                                        <p:tgtEl>
                                          <p:spTgt spid="3"/>
                                        </p:tgtEl>
                                        <p:attrNameLst>
                                          <p:attrName>ppt_y</p:attrName>
                                        </p:attrNameLst>
                                      </p:cBhvr>
                                      <p:to>
                                        <p:strVal val="(#ppt_y+0.4)"/>
                                      </p:to>
                                    </p:set>
                                    <p:anim from="(#ppt_y+0.4)" to="(#ppt_y)" calcmode="lin" valueType="num">
                                      <p:cBhvr>
                                        <p:cTn id="19"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43200" y="609600"/>
            <a:ext cx="3810000" cy="990600"/>
          </a:xfrm>
          <a:prstGeom prst="roundRect">
            <a:avLst/>
          </a:prstGeom>
          <a:solidFill>
            <a:schemeClr val="accent2">
              <a:lumMod val="40000"/>
              <a:lumOff val="6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tx1"/>
                </a:solidFill>
                <a:latin typeface="Nikosh" pitchFamily="2" charset="0"/>
                <a:cs typeface="Nikosh" pitchFamily="2" charset="0"/>
              </a:rPr>
              <a:t>পাঠ পরিচিতি</a:t>
            </a:r>
            <a:endParaRPr lang="bn-BD" dirty="0" smtClean="0">
              <a:solidFill>
                <a:schemeClr val="tx1"/>
              </a:solidFill>
              <a:latin typeface="Nikosh" pitchFamily="2" charset="0"/>
              <a:cs typeface="Nikosh" pitchFamily="2" charset="0"/>
            </a:endParaRPr>
          </a:p>
          <a:p>
            <a:pPr algn="ctr"/>
            <a:endParaRPr lang="en-US" dirty="0">
              <a:latin typeface="Nikosh" pitchFamily="2" charset="0"/>
              <a:cs typeface="Nikosh" pitchFamily="2" charset="0"/>
            </a:endParaRPr>
          </a:p>
        </p:txBody>
      </p:sp>
      <p:sp>
        <p:nvSpPr>
          <p:cNvPr id="3" name="TextBox 2"/>
          <p:cNvSpPr txBox="1"/>
          <p:nvPr/>
        </p:nvSpPr>
        <p:spPr>
          <a:xfrm>
            <a:off x="1143000" y="2133600"/>
            <a:ext cx="7086600" cy="2554545"/>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বিষয়ঃ বাংলাদেশ ও বিশ্বপরিচয়</a:t>
            </a:r>
          </a:p>
          <a:p>
            <a:pPr algn="ctr"/>
            <a:r>
              <a:rPr lang="bn-BD" sz="4000" dirty="0" smtClean="0">
                <a:latin typeface="Nikosh" pitchFamily="2" charset="0"/>
                <a:cs typeface="Nikosh" pitchFamily="2" charset="0"/>
              </a:rPr>
              <a:t>শ্রেণীঃ নবম/দশম </a:t>
            </a:r>
          </a:p>
          <a:p>
            <a:pPr algn="ctr"/>
            <a:r>
              <a:rPr lang="bn-BD" sz="4000" dirty="0" smtClean="0">
                <a:latin typeface="Nikosh" pitchFamily="2" charset="0"/>
                <a:cs typeface="Nikosh" pitchFamily="2" charset="0"/>
              </a:rPr>
              <a:t>অধ্যায়ঃ ০১ (এক) </a:t>
            </a:r>
          </a:p>
          <a:p>
            <a:pPr algn="ctr"/>
            <a:r>
              <a:rPr lang="bn-BD" sz="4000" dirty="0" smtClean="0">
                <a:latin typeface="Nikosh" pitchFamily="2" charset="0"/>
                <a:cs typeface="Nikosh" pitchFamily="2" charset="0"/>
              </a:rPr>
              <a:t>পরিচ্ছেদঃ ১.২- ১.৩  </a:t>
            </a:r>
          </a:p>
        </p:txBody>
      </p:sp>
    </p:spTree>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Callout 6"/>
          <p:cNvSpPr/>
          <p:nvPr/>
        </p:nvSpPr>
        <p:spPr>
          <a:xfrm>
            <a:off x="4953000" y="304800"/>
            <a:ext cx="3200400" cy="990600"/>
          </a:xfrm>
          <a:prstGeom prst="wedgeEllipseCallout">
            <a:avLst>
              <a:gd name="adj1" fmla="val -48939"/>
              <a:gd name="adj2" fmla="val 96583"/>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334000" y="533400"/>
            <a:ext cx="2590800" cy="584775"/>
          </a:xfrm>
          <a:prstGeom prst="rect">
            <a:avLst/>
          </a:prstGeom>
          <a:noFill/>
        </p:spPr>
        <p:txBody>
          <a:bodyPr wrap="square" rtlCol="0">
            <a:spAutoFit/>
          </a:bodyPr>
          <a:lstStyle/>
          <a:p>
            <a:r>
              <a:rPr lang="bn-BD" sz="3200" dirty="0" smtClean="0">
                <a:latin typeface="Nikosh" pitchFamily="2" charset="0"/>
                <a:cs typeface="Nikosh" pitchFamily="2" charset="0"/>
              </a:rPr>
              <a:t>ছবিগলো লক্ষ </a:t>
            </a:r>
            <a:r>
              <a:rPr lang="bn-BD" sz="3200" dirty="0" smtClean="0">
                <a:latin typeface="Nikosh" pitchFamily="2" charset="0"/>
                <a:cs typeface="Nikosh" pitchFamily="2" charset="0"/>
              </a:rPr>
              <a:t>কর </a:t>
            </a:r>
            <a:endParaRPr lang="en-US" sz="3200" dirty="0">
              <a:latin typeface="Nikosh" pitchFamily="2" charset="0"/>
              <a:cs typeface="Nikosh" pitchFamily="2" charset="0"/>
            </a:endParaRPr>
          </a:p>
        </p:txBody>
      </p:sp>
      <p:pic>
        <p:nvPicPr>
          <p:cNvPr id="9" name="Picture 8" descr="বা বি প অধ্যায়-১-৬.jpg"/>
          <p:cNvPicPr>
            <a:picLocks noChangeAspect="1"/>
          </p:cNvPicPr>
          <p:nvPr/>
        </p:nvPicPr>
        <p:blipFill>
          <a:blip r:embed="rId2"/>
          <a:stretch>
            <a:fillRect/>
          </a:stretch>
        </p:blipFill>
        <p:spPr>
          <a:xfrm>
            <a:off x="457200" y="1981200"/>
            <a:ext cx="7772400" cy="4038600"/>
          </a:xfrm>
          <a:prstGeom prst="rect">
            <a:avLst/>
          </a:prstGeom>
        </p:spPr>
      </p:pic>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438400"/>
            <a:ext cx="7086600" cy="707886"/>
          </a:xfrm>
          <a:prstGeom prst="rect">
            <a:avLst/>
          </a:prstGeom>
          <a:solidFill>
            <a:schemeClr val="accent5">
              <a:lumMod val="20000"/>
              <a:lumOff val="80000"/>
            </a:schemeClr>
          </a:solidFill>
          <a:ln w="57150">
            <a:solidFill>
              <a:srgbClr val="C00000"/>
            </a:solidFill>
          </a:ln>
        </p:spPr>
        <p:txBody>
          <a:bodyPr wrap="square" rtlCol="0">
            <a:spAutoFit/>
          </a:bodyPr>
          <a:lstStyle/>
          <a:p>
            <a:pPr algn="ctr"/>
            <a:r>
              <a:rPr lang="bn-BD" sz="4000" dirty="0" smtClean="0">
                <a:latin typeface="Nikosh" pitchFamily="2" charset="0"/>
                <a:cs typeface="Nikosh" pitchFamily="2" charset="0"/>
              </a:rPr>
              <a:t>আজকের পাঠঃ ৬৯ সালের গণ অভ্যুত্থান </a:t>
            </a:r>
            <a:endParaRPr lang="en-US" sz="4000" dirty="0" smtClean="0">
              <a:latin typeface="Times New Roman" pitchFamily="18" charset="0"/>
              <a:cs typeface="Times New Roman" pitchFamily="18" charset="0"/>
            </a:endParaRPr>
          </a:p>
        </p:txBody>
      </p:sp>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000" y="381000"/>
            <a:ext cx="4495800" cy="1015663"/>
          </a:xfrm>
          <a:prstGeom prst="rect">
            <a:avLst/>
          </a:prstGeom>
          <a:solidFill>
            <a:schemeClr val="tx2">
              <a:lumMod val="20000"/>
              <a:lumOff val="80000"/>
            </a:schemeClr>
          </a:solidFill>
          <a:ln w="38100">
            <a:solidFill>
              <a:srgbClr val="FF0000"/>
            </a:solidFill>
          </a:ln>
        </p:spPr>
        <p:txBody>
          <a:bodyPr wrap="square" rtlCol="0">
            <a:spAutoFit/>
          </a:bodyPr>
          <a:lstStyle/>
          <a:p>
            <a:r>
              <a:rPr lang="bn-BD" sz="6000" dirty="0" smtClean="0">
                <a:latin typeface="Nikosh" pitchFamily="2" charset="0"/>
                <a:cs typeface="Nikosh" pitchFamily="2" charset="0"/>
              </a:rPr>
              <a:t>ছবিগুলো লক্ষ কর </a:t>
            </a:r>
            <a:endParaRPr lang="en-US" sz="6000" dirty="0">
              <a:latin typeface="Nikosh" pitchFamily="2" charset="0"/>
              <a:cs typeface="Nikosh" pitchFamily="2" charset="0"/>
            </a:endParaRPr>
          </a:p>
        </p:txBody>
      </p:sp>
      <p:pic>
        <p:nvPicPr>
          <p:cNvPr id="3" name="Picture 2" descr="শহীদ আসাদ-২.jpg"/>
          <p:cNvPicPr>
            <a:picLocks noChangeAspect="1"/>
          </p:cNvPicPr>
          <p:nvPr/>
        </p:nvPicPr>
        <p:blipFill>
          <a:blip r:embed="rId2"/>
          <a:stretch>
            <a:fillRect/>
          </a:stretch>
        </p:blipFill>
        <p:spPr>
          <a:xfrm>
            <a:off x="609600" y="1828800"/>
            <a:ext cx="3352800" cy="2209800"/>
          </a:xfrm>
          <a:prstGeom prst="rect">
            <a:avLst/>
          </a:prstGeom>
          <a:ln w="38100">
            <a:solidFill>
              <a:srgbClr val="FF0000"/>
            </a:solidFill>
          </a:ln>
        </p:spPr>
      </p:pic>
      <p:pic>
        <p:nvPicPr>
          <p:cNvPr id="4" name="Picture 3" descr="৬৯ গন অভ্যুথান.jpg"/>
          <p:cNvPicPr>
            <a:picLocks noChangeAspect="1"/>
          </p:cNvPicPr>
          <p:nvPr/>
        </p:nvPicPr>
        <p:blipFill>
          <a:blip r:embed="rId3"/>
          <a:stretch>
            <a:fillRect/>
          </a:stretch>
        </p:blipFill>
        <p:spPr>
          <a:xfrm>
            <a:off x="4953000" y="1828800"/>
            <a:ext cx="3124200" cy="2209800"/>
          </a:xfrm>
          <a:prstGeom prst="rect">
            <a:avLst/>
          </a:prstGeom>
          <a:ln w="38100">
            <a:solidFill>
              <a:srgbClr val="FF0000"/>
            </a:solidFill>
          </a:ln>
        </p:spPr>
      </p:pic>
      <p:sp>
        <p:nvSpPr>
          <p:cNvPr id="5" name="TextBox 4"/>
          <p:cNvSpPr txBox="1"/>
          <p:nvPr/>
        </p:nvSpPr>
        <p:spPr>
          <a:xfrm>
            <a:off x="762000" y="4191000"/>
            <a:ext cx="2438400" cy="707886"/>
          </a:xfrm>
          <a:prstGeom prst="rect">
            <a:avLst/>
          </a:prstGeom>
          <a:solidFill>
            <a:schemeClr val="tx2">
              <a:lumMod val="20000"/>
              <a:lumOff val="80000"/>
            </a:schemeClr>
          </a:solidFill>
          <a:ln w="38100">
            <a:solidFill>
              <a:srgbClr val="FF0000"/>
            </a:solidFill>
          </a:ln>
        </p:spPr>
        <p:txBody>
          <a:bodyPr wrap="square" rtlCol="0">
            <a:spAutoFit/>
          </a:bodyPr>
          <a:lstStyle/>
          <a:p>
            <a:r>
              <a:rPr lang="bn-BD" sz="4000" dirty="0" smtClean="0">
                <a:latin typeface="Nikosh" pitchFamily="2" charset="0"/>
                <a:cs typeface="Nikosh" pitchFamily="2" charset="0"/>
              </a:rPr>
              <a:t>শহীদ আসাদ </a:t>
            </a:r>
            <a:endParaRPr lang="en-US" sz="4000" dirty="0">
              <a:latin typeface="Nikosh" pitchFamily="2" charset="0"/>
              <a:cs typeface="Nikosh" pitchFamily="2" charset="0"/>
            </a:endParaRPr>
          </a:p>
        </p:txBody>
      </p:sp>
      <p:sp>
        <p:nvSpPr>
          <p:cNvPr id="6" name="TextBox 5"/>
          <p:cNvSpPr txBox="1"/>
          <p:nvPr/>
        </p:nvSpPr>
        <p:spPr>
          <a:xfrm>
            <a:off x="4572000" y="4267200"/>
            <a:ext cx="3810000" cy="954107"/>
          </a:xfrm>
          <a:prstGeom prst="rect">
            <a:avLst/>
          </a:prstGeom>
          <a:solidFill>
            <a:schemeClr val="tx2">
              <a:lumMod val="20000"/>
              <a:lumOff val="80000"/>
            </a:schemeClr>
          </a:solidFill>
          <a:ln w="38100">
            <a:solidFill>
              <a:srgbClr val="FF0000"/>
            </a:solidFill>
          </a:ln>
        </p:spPr>
        <p:txBody>
          <a:bodyPr wrap="square" rtlCol="0">
            <a:spAutoFit/>
          </a:bodyPr>
          <a:lstStyle/>
          <a:p>
            <a:r>
              <a:rPr lang="bn-BD" sz="2800" dirty="0" smtClean="0">
                <a:latin typeface="Nikosh" pitchFamily="2" charset="0"/>
                <a:cs typeface="Nikosh" pitchFamily="2" charset="0"/>
              </a:rPr>
              <a:t>৬৯ এর গণভ্যুন্থান কালে ছাত্রদের বিক্ষুব্ধ মিছিলের একটি দৃশ্য</a:t>
            </a:r>
            <a:endParaRPr lang="en-US" sz="2800" dirty="0">
              <a:latin typeface="Nikosh" pitchFamily="2" charset="0"/>
              <a:cs typeface="Nikosh" pitchFamily="2" charset="0"/>
            </a:endParaRPr>
          </a:p>
        </p:txBody>
      </p:sp>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par>
                                <p:cTn id="8" presetID="8"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বা বি প অধ্যায়-১-৪.jpg"/>
          <p:cNvPicPr>
            <a:picLocks noChangeAspect="1"/>
          </p:cNvPicPr>
          <p:nvPr/>
        </p:nvPicPr>
        <p:blipFill>
          <a:blip r:embed="rId2"/>
          <a:stretch>
            <a:fillRect/>
          </a:stretch>
        </p:blipFill>
        <p:spPr>
          <a:xfrm>
            <a:off x="1828800" y="3505200"/>
            <a:ext cx="4953000" cy="2971800"/>
          </a:xfrm>
          <a:prstGeom prst="rect">
            <a:avLst/>
          </a:prstGeom>
        </p:spPr>
      </p:pic>
      <p:pic>
        <p:nvPicPr>
          <p:cNvPr id="4" name="Picture 3" descr="বা বি প অধ্যায়-১-৫.jpg"/>
          <p:cNvPicPr>
            <a:picLocks noChangeAspect="1"/>
          </p:cNvPicPr>
          <p:nvPr/>
        </p:nvPicPr>
        <p:blipFill>
          <a:blip r:embed="rId3"/>
          <a:stretch>
            <a:fillRect/>
          </a:stretch>
        </p:blipFill>
        <p:spPr>
          <a:xfrm>
            <a:off x="533400" y="685800"/>
            <a:ext cx="3581400" cy="2590800"/>
          </a:xfrm>
          <a:prstGeom prst="rect">
            <a:avLst/>
          </a:prstGeom>
        </p:spPr>
      </p:pic>
      <p:pic>
        <p:nvPicPr>
          <p:cNvPr id="6" name="Picture 5" descr="বা বি প অধ্যায়-১-৭.jpg"/>
          <p:cNvPicPr>
            <a:picLocks noChangeAspect="1"/>
          </p:cNvPicPr>
          <p:nvPr/>
        </p:nvPicPr>
        <p:blipFill>
          <a:blip r:embed="rId4"/>
          <a:stretch>
            <a:fillRect/>
          </a:stretch>
        </p:blipFill>
        <p:spPr>
          <a:xfrm>
            <a:off x="4495800" y="685800"/>
            <a:ext cx="4114800" cy="2590800"/>
          </a:xfrm>
          <a:prstGeom prst="rect">
            <a:avLst/>
          </a:prstGeom>
          <a:ln w="381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amond(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990600"/>
            <a:ext cx="3352800" cy="1200329"/>
          </a:xfrm>
          <a:prstGeom prst="rect">
            <a:avLst/>
          </a:prstGeom>
          <a:solidFill>
            <a:schemeClr val="accent2">
              <a:lumMod val="20000"/>
              <a:lumOff val="80000"/>
            </a:schemeClr>
          </a:solidFill>
          <a:ln w="57150">
            <a:solidFill>
              <a:schemeClr val="accent2"/>
            </a:solidFill>
          </a:ln>
        </p:spPr>
        <p:txBody>
          <a:bodyPr wrap="square" rtlCol="0">
            <a:spAutoFit/>
          </a:bodyPr>
          <a:lstStyle/>
          <a:p>
            <a:r>
              <a:rPr lang="bn-BD" sz="7200" dirty="0" smtClean="0">
                <a:latin typeface="Nikosh" pitchFamily="2" charset="0"/>
                <a:cs typeface="Nikosh" pitchFamily="2" charset="0"/>
              </a:rPr>
              <a:t>শিক্ষণ ফল </a:t>
            </a:r>
            <a:endParaRPr lang="en-US" sz="7200" dirty="0">
              <a:latin typeface="Nikosh" pitchFamily="2" charset="0"/>
              <a:cs typeface="Nikosh" pitchFamily="2" charset="0"/>
            </a:endParaRPr>
          </a:p>
        </p:txBody>
      </p:sp>
      <p:sp>
        <p:nvSpPr>
          <p:cNvPr id="3" name="Rectangle 2"/>
          <p:cNvSpPr/>
          <p:nvPr/>
        </p:nvSpPr>
        <p:spPr>
          <a:xfrm>
            <a:off x="762000" y="2971800"/>
            <a:ext cx="7696200" cy="2819400"/>
          </a:xfrm>
          <a:prstGeom prst="rect">
            <a:avLst/>
          </a:prstGeom>
          <a:solidFill>
            <a:schemeClr val="accent2">
              <a:lumMod val="20000"/>
              <a:lumOff val="80000"/>
            </a:schemeClr>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BD" sz="3600" dirty="0" smtClean="0">
                <a:solidFill>
                  <a:schemeClr val="tx1"/>
                </a:solidFill>
                <a:latin typeface="Nikosh" pitchFamily="2" charset="0"/>
                <a:cs typeface="Nikosh" pitchFamily="2" charset="0"/>
              </a:rPr>
              <a:t>এই পাঠ শেষে শিক্ষার্থীরা-</a:t>
            </a:r>
          </a:p>
          <a:p>
            <a:pPr algn="just">
              <a:buFont typeface="Wingdings" pitchFamily="2" charset="2"/>
              <a:buChar char="§"/>
            </a:pPr>
            <a:r>
              <a:rPr lang="bn-BD" sz="3600" dirty="0" smtClean="0">
                <a:solidFill>
                  <a:schemeClr val="tx1"/>
                </a:solidFill>
                <a:latin typeface="Nikosh" pitchFamily="2" charset="0"/>
                <a:cs typeface="Nikosh" pitchFamily="2" charset="0"/>
              </a:rPr>
              <a:t> গণ অভ্যুত্থান কী তা বলতে পারবে। </a:t>
            </a:r>
          </a:p>
          <a:p>
            <a:pPr algn="just">
              <a:buFont typeface="Wingdings" pitchFamily="2" charset="2"/>
              <a:buChar char="§"/>
            </a:pPr>
            <a:r>
              <a:rPr lang="bn-BD" sz="3600" dirty="0" smtClean="0">
                <a:solidFill>
                  <a:schemeClr val="tx1"/>
                </a:solidFill>
                <a:latin typeface="Nikosh" pitchFamily="2" charset="0"/>
                <a:cs typeface="Nikosh" pitchFamily="2" charset="0"/>
              </a:rPr>
              <a:t> ৬ দফার গুরুত্ব বিশ্লেষণ করতে পারবে।</a:t>
            </a:r>
          </a:p>
          <a:p>
            <a:pPr algn="just">
              <a:buFont typeface="Wingdings" pitchFamily="2" charset="2"/>
              <a:buChar char="§"/>
            </a:pPr>
            <a:r>
              <a:rPr lang="bn-BD" sz="3600" dirty="0" smtClean="0">
                <a:solidFill>
                  <a:schemeClr val="tx1"/>
                </a:solidFill>
                <a:latin typeface="Nikosh" pitchFamily="2" charset="0"/>
                <a:cs typeface="Nikosh" pitchFamily="2" charset="0"/>
              </a:rPr>
              <a:t> ৭০ সালের নির্বাচন ও পরবর্তি ঘটনা ব্যাখ্যা করতে পারবে। </a:t>
            </a:r>
            <a:endParaRPr lang="en-US" sz="3600" dirty="0">
              <a:solidFill>
                <a:schemeClr val="tx1"/>
              </a:solidFill>
              <a:latin typeface="Nikosh" pitchFamily="2" charset="0"/>
              <a:cs typeface="Nikosh" pitchFamily="2" charset="0"/>
            </a:endParaRPr>
          </a:p>
        </p:txBody>
      </p:sp>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amond(in)">
                                      <p:cBhvr>
                                        <p:cTn id="16" dur="2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amond(in)">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amond(in)">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52600"/>
            <a:ext cx="8153400" cy="3046988"/>
          </a:xfrm>
          <a:prstGeom prst="rect">
            <a:avLst/>
          </a:prstGeom>
          <a:noFill/>
          <a:ln w="38100">
            <a:solidFill>
              <a:srgbClr val="C00000"/>
            </a:solidFill>
          </a:ln>
        </p:spPr>
        <p:txBody>
          <a:bodyPr wrap="square" rtlCol="0">
            <a:spAutoFit/>
          </a:bodyPr>
          <a:lstStyle/>
          <a:p>
            <a:pPr algn="just"/>
            <a:r>
              <a:rPr lang="bn-BD" sz="2400" dirty="0" smtClean="0">
                <a:latin typeface="Nikosh" pitchFamily="2" charset="0"/>
                <a:cs typeface="Nikosh" pitchFamily="2" charset="0"/>
              </a:rPr>
              <a:t>১৯৫৮ খ্রিষ্টাব্দের সামরিক শাসন ও আইয়ুব খানের মৌলিক গণতন্ত্রঃ ১৯৫৮ খ্রিষ্টাব্দের ৭ অক্টোবর প্রেসিডিন্ট ইস্কান্দার মির্জা মালিক ফিরোজ খানের সংসদীয় সরকার উৎখাত করে দেশে সামরিক শাসন জারি করেন। এর কিছু দিনের মধ্যে ২৭ অক্টোবর জেনারেল আইয়ুবখান ইস্কান্দার মির্জাকে অপসারন করে ক্ষমতা কুক্ষিগত করে এবং শাসন ও রাজনৈতিক কাঠামোর আমুল পরিবর্তন করার উদ্যোগ নেন। তিনি এক অভ্যুত  ও নতুন নির্বাচন কাঠামো প্রবর্তন করেন। তার এই নির্বাচনের মূল ভিত্তি ছিল “মৌলিক গণতন্ত্র”। মৌলিক গনতন্ত্র হচ্ছে এক ধরনের সীমিত গনতন্ত্র। ১৯৫৯ খ্রীষ্টাব্দে মৌলিক গনতন্ত্র আদেশ জারি করা হয়। </a:t>
            </a:r>
            <a:endParaRPr lang="en-US" sz="2400" dirty="0">
              <a:latin typeface="Nikosh" pitchFamily="2" charset="0"/>
              <a:cs typeface="Nikosh" pitchFamily="2"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88</TotalTime>
  <Words>605</Words>
  <Application>Microsoft Office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30</cp:revision>
  <dcterms:created xsi:type="dcterms:W3CDTF">2006-08-16T00:00:00Z</dcterms:created>
  <dcterms:modified xsi:type="dcterms:W3CDTF">2020-01-13T16:19:23Z</dcterms:modified>
</cp:coreProperties>
</file>