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70" r:id="rId4"/>
    <p:sldId id="258" r:id="rId5"/>
    <p:sldId id="286" r:id="rId6"/>
    <p:sldId id="285" r:id="rId7"/>
    <p:sldId id="274" r:id="rId8"/>
    <p:sldId id="276" r:id="rId9"/>
    <p:sldId id="277" r:id="rId10"/>
    <p:sldId id="278" r:id="rId11"/>
    <p:sldId id="281" r:id="rId12"/>
    <p:sldId id="282" r:id="rId13"/>
    <p:sldId id="283" r:id="rId14"/>
    <p:sldId id="266" r:id="rId15"/>
    <p:sldId id="267" r:id="rId16"/>
    <p:sldId id="289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699"/>
    <a:srgbClr val="1FEB15"/>
    <a:srgbClr val="EF11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32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E642-9C8C-4A38-ACD2-380C2B849FC1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CB1A-2187-4C6E-9BB8-45C63AC49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A522-01C6-42A5-AE86-A45255677985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8399-142E-4D02-BEC7-CE9D0FE9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379D-2CE3-40AD-88FC-178102B6144A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354C-6EE3-4E55-8C86-18AAD609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CDF7-2707-4A3C-BB50-7387BCCF00F4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A240-3101-4805-9047-9F1642124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2BC7-0CF4-401B-9BC6-7FA69EEF2360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C30C-F17C-4072-BACB-44B6508F4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1757-F226-4A2D-8DA4-B7E9979FDC85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F3B0-E439-427A-875B-0D3A7C77B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FF64-F074-4A5E-B004-6E2986B11927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5CB5-D56A-4C9A-ADD9-7F83AFCE1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1F85-B010-4BA8-8B41-AC118DADCAD3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B316-304A-465E-8725-7D4528F59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EAE4-ED1E-4A47-99C2-F0C9743A0F2A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EC74-AED7-41CF-BD58-4A049447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A5A6-1E54-43CA-8889-F3EAD1563B54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42BD-C8FE-4262-9AB6-C93993E8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44B4-5661-46CC-BDAC-32D0355594E1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3F35-1929-4815-BB4D-AD70E2BEC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0D9C25-48E9-4E72-B46C-BFC6F2C5BD18}" type="datetimeFigureOut">
              <a:rPr lang="en-US"/>
              <a:pPr>
                <a:defRPr/>
              </a:pPr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69083-9B98-4405-95E0-16F67150C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1816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06827"/>
            <a:ext cx="7010400" cy="252376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 এক  লক্ষ্মীপেঁচা  ডাকিতেছে  শিমুলের  ডালে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 খইয়ের  ধান  ছড়াতেছে  শিশু  এক উঠানের  ঘাসে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রূপসার ঘোলা জলে হয়তো  কিশোর  এক সাদা  ছেঁড়া পালে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ডিঙা বায় ; রাঙা মেঘ সাঁতরায়ে অন্ধকারে  আসিতেছে নীড়ে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দেখিবে  ধবল  বক ; আমারেই  পাবে  তুমি  ইহাদের  ভিড়ে।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5800" y="3886200"/>
            <a:ext cx="2590800" cy="2270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7400" y="3913041"/>
            <a:ext cx="2743200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29000" y="3913041"/>
            <a:ext cx="2286000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824038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600">
                <a:latin typeface="NikoshBAN" pitchFamily="2" charset="0"/>
                <a:cs typeface="NikoshBAN" pitchFamily="2" charset="0"/>
              </a:rPr>
              <a:t>শঙ্খচিল ---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7275" y="3519488"/>
            <a:ext cx="160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600">
                <a:latin typeface="Calibri" pitchFamily="34" charset="0"/>
                <a:cs typeface="NikoshBAN" pitchFamily="2" charset="0"/>
              </a:rPr>
              <a:t>ঘুঙুর-----</a:t>
            </a:r>
            <a:r>
              <a:rPr lang="bn-IN" sz="3600">
                <a:latin typeface="Calibri" pitchFamily="34" charset="0"/>
                <a:cs typeface="Vrinda" pitchFamily="2" charset="0"/>
              </a:rPr>
              <a:t> 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1250" y="5291138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600">
                <a:latin typeface="NikoshBAN" pitchFamily="2" charset="0"/>
                <a:cs typeface="NikoshBAN" pitchFamily="2" charset="0"/>
              </a:rPr>
              <a:t>লক্ষ্মীপেঁচা--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6600" y="3124200"/>
            <a:ext cx="218116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6600" y="4876801"/>
            <a:ext cx="218116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51525" y="1827213"/>
            <a:ext cx="184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600">
                <a:latin typeface="NikoshBAN" pitchFamily="2" charset="0"/>
                <a:cs typeface="NikoshBAN" pitchFamily="2" charset="0"/>
              </a:rPr>
              <a:t>--সাদা চিল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02363" y="3519488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>
                <a:latin typeface="NikoshBAN" pitchFamily="2" charset="0"/>
                <a:cs typeface="NikoshBAN" pitchFamily="2" charset="0"/>
              </a:rPr>
              <a:t>--নূপুর</a:t>
            </a:r>
            <a:r>
              <a:rPr lang="bn-IN">
                <a:latin typeface="NikoshBAN" pitchFamily="2" charset="0"/>
                <a:cs typeface="NikoshBAN" pitchFamily="2" charset="0"/>
              </a:rPr>
              <a:t>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69013" y="5291138"/>
            <a:ext cx="2227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200">
                <a:latin typeface="NikoshBAN" pitchFamily="2" charset="0"/>
                <a:cs typeface="NikoshBAN" pitchFamily="2" charset="0"/>
              </a:rPr>
              <a:t>সুলক্ষ্মণযুক্ত পেঁচা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24201" y="1161365"/>
            <a:ext cx="2438399" cy="181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1" name="TextBox 1"/>
          <p:cNvSpPr txBox="1">
            <a:spLocks noChangeArrowheads="1"/>
          </p:cNvSpPr>
          <p:nvPr/>
        </p:nvSpPr>
        <p:spPr bwMode="auto">
          <a:xfrm>
            <a:off x="2362200" y="228600"/>
            <a:ext cx="4572000" cy="6413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শব্দের অর্থ জেনে নেই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/>
      <p:bldP spid="256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2600" y="533400"/>
            <a:ext cx="5181600" cy="66675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84805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শব্দের অর্থ জেনে নেই </a:t>
            </a:r>
            <a:endParaRPr lang="en-US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0963" y="1893888"/>
            <a:ext cx="121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4000">
                <a:latin typeface="Calibri" pitchFamily="34" charset="0"/>
                <a:cs typeface="NikoshBAN" pitchFamily="2" charset="0"/>
              </a:rPr>
              <a:t>ডিঙা--</a:t>
            </a:r>
            <a:endParaRPr lang="en-US">
              <a:latin typeface="Calibri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8900" y="3406775"/>
            <a:ext cx="123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4000">
                <a:latin typeface="Calibri" pitchFamily="34" charset="0"/>
                <a:cs typeface="NikoshBAN" pitchFamily="2" charset="0"/>
              </a:rPr>
              <a:t>নীড়ে--</a:t>
            </a:r>
            <a:endParaRPr lang="en-US">
              <a:latin typeface="Calibri" pitchFamily="34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57288" y="5064125"/>
            <a:ext cx="1477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4000">
                <a:latin typeface="Calibri" pitchFamily="34" charset="0"/>
                <a:cs typeface="NikoshBAN" pitchFamily="2" charset="0"/>
              </a:rPr>
              <a:t>জলাঙ্গী-</a:t>
            </a:r>
            <a:endParaRPr lang="en-US">
              <a:latin typeface="Calibri" pitchFamily="34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56325" y="1736725"/>
            <a:ext cx="192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>
                <a:latin typeface="Calibri" pitchFamily="34" charset="0"/>
                <a:cs typeface="Vrinda" pitchFamily="2" charset="0"/>
              </a:rPr>
              <a:t>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ছোট নৌকা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9800" y="3406775"/>
            <a:ext cx="2198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4000">
                <a:latin typeface="NikoshBAN" pitchFamily="2" charset="0"/>
                <a:cs typeface="NikoshBAN" pitchFamily="2" charset="0"/>
              </a:rPr>
              <a:t>পাখির বাসায়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19800" y="50641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000">
                <a:latin typeface="NikoshBAN" pitchFamily="2" charset="0"/>
                <a:cs typeface="NikoshBAN" pitchFamily="2" charset="0"/>
              </a:rPr>
              <a:t>নদীকে বলেছেন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1260" y="3081984"/>
            <a:ext cx="2780067" cy="149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1260" y="4800600"/>
            <a:ext cx="281470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1260" y="1524000"/>
            <a:ext cx="278006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1371600"/>
            <a:ext cx="5105400" cy="787400"/>
          </a:xfrm>
          <a:prstGeom prst="rect">
            <a:avLst/>
          </a:prstGeom>
          <a:solidFill>
            <a:srgbClr val="F1D394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3345359"/>
            <a:ext cx="7315200" cy="76944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4702314"/>
            <a:ext cx="7315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 অস্তিত্ব কোথায় খুজতে বলেছেন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7800" y="609600"/>
            <a:ext cx="5257800" cy="762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7913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জীবনানন্দ  দাশ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পুণরায় কীভাবে ধানসিঁড়ির তীরে ফিরে আসবেন?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611562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বাংলার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প্রকৃতির রূপ বর্ণনা দাও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8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609600"/>
            <a:ext cx="5334000" cy="10064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362200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‘আবার আসিব  ফিরে’ কবিতাটি  কোন কাব্যগ্রন্থ  থেকে        নেয়া হয়েছে ?</a:t>
            </a:r>
          </a:p>
          <a:p>
            <a:pPr marL="285750" indent="-285750">
              <a:buFont typeface="Wingdings" pitchFamily="2" charset="2"/>
              <a:buChar char="q"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‘নীড়ে’ শব্দের অর্থ  কি ?</a:t>
            </a:r>
          </a:p>
          <a:p>
            <a:pPr marL="285750" indent="-285750">
              <a:buFont typeface="Wingdings" pitchFamily="2" charset="2"/>
              <a:buChar char="q"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 ধানসিঁড়ির তীরে কীভাবে আসবেন?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20140525_084853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505200" y="152400"/>
            <a:ext cx="3962400" cy="76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1600200"/>
            <a:ext cx="9144000" cy="1143000"/>
          </a:xfrm>
          <a:prstGeom prst="roundRect">
            <a:avLst>
              <a:gd name="adj" fmla="val 2757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‘আবার আসিব ফিরে’কবিতার আলোকে নিজের গ্রামের রূপ বৈচিত্র উল্লেখ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>
            <a:spLocks noChangeArrowheads="1"/>
          </p:cNvSpPr>
          <p:nvPr/>
        </p:nvSpPr>
        <p:spPr bwMode="auto">
          <a:xfrm>
            <a:off x="1447800" y="1447800"/>
            <a:ext cx="6400800" cy="3429000"/>
          </a:xfrm>
          <a:prstGeom prst="star24">
            <a:avLst>
              <a:gd name="adj" fmla="val 37500"/>
            </a:avLst>
          </a:prstGeom>
          <a:solidFill>
            <a:srgbClr val="006600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2590800"/>
            <a:ext cx="3810000" cy="881063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2667000" y="1301750"/>
            <a:ext cx="4316413" cy="471805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3092450" y="76200"/>
            <a:ext cx="2927350" cy="592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391561"/>
            <a:ext cx="44196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মিজানুর রহমান </a:t>
            </a:r>
          </a:p>
          <a:p>
            <a:pPr algn="ctr">
              <a:defRPr/>
            </a:pPr>
            <a:r>
              <a:rPr lang="bn-BD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পিরোজপুর সরকারি উচ্চবিদ্যালয়, পিরোজপুর। </a:t>
            </a:r>
          </a:p>
          <a:p>
            <a:pPr algn="ctr">
              <a:defRPr/>
            </a:pPr>
            <a:r>
              <a:rPr lang="bn-BD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০১৭১০৪১১৯৬৭ </a:t>
            </a:r>
            <a:endParaRPr lang="en-US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mizan.interspeed@gmail.com</a:t>
            </a:r>
          </a:p>
          <a:p>
            <a:pPr algn="ctr">
              <a:defRPr/>
            </a:pPr>
            <a:endParaRPr lang="bn-BD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8" name="Picture 7" descr="20140122_19162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981200"/>
            <a:ext cx="2133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676400" y="457200"/>
            <a:ext cx="5791200" cy="990600"/>
          </a:xfrm>
          <a:prstGeom prst="rect">
            <a:avLst/>
          </a:prstGeom>
          <a:solidFill>
            <a:schemeClr val="accent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660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>
              <a:solidFill>
                <a:schemeClr val="hlin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65250" y="1987550"/>
            <a:ext cx="54165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  বিষয়ঃ বাংলা ১ম পত্র 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  সাহিত্য কনিকা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  শ্রেনিঃ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তাং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2020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ইং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endParaRPr lang="bn-IN" dirty="0">
              <a:latin typeface="Calibri" pitchFamily="34" charset="0"/>
              <a:cs typeface="Vrinda" pitchFamily="2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3434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533400"/>
            <a:ext cx="7416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6000"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r>
              <a:rPr lang="bn-IN" sz="4800">
                <a:latin typeface="NikoshBAN" pitchFamily="2" charset="0"/>
                <a:cs typeface="NikoshBAN" pitchFamily="2" charset="0"/>
              </a:rPr>
              <a:t>    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168" y="1570507"/>
            <a:ext cx="4071457" cy="371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47800" y="304800"/>
            <a:ext cx="5867400" cy="762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90600" y="5410200"/>
            <a:ext cx="6248400" cy="9906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5400" algn="ctr">
            <a:solidFill>
              <a:srgbClr val="00956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bn-BD" sz="72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endParaRPr lang="en-US" sz="72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87978" y="1606541"/>
            <a:ext cx="7040568" cy="346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90800"/>
            <a:ext cx="7658100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 কবি  জীবনানন্দ  দাশ  সম্পর্কে  জানবে ।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তারা  কঠিন শব্দের  অর্থ জানবে ।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 জন্মভূমিকে  ভালবাসা  কেন  প্রয়োজন –তা  ব্যাখ্যা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করতে  পারবে </a:t>
            </a:r>
            <a:r>
              <a:rPr lang="bn-IN" dirty="0">
                <a:latin typeface="+mn-lt"/>
                <a:cs typeface="+mn-cs"/>
              </a:rPr>
              <a:t>।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905000" y="838200"/>
            <a:ext cx="4572000" cy="8239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>
                <a:latin typeface="Calibri" pitchFamily="34" charset="0"/>
                <a:cs typeface="Vrinda" pitchFamily="2" charset="0"/>
              </a:rPr>
              <a:t>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E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222" y="4910136"/>
            <a:ext cx="2905871" cy="70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52799" y="1332131"/>
            <a:ext cx="2286001" cy="2554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07163" y="1412875"/>
            <a:ext cx="2376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400" b="1">
                <a:latin typeface="NikoshBAN" pitchFamily="2" charset="0"/>
                <a:cs typeface="NikoshBAN" pitchFamily="2" charset="0"/>
              </a:rPr>
              <a:t>১৮৯৯ সালে জন্ম </a:t>
            </a:r>
          </a:p>
          <a:p>
            <a:r>
              <a:rPr lang="bn-IN" sz="2400" b="1">
                <a:latin typeface="NikoshBAN" pitchFamily="2" charset="0"/>
                <a:cs typeface="NikoshBAN" pitchFamily="2" charset="0"/>
              </a:rPr>
              <a:t>বরিশাল জেলায় 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5813426" y="2617787"/>
            <a:ext cx="381000" cy="63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6188" y="2438400"/>
            <a:ext cx="2519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40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>
                <a:latin typeface="NikoshBAN" pitchFamily="2" charset="0"/>
                <a:cs typeface="NikoshBAN" pitchFamily="2" charset="0"/>
              </a:rPr>
              <a:t>কলকাতা বিশ্ববিদ্যালয়</a:t>
            </a:r>
          </a:p>
          <a:p>
            <a:r>
              <a:rPr lang="bn-IN" sz="2400" b="1">
                <a:latin typeface="NikoshBAN" pitchFamily="2" charset="0"/>
                <a:cs typeface="NikoshBAN" pitchFamily="2" charset="0"/>
              </a:rPr>
              <a:t> থেকে এম এ ডিগ্রি লাভ</a:t>
            </a:r>
            <a:r>
              <a:rPr lang="bn-IN" sz="2400">
                <a:latin typeface="NikoshBAN" pitchFamily="2" charset="0"/>
                <a:cs typeface="NikoshBAN" pitchFamily="2" charset="0"/>
              </a:rPr>
              <a:t> 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7095800">
            <a:off x="5508625" y="3327401"/>
            <a:ext cx="439737" cy="703262"/>
          </a:xfrm>
          <a:prstGeom prst="downArrow">
            <a:avLst>
              <a:gd name="adj1" fmla="val 46951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86488" y="3638550"/>
            <a:ext cx="2306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400" b="1">
                <a:latin typeface="NikoshBAN" pitchFamily="2" charset="0"/>
                <a:cs typeface="NikoshBAN" pitchFamily="2" charset="0"/>
              </a:rPr>
              <a:t>অধ্যাপক  ও সাংবাদিক</a:t>
            </a:r>
          </a:p>
          <a:p>
            <a:r>
              <a:rPr lang="bn-IN" sz="2400" b="1">
                <a:latin typeface="NikoshBAN" pitchFamily="2" charset="0"/>
                <a:cs typeface="NikoshBAN" pitchFamily="2" charset="0"/>
              </a:rPr>
              <a:t>         ছিলেন 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4267200" y="3943350"/>
            <a:ext cx="354013" cy="831850"/>
          </a:xfrm>
          <a:prstGeom prst="downArrow">
            <a:avLst>
              <a:gd name="adj1" fmla="val 78516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2666207" y="2553493"/>
            <a:ext cx="438150" cy="703263"/>
          </a:xfrm>
          <a:prstGeom prst="downArrow">
            <a:avLst>
              <a:gd name="adj1" fmla="val 469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7472937">
            <a:off x="2765425" y="1697038"/>
            <a:ext cx="460375" cy="796925"/>
          </a:xfrm>
          <a:prstGeom prst="downArrow">
            <a:avLst>
              <a:gd name="adj1" fmla="val 4695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4400" y="3943350"/>
            <a:ext cx="2062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400" b="1">
                <a:latin typeface="NikoshBAN" pitchFamily="2" charset="0"/>
                <a:cs typeface="NikoshBAN" pitchFamily="2" charset="0"/>
              </a:rPr>
              <a:t>গল্প উপন্যাস ও প্রবন্ধ</a:t>
            </a:r>
          </a:p>
          <a:p>
            <a:r>
              <a:rPr lang="bn-IN" sz="2400" b="1">
                <a:latin typeface="NikoshBAN" pitchFamily="2" charset="0"/>
                <a:cs typeface="NikoshBAN" pitchFamily="2" charset="0"/>
              </a:rPr>
              <a:t>    রচনা করেন</a:t>
            </a:r>
            <a:r>
              <a:rPr lang="bn-IN" sz="2400">
                <a:latin typeface="Calibri" pitchFamily="34" charset="0"/>
                <a:cs typeface="Vrinda" pitchFamily="2" charset="0"/>
              </a:rPr>
              <a:t>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9600" y="2609850"/>
            <a:ext cx="2393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400">
                <a:latin typeface="Calibri" pitchFamily="34" charset="0"/>
                <a:cs typeface="Vrinda" pitchFamily="2" charset="0"/>
              </a:rPr>
              <a:t>  </a:t>
            </a:r>
            <a:r>
              <a:rPr lang="bn-IN" sz="2400" b="1">
                <a:latin typeface="NikoshBAN" pitchFamily="2" charset="0"/>
                <a:cs typeface="NikoshBAN" pitchFamily="2" charset="0"/>
              </a:rPr>
              <a:t>নদী মাঠ ফসলের</a:t>
            </a:r>
          </a:p>
          <a:p>
            <a:r>
              <a:rPr lang="bn-IN" sz="2400" b="1">
                <a:latin typeface="NikoshBAN" pitchFamily="2" charset="0"/>
                <a:cs typeface="NikoshBAN" pitchFamily="2" charset="0"/>
              </a:rPr>
              <a:t> খেত ভাল বাসতেন</a:t>
            </a:r>
            <a:r>
              <a:rPr lang="bn-IN" sz="2400">
                <a:latin typeface="Calibri" pitchFamily="34" charset="0"/>
                <a:cs typeface="Vrinda" pitchFamily="2" charset="0"/>
              </a:rPr>
              <a:t>।  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27100" y="14478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400" b="1">
                <a:latin typeface="NikoshBAN" pitchFamily="2" charset="0"/>
                <a:cs typeface="NikoshBAN" pitchFamily="2" charset="0"/>
              </a:rPr>
              <a:t>১৯৫৪ সালে মৃতুবরন</a:t>
            </a:r>
          </a:p>
          <a:p>
            <a:r>
              <a:rPr lang="bn-IN" sz="2400" b="1">
                <a:latin typeface="NikoshBAN" pitchFamily="2" charset="0"/>
                <a:cs typeface="NikoshBAN" pitchFamily="2" charset="0"/>
              </a:rPr>
              <a:t>      করেন 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4123083">
            <a:off x="3313907" y="3631406"/>
            <a:ext cx="420688" cy="708025"/>
          </a:xfrm>
          <a:prstGeom prst="downArrow">
            <a:avLst>
              <a:gd name="adj1" fmla="val 46951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3461822">
            <a:off x="5792788" y="1652588"/>
            <a:ext cx="457200" cy="768350"/>
          </a:xfrm>
          <a:prstGeom prst="downArrow">
            <a:avLst>
              <a:gd name="adj1" fmla="val 46951"/>
              <a:gd name="adj2" fmla="val 4613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7" name="TextBox 1"/>
          <p:cNvSpPr txBox="1">
            <a:spLocks noChangeArrowheads="1"/>
          </p:cNvSpPr>
          <p:nvPr/>
        </p:nvSpPr>
        <p:spPr bwMode="auto">
          <a:xfrm>
            <a:off x="2133600" y="304800"/>
            <a:ext cx="4572000" cy="823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>
                <a:latin typeface="Calibri" pitchFamily="34" charset="0"/>
                <a:cs typeface="Vrinda" pitchFamily="2" charset="0"/>
              </a:rPr>
              <a:t>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0" grpId="0"/>
      <p:bldP spid="21" grpId="0"/>
      <p:bldP spid="22" grpId="0"/>
      <p:bldP spid="204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863923"/>
            <a:ext cx="624840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আবার আসিব ফিরে ধানসিঁড়িটির তীরে– এই বাংলায়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হয়তো মানুষ নয় – হয়তো বা শঙ্খচিল শালিকের বেশে; </a:t>
            </a:r>
            <a:r>
              <a:rPr lang="bn-I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 ভোরের কাক হয়ে  এই কার্তিকের নবান্নের দেশে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026" name="Picture 2" descr="E:\Content related files\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237" y="3770816"/>
            <a:ext cx="2590799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47790" b="-243"/>
          <a:stretch/>
        </p:blipFill>
        <p:spPr>
          <a:xfrm rot="10800000">
            <a:off x="3657599" y="3770816"/>
            <a:ext cx="1981199" cy="2079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96000" y="3733799"/>
            <a:ext cx="2514600" cy="2088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447800" y="304800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>
                <a:latin typeface="Calibri" pitchFamily="34" charset="0"/>
                <a:cs typeface="Vrinda" pitchFamily="2" charset="0"/>
              </a:rPr>
              <a:t>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350089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 এ কাঁঠাল – ছায়ায়;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 হবো – কিশোরীর ঘুঙুর  রহিবে  লাল পায়,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দিন কেটে যাবে কলমির গন্ধভরা জলে ভেসে ভেসে;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খেত ভালোভেসে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29400" y="3657600"/>
            <a:ext cx="2079914" cy="227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4600" y="3657600"/>
            <a:ext cx="1828800" cy="234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40989"/>
          <a:stretch/>
        </p:blipFill>
        <p:spPr>
          <a:xfrm>
            <a:off x="4495800" y="3657600"/>
            <a:ext cx="1870364" cy="227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657600"/>
            <a:ext cx="198741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356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NTC</cp:lastModifiedBy>
  <cp:revision>175</cp:revision>
  <dcterms:created xsi:type="dcterms:W3CDTF">2006-08-16T00:00:00Z</dcterms:created>
  <dcterms:modified xsi:type="dcterms:W3CDTF">2020-01-14T09:30:00Z</dcterms:modified>
</cp:coreProperties>
</file>