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26"/>
  </p:notesMasterIdLst>
  <p:sldIdLst>
    <p:sldId id="256" r:id="rId2"/>
    <p:sldId id="262" r:id="rId3"/>
    <p:sldId id="274" r:id="rId4"/>
    <p:sldId id="267" r:id="rId5"/>
    <p:sldId id="275" r:id="rId6"/>
    <p:sldId id="281" r:id="rId7"/>
    <p:sldId id="269" r:id="rId8"/>
    <p:sldId id="260" r:id="rId9"/>
    <p:sldId id="263" r:id="rId10"/>
    <p:sldId id="282" r:id="rId11"/>
    <p:sldId id="284" r:id="rId12"/>
    <p:sldId id="270" r:id="rId13"/>
    <p:sldId id="264" r:id="rId14"/>
    <p:sldId id="285" r:id="rId15"/>
    <p:sldId id="286" r:id="rId16"/>
    <p:sldId id="287" r:id="rId17"/>
    <p:sldId id="288" r:id="rId18"/>
    <p:sldId id="289" r:id="rId19"/>
    <p:sldId id="290" r:id="rId20"/>
    <p:sldId id="291" r:id="rId21"/>
    <p:sldId id="292" r:id="rId22"/>
    <p:sldId id="294" r:id="rId23"/>
    <p:sldId id="266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AD6FB-D0C1-4C52-8AB9-363A1E7A838C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F40CA-D323-4EFE-944C-D318E3BCE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0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F40CA-D323-4EFE-944C-D318E3BCE06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4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8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20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54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0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1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1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154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25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6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7E7BC-C9EE-42B0-829F-F5F9B5F5F4C2}" type="datetimeFigureOut">
              <a:rPr lang="en-US" smtClean="0"/>
              <a:t>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8F92C-1657-4486-9500-9E31C28412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72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057" y="622544"/>
            <a:ext cx="8988832" cy="846172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অর্থনীতি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ক্লাসে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সবাইকে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স্বাগতম</a:t>
            </a:r>
            <a:r>
              <a:rPr lang="en-US" sz="4400" b="1" dirty="0" smtClean="0">
                <a:solidFill>
                  <a:srgbClr val="FF0000"/>
                </a:solidFill>
              </a:rPr>
              <a:t>।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534526" y="0"/>
            <a:ext cx="429126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057" y="2045541"/>
            <a:ext cx="8837192" cy="378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70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009" y="2264898"/>
            <a:ext cx="103116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অসংখ্যা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ক্রেতা-বিক্রেতা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একাধিক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সমজাতীয়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দ্রব্য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প্রতিযোগিতার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ক্রয়-বিক্রয়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/>
              <a:t>পূর্ণপ্রতিযোগিতামূলক</a:t>
            </a:r>
            <a:r>
              <a:rPr lang="en-US" sz="3600" dirty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41009" y="928468"/>
            <a:ext cx="103678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পূর্ণপ্রতিযোগিতামূলক</a:t>
            </a:r>
            <a:r>
              <a:rPr lang="en-US" sz="6000" dirty="0"/>
              <a:t> </a:t>
            </a:r>
            <a:r>
              <a:rPr lang="en-US" sz="6000" dirty="0" err="1"/>
              <a:t>বাজারঃ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4651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51" y="2489982"/>
            <a:ext cx="105085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অল্পসংখ্যাক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ক্রেতা-বিক্রেতা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একাধিক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দ্রব্য</a:t>
            </a:r>
            <a:r>
              <a:rPr lang="en-US" sz="3600" dirty="0" smtClean="0"/>
              <a:t> </a:t>
            </a:r>
            <a:r>
              <a:rPr lang="en-US" sz="3600" dirty="0" err="1" smtClean="0"/>
              <a:t>অসমপ্রতিযোগিতার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মাধ্যমে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ক্রয়-বিক্রয়</a:t>
            </a:r>
            <a:r>
              <a:rPr lang="en-US" sz="3600" dirty="0" smtClean="0"/>
              <a:t> </a:t>
            </a:r>
            <a:r>
              <a:rPr lang="en-US" sz="3600" dirty="0" err="1" smtClean="0"/>
              <a:t>করে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 </a:t>
            </a:r>
            <a:r>
              <a:rPr lang="en-US" sz="3600" dirty="0" err="1" smtClean="0"/>
              <a:t>অপূর্ণপ্রতিযোগিতামূলক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55077" y="1041009"/>
            <a:ext cx="104804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অপূর্ণপ্রতিযোগিতামূলক</a:t>
            </a:r>
            <a:r>
              <a:rPr lang="en-US" sz="5400" dirty="0" smtClean="0"/>
              <a:t> </a:t>
            </a:r>
            <a:r>
              <a:rPr lang="en-US" sz="5400" dirty="0" err="1"/>
              <a:t>বাজারঃ</a:t>
            </a:r>
            <a:endParaRPr lang="en-US" sz="5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93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419" y="468244"/>
            <a:ext cx="9610725" cy="1325563"/>
          </a:xfrm>
        </p:spPr>
        <p:txBody>
          <a:bodyPr>
            <a:normAutofit/>
          </a:bodyPr>
          <a:lstStyle/>
          <a:p>
            <a:r>
              <a:rPr lang="en-US" sz="2800" b="1" dirty="0" err="1" smtClean="0"/>
              <a:t>পূর্নপ্রতিযোগিতা</a:t>
            </a:r>
            <a:r>
              <a:rPr lang="en-US" sz="2800" b="1" dirty="0" smtClean="0"/>
              <a:t> ও </a:t>
            </a:r>
            <a:r>
              <a:rPr lang="en-US" sz="2800" b="1" dirty="0" err="1" smtClean="0"/>
              <a:t>অপূর্নপ্রতিযোগিতার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মধ্যে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পার্থক্য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419" y="2849218"/>
            <a:ext cx="4262511" cy="28308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১।সংগাগত </a:t>
            </a:r>
            <a:r>
              <a:rPr lang="en-US" sz="2800" dirty="0" err="1" smtClean="0"/>
              <a:t>পার্থক্য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২।ক্রেতা-বিক্রেতার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অনেক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 smtClean="0"/>
              <a:t>৩।সমজাতীয়দ্রব্য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 smtClean="0"/>
              <a:t>৪।দীর্ঘকালে </a:t>
            </a:r>
            <a:r>
              <a:rPr lang="en-US" sz="2800" dirty="0" err="1" smtClean="0"/>
              <a:t>স্বাভাবিক</a:t>
            </a:r>
            <a:r>
              <a:rPr lang="en-US" sz="2800" dirty="0" smtClean="0"/>
              <a:t> </a:t>
            </a:r>
            <a:r>
              <a:rPr lang="en-US" sz="2800" dirty="0" err="1" smtClean="0"/>
              <a:t>মুনাফা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3024" y="2849218"/>
            <a:ext cx="4684541" cy="35699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১।</a:t>
            </a:r>
            <a:r>
              <a:rPr lang="en-US" sz="2800" dirty="0"/>
              <a:t>সংগাগত </a:t>
            </a:r>
            <a:r>
              <a:rPr lang="en-US" sz="2800" dirty="0" err="1" smtClean="0"/>
              <a:t>পার্থক্য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r>
              <a:rPr lang="en-US" sz="2800" dirty="0" smtClean="0"/>
              <a:t>২।ক্রেতা-বিক্রেতার </a:t>
            </a:r>
            <a:r>
              <a:rPr lang="en-US" sz="2800" dirty="0" err="1" smtClean="0"/>
              <a:t>সংখ্যা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কম</a:t>
            </a:r>
            <a:r>
              <a:rPr lang="en-US" sz="2800" dirty="0" smtClean="0"/>
              <a:t>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 smtClean="0"/>
              <a:t>৩</a:t>
            </a:r>
            <a:r>
              <a:rPr lang="en-US" sz="2800" dirty="0"/>
              <a:t>।সমজাতীয়দ্রব্য </a:t>
            </a:r>
            <a:r>
              <a:rPr lang="en-US" sz="2800" dirty="0" err="1" smtClean="0"/>
              <a:t>থাকে</a:t>
            </a:r>
            <a:r>
              <a:rPr lang="en-US" sz="2800" dirty="0" smtClean="0"/>
              <a:t> </a:t>
            </a:r>
            <a:r>
              <a:rPr lang="en-US" sz="2800" dirty="0" err="1" smtClean="0"/>
              <a:t>না</a:t>
            </a:r>
            <a:r>
              <a:rPr lang="en-US" sz="2800" dirty="0" smtClean="0"/>
              <a:t>।</a:t>
            </a:r>
          </a:p>
          <a:p>
            <a:pPr marL="0" indent="0">
              <a:buNone/>
            </a:pPr>
            <a:r>
              <a:rPr lang="en-US" sz="2800" dirty="0"/>
              <a:t>৪।দীর্ঘকালে </a:t>
            </a:r>
            <a:r>
              <a:rPr lang="en-US" sz="2800" dirty="0" err="1" smtClean="0"/>
              <a:t>অস্বাভাবিক</a:t>
            </a:r>
            <a:r>
              <a:rPr lang="en-US" sz="2800" dirty="0" smtClean="0"/>
              <a:t> </a:t>
            </a:r>
            <a:r>
              <a:rPr lang="en-US" sz="2800" dirty="0" err="1"/>
              <a:t>মুনাফা</a:t>
            </a:r>
            <a:r>
              <a:rPr lang="en-US" sz="2800" dirty="0"/>
              <a:t> </a:t>
            </a:r>
            <a:r>
              <a:rPr lang="en-US" sz="2800" dirty="0" err="1"/>
              <a:t>থাকে</a:t>
            </a:r>
            <a:r>
              <a:rPr lang="en-US" sz="2800" dirty="0"/>
              <a:t>।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95957" y="1945338"/>
            <a:ext cx="426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পূর্নপ্রতিযোগিতা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6123626" y="2006894"/>
            <a:ext cx="404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অপূর্নপ্রতিযোগিতা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32376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63" y="500062"/>
            <a:ext cx="11057205" cy="934843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অপুর্নপ্রতিযোগিতামূলক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বাজারের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শ্রেণিবিভাগঃ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63" y="1913207"/>
            <a:ext cx="10086535" cy="49447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১।একচেটিয়া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।</a:t>
            </a:r>
            <a:endParaRPr lang="en-US" sz="3600" dirty="0"/>
          </a:p>
          <a:p>
            <a:pPr marL="0" indent="0">
              <a:buNone/>
            </a:pPr>
            <a:r>
              <a:rPr lang="en-US" sz="3600" dirty="0" smtClean="0"/>
              <a:t>২।একচেটিয়ামূলক </a:t>
            </a:r>
            <a:r>
              <a:rPr lang="en-US" sz="3600" dirty="0" err="1" smtClean="0"/>
              <a:t>প্রতিযোগিতার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।</a:t>
            </a:r>
          </a:p>
          <a:p>
            <a:pPr marL="0" indent="0">
              <a:buNone/>
            </a:pPr>
            <a:r>
              <a:rPr lang="en-US" sz="3600" dirty="0" smtClean="0"/>
              <a:t>৩।দুইজন </a:t>
            </a:r>
            <a:r>
              <a:rPr lang="en-US" sz="3600" dirty="0" err="1" smtClean="0"/>
              <a:t>বিক্রেতার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।</a:t>
            </a:r>
          </a:p>
          <a:p>
            <a:pPr marL="0" indent="0">
              <a:buNone/>
            </a:pPr>
            <a:r>
              <a:rPr lang="en-US" sz="3600" dirty="0" smtClean="0"/>
              <a:t>৪।মুষ্টিমেয় </a:t>
            </a:r>
            <a:r>
              <a:rPr lang="en-US" sz="3600" dirty="0" err="1" smtClean="0"/>
              <a:t>বিক্রেতার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।</a:t>
            </a:r>
          </a:p>
          <a:p>
            <a:pPr marL="0" indent="0">
              <a:buNone/>
            </a:pPr>
            <a:r>
              <a:rPr lang="en-US" sz="3600" dirty="0" smtClean="0"/>
              <a:t>৫।একক </a:t>
            </a:r>
            <a:r>
              <a:rPr lang="en-US" sz="3600" dirty="0" err="1" smtClean="0"/>
              <a:t>ক্রেতার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20206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5926" y="2039815"/>
            <a:ext cx="1104313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 smtClean="0"/>
          </a:p>
          <a:p>
            <a:r>
              <a:rPr lang="en-US" sz="4000" dirty="0" err="1" smtClean="0"/>
              <a:t>যে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বাজারে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একজনমাত্র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বিক্রেতা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বা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একটিমাত্র</a:t>
            </a:r>
            <a:r>
              <a:rPr lang="en-US" sz="4000" dirty="0" smtClean="0"/>
              <a:t> </a:t>
            </a:r>
            <a:r>
              <a:rPr lang="en-US" sz="4000" dirty="0" err="1" smtClean="0"/>
              <a:t>উৎপাদন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প্রতিষ্ঠান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দ্রব্যের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বাজার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সম্পুর্ণরূপে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নিয়ন্ত্রন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তাকে</a:t>
            </a:r>
            <a:r>
              <a:rPr lang="en-US" sz="4000" dirty="0" smtClean="0"/>
              <a:t> </a:t>
            </a:r>
            <a:r>
              <a:rPr lang="en-US" sz="4000" dirty="0" err="1"/>
              <a:t>একচেটিয়া</a:t>
            </a:r>
            <a:r>
              <a:rPr lang="en-US" sz="4000" dirty="0"/>
              <a:t> </a:t>
            </a:r>
            <a:r>
              <a:rPr lang="en-US" sz="4000" dirty="0" err="1" smtClean="0"/>
              <a:t>বাজার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42535" y="787791"/>
            <a:ext cx="11029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একচেটিয়া</a:t>
            </a:r>
            <a:r>
              <a:rPr lang="en-US" sz="6000" dirty="0"/>
              <a:t> </a:t>
            </a:r>
            <a:r>
              <a:rPr lang="en-US" sz="6000" dirty="0" err="1"/>
              <a:t>বাজারঃ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6310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8978" y="1111959"/>
            <a:ext cx="1018501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r>
              <a:rPr lang="en-US" sz="4400" dirty="0" err="1" smtClean="0"/>
              <a:t>যে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বাজারে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বহুসংখ্যাক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বিক্রেতা</a:t>
            </a:r>
            <a:r>
              <a:rPr lang="en-US" sz="4400" dirty="0" smtClean="0"/>
              <a:t> </a:t>
            </a:r>
            <a:r>
              <a:rPr lang="en-US" sz="4400" dirty="0" err="1" smtClean="0"/>
              <a:t>সমজাতিয়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কিন্তু</a:t>
            </a:r>
            <a:r>
              <a:rPr lang="en-US" sz="4400" dirty="0" smtClean="0"/>
              <a:t> </a:t>
            </a:r>
            <a:r>
              <a:rPr lang="en-US" sz="4400" dirty="0" err="1" smtClean="0"/>
              <a:t>পৃথকীকৃত</a:t>
            </a:r>
            <a:r>
              <a:rPr lang="en-US" sz="4400" dirty="0" smtClean="0"/>
              <a:t> </a:t>
            </a:r>
            <a:r>
              <a:rPr lang="en-US" sz="4400" dirty="0" err="1" smtClean="0"/>
              <a:t>দ্রব্য</a:t>
            </a:r>
            <a:r>
              <a:rPr lang="en-US" sz="4400" dirty="0" smtClean="0"/>
              <a:t> </a:t>
            </a:r>
            <a:r>
              <a:rPr lang="en-US" sz="4400" dirty="0" err="1" smtClean="0"/>
              <a:t>বিক্রয়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করে</a:t>
            </a:r>
            <a:r>
              <a:rPr lang="en-US" sz="4400" dirty="0" smtClean="0"/>
              <a:t> </a:t>
            </a:r>
            <a:r>
              <a:rPr lang="en-US" sz="4400" dirty="0" err="1" smtClean="0"/>
              <a:t>তাকে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একচেটিয়ামূলক</a:t>
            </a:r>
            <a:r>
              <a:rPr lang="en-US" sz="4400" dirty="0" smtClean="0"/>
              <a:t> </a:t>
            </a:r>
            <a:r>
              <a:rPr lang="en-US" sz="4400" dirty="0" err="1"/>
              <a:t>প্রতিযোগিতার</a:t>
            </a:r>
            <a:r>
              <a:rPr lang="en-US" sz="4400" dirty="0"/>
              <a:t> </a:t>
            </a:r>
            <a:r>
              <a:rPr lang="en-US" sz="4400" dirty="0" err="1" smtClean="0"/>
              <a:t>বাজার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বলে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512960" y="357196"/>
            <a:ext cx="110572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একচেটিয়ামূলক</a:t>
            </a:r>
            <a:r>
              <a:rPr lang="en-US" sz="4800" dirty="0"/>
              <a:t> </a:t>
            </a:r>
            <a:r>
              <a:rPr lang="en-US" sz="4800" dirty="0" err="1"/>
              <a:t>প্রতিযোগিতার</a:t>
            </a:r>
            <a:r>
              <a:rPr lang="en-US" sz="4800" dirty="0"/>
              <a:t> </a:t>
            </a:r>
            <a:r>
              <a:rPr lang="en-US" sz="4800" dirty="0" err="1"/>
              <a:t>বাজারঃ</a:t>
            </a:r>
            <a:endParaRPr lang="en-US" sz="4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17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218" y="1967995"/>
            <a:ext cx="10578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দুইজন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বিক্রেতা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ডুয়োপলি</a:t>
            </a:r>
            <a:r>
              <a:rPr lang="en-US" sz="3600" dirty="0" smtClean="0"/>
              <a:t>   </a:t>
            </a:r>
          </a:p>
          <a:p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দ্বি-বিক্রেতার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  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04911" y="759655"/>
            <a:ext cx="108883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ডুয়োপলি</a:t>
            </a:r>
            <a:r>
              <a:rPr lang="en-US" sz="6600" b="1" dirty="0"/>
              <a:t> </a:t>
            </a:r>
            <a:r>
              <a:rPr lang="en-US" sz="6600" b="1" dirty="0" err="1"/>
              <a:t>বাজারঃ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31195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9124" y="1907831"/>
            <a:ext cx="109587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3600" dirty="0" err="1" smtClean="0"/>
              <a:t>যে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কয়েকজন</a:t>
            </a:r>
            <a:r>
              <a:rPr lang="en-US" sz="3600" dirty="0" smtClean="0"/>
              <a:t> </a:t>
            </a:r>
            <a:r>
              <a:rPr lang="en-US" sz="3600" dirty="0" err="1" smtClean="0"/>
              <a:t>মাত্র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বিক্রেতা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বা</a:t>
            </a:r>
            <a:r>
              <a:rPr lang="en-US" sz="3600" dirty="0" smtClean="0"/>
              <a:t> </a:t>
            </a:r>
            <a:r>
              <a:rPr lang="en-US" sz="3600" dirty="0" err="1" smtClean="0"/>
              <a:t>উৎপাদনকারি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প্রতিষ্ঠান</a:t>
            </a:r>
            <a:r>
              <a:rPr lang="en-US" sz="3600" dirty="0" smtClean="0"/>
              <a:t> </a:t>
            </a:r>
            <a:r>
              <a:rPr lang="en-US" sz="3600" dirty="0" err="1" smtClean="0"/>
              <a:t>থাকে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সে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মুষ্টিমেয়</a:t>
            </a:r>
            <a:r>
              <a:rPr lang="en-US" sz="3600" dirty="0" smtClean="0"/>
              <a:t> </a:t>
            </a:r>
            <a:r>
              <a:rPr lang="en-US" sz="3600" dirty="0" err="1"/>
              <a:t>বিক্রেতার</a:t>
            </a:r>
            <a:r>
              <a:rPr lang="en-US" sz="3600" dirty="0"/>
              <a:t> </a:t>
            </a:r>
            <a:r>
              <a:rPr lang="en-US" sz="3600" dirty="0" err="1" smtClean="0"/>
              <a:t>বাজার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বলে</a:t>
            </a:r>
            <a:r>
              <a:rPr lang="en-US" sz="3600" dirty="0" smtClean="0"/>
              <a:t>।</a:t>
            </a:r>
            <a:endParaRPr lang="en-US" sz="3600" dirty="0"/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73357" y="861391"/>
            <a:ext cx="719593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</a:rPr>
              <a:t>মুষ্টিমেয়</a:t>
            </a:r>
            <a:r>
              <a:rPr lang="en-US" sz="4400" b="1" dirty="0" smtClean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বিক্রেতার</a:t>
            </a:r>
            <a:r>
              <a:rPr lang="en-US" sz="4400" b="1" dirty="0">
                <a:solidFill>
                  <a:srgbClr val="7030A0"/>
                </a:solidFill>
              </a:rPr>
              <a:t> </a:t>
            </a:r>
            <a:r>
              <a:rPr lang="en-US" sz="4400" b="1" dirty="0" err="1">
                <a:solidFill>
                  <a:srgbClr val="7030A0"/>
                </a:solidFill>
              </a:rPr>
              <a:t>বাজারঃ</a:t>
            </a:r>
            <a:endParaRPr lang="en-US" sz="4400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5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437" y="2349305"/>
            <a:ext cx="1104313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4000" dirty="0" err="1" smtClean="0"/>
              <a:t>যে</a:t>
            </a:r>
            <a:r>
              <a:rPr lang="en-US" sz="4000" dirty="0" smtClean="0"/>
              <a:t>    </a:t>
            </a:r>
            <a:r>
              <a:rPr lang="en-US" sz="4000" dirty="0" err="1" smtClean="0"/>
              <a:t>বাজারে</a:t>
            </a:r>
            <a:r>
              <a:rPr lang="en-US" sz="4000" dirty="0" smtClean="0"/>
              <a:t>    </a:t>
            </a:r>
            <a:r>
              <a:rPr lang="en-US" sz="4000" dirty="0" err="1" smtClean="0"/>
              <a:t>একজনমাত্র</a:t>
            </a:r>
            <a:r>
              <a:rPr lang="en-US" sz="4000" dirty="0" smtClean="0"/>
              <a:t>     </a:t>
            </a:r>
            <a:r>
              <a:rPr lang="en-US" sz="4000" dirty="0" err="1" smtClean="0"/>
              <a:t>ক্রেতা</a:t>
            </a:r>
            <a:r>
              <a:rPr lang="en-US" sz="4000" dirty="0" smtClean="0"/>
              <a:t>   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   </a:t>
            </a:r>
            <a:r>
              <a:rPr lang="en-US" sz="4000" dirty="0" err="1" smtClean="0"/>
              <a:t>কিন্তু</a:t>
            </a:r>
            <a:r>
              <a:rPr lang="en-US" sz="4000" dirty="0"/>
              <a:t> </a:t>
            </a:r>
            <a:r>
              <a:rPr lang="en-US" sz="4000" dirty="0" err="1" smtClean="0"/>
              <a:t>বিক্রেতার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সংখ্যা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অনেক</a:t>
            </a:r>
            <a:r>
              <a:rPr lang="en-US" sz="4000" dirty="0" smtClean="0"/>
              <a:t> </a:t>
            </a:r>
            <a:r>
              <a:rPr lang="en-US" sz="4000" dirty="0" err="1" smtClean="0"/>
              <a:t>থাকে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তাকে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একক</a:t>
            </a:r>
            <a:r>
              <a:rPr lang="en-US" sz="4000" dirty="0" smtClean="0"/>
              <a:t> </a:t>
            </a:r>
            <a:r>
              <a:rPr lang="en-US" sz="4000" dirty="0" err="1"/>
              <a:t>ক্রেতার</a:t>
            </a:r>
            <a:r>
              <a:rPr lang="en-US" sz="4000" dirty="0"/>
              <a:t> </a:t>
            </a:r>
            <a:r>
              <a:rPr lang="en-US" sz="4000" dirty="0" err="1" smtClean="0"/>
              <a:t>বাজার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বলে</a:t>
            </a:r>
            <a:r>
              <a:rPr lang="en-US" sz="4000" dirty="0" smtClean="0"/>
              <a:t>। </a:t>
            </a:r>
            <a:r>
              <a:rPr lang="en-US" sz="4000" dirty="0" err="1" smtClean="0"/>
              <a:t>যেমন,তুলা</a:t>
            </a:r>
            <a:r>
              <a:rPr lang="en-US" sz="4000" dirty="0" smtClean="0"/>
              <a:t> </a:t>
            </a:r>
            <a:r>
              <a:rPr lang="en-US" sz="4000" dirty="0" err="1" smtClean="0"/>
              <a:t>চাষী</a:t>
            </a:r>
            <a:r>
              <a:rPr lang="en-US" sz="4000" dirty="0" smtClean="0"/>
              <a:t> ও </a:t>
            </a:r>
            <a:r>
              <a:rPr lang="en-US" sz="4000" dirty="0" err="1" smtClean="0"/>
              <a:t>তুলাক্রেতা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ফার্ম</a:t>
            </a:r>
            <a:r>
              <a:rPr lang="en-US" sz="4000" dirty="0" smtClean="0"/>
              <a:t>। 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647114" y="970671"/>
            <a:ext cx="111697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solidFill>
                  <a:srgbClr val="FF0000"/>
                </a:solidFill>
              </a:rPr>
              <a:t>একক</a:t>
            </a:r>
            <a:r>
              <a:rPr lang="en-US" sz="6000" dirty="0"/>
              <a:t> </a:t>
            </a:r>
            <a:r>
              <a:rPr lang="en-US" sz="6000" dirty="0" err="1">
                <a:solidFill>
                  <a:srgbClr val="FF0000"/>
                </a:solidFill>
              </a:rPr>
              <a:t>ক্রেতার</a:t>
            </a:r>
            <a:r>
              <a:rPr lang="en-US" sz="6000" dirty="0">
                <a:solidFill>
                  <a:srgbClr val="FF0000"/>
                </a:solidFill>
              </a:rPr>
              <a:t> </a:t>
            </a:r>
            <a:r>
              <a:rPr lang="en-US" sz="6000" dirty="0" err="1">
                <a:solidFill>
                  <a:srgbClr val="FF0000"/>
                </a:solidFill>
              </a:rPr>
              <a:t>বাজারঃ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923" y="1723803"/>
            <a:ext cx="101990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/>
              <a:t>কোন</a:t>
            </a:r>
            <a:r>
              <a:rPr lang="en-US" sz="6600" dirty="0" smtClean="0"/>
              <a:t>   </a:t>
            </a:r>
            <a:r>
              <a:rPr lang="en-US" sz="6600" dirty="0" err="1" smtClean="0"/>
              <a:t>প্রশ্ন</a:t>
            </a:r>
            <a:r>
              <a:rPr lang="en-US" sz="6600" dirty="0" smtClean="0"/>
              <a:t> </a:t>
            </a:r>
            <a:r>
              <a:rPr lang="en-US" sz="6600" dirty="0" err="1" smtClean="0"/>
              <a:t>আছে</a:t>
            </a:r>
            <a:r>
              <a:rPr lang="en-US" sz="6600" dirty="0" smtClean="0"/>
              <a:t>   </a:t>
            </a:r>
            <a:r>
              <a:rPr lang="en-US" sz="6600" dirty="0" err="1" smtClean="0"/>
              <a:t>কি</a:t>
            </a:r>
            <a:r>
              <a:rPr lang="en-US" sz="6600" dirty="0" smtClean="0"/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26067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406640" cy="552157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শিক্ষকপরিচিতি</a:t>
            </a:r>
            <a:r>
              <a:rPr lang="en-US" sz="6700" dirty="0" smtClean="0">
                <a:solidFill>
                  <a:srgbClr val="002060"/>
                </a:solidFill>
              </a:rPr>
              <a:t/>
            </a:r>
            <a:br>
              <a:rPr lang="en-US" sz="6700" dirty="0" smtClean="0">
                <a:solidFill>
                  <a:srgbClr val="002060"/>
                </a:solidFill>
              </a:rPr>
            </a:br>
            <a:r>
              <a:rPr lang="en-US" dirty="0"/>
              <a:t> 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sz="5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মোঃ</a:t>
            </a:r>
            <a:r>
              <a:rPr lang="en-US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শুকুর</a:t>
            </a:r>
            <a:r>
              <a:rPr lang="en-US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3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আলী</a:t>
            </a:r>
            <a:r>
              <a:rPr lang="en-US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3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1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সহকারী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অধ্যাপক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অর্থনীতি</a:t>
            </a:r>
            <a: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br>
              <a:rPr lang="en-US" sz="2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পাকশিয়া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আইডিয়াল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কলেজ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</a:t>
            </a:r>
            <a:r>
              <a:rPr lang="en-US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শার্শা,যশোর</a:t>
            </a:r>
            <a:r>
              <a:rPr lang="en-US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</a:t>
            </a:r>
            <a:endParaRPr lang="en-US" sz="36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772" y="0"/>
            <a:ext cx="4342228" cy="552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68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4214" y="351692"/>
            <a:ext cx="106914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/>
              <a:t>একক</a:t>
            </a:r>
            <a:r>
              <a:rPr lang="en-US" sz="5400" dirty="0"/>
              <a:t>  </a:t>
            </a:r>
            <a:r>
              <a:rPr lang="en-US" sz="5400" dirty="0" err="1"/>
              <a:t>কাজঃ</a:t>
            </a:r>
            <a:endParaRPr lang="en-US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129635" y="1913614"/>
            <a:ext cx="71027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১| </a:t>
            </a:r>
            <a:r>
              <a:rPr lang="en-US" sz="3200" dirty="0" err="1"/>
              <a:t>বাজার</a:t>
            </a:r>
            <a:r>
              <a:rPr lang="en-US" sz="3200" dirty="0"/>
              <a:t> </a:t>
            </a:r>
            <a:r>
              <a:rPr lang="en-US" sz="3200" dirty="0" err="1"/>
              <a:t>প্রধানত</a:t>
            </a:r>
            <a:r>
              <a:rPr lang="en-US" sz="3200" dirty="0"/>
              <a:t> </a:t>
            </a:r>
            <a:r>
              <a:rPr lang="en-US" sz="3200" dirty="0" err="1"/>
              <a:t>কত</a:t>
            </a:r>
            <a:r>
              <a:rPr lang="en-US" sz="3200" dirty="0"/>
              <a:t> </a:t>
            </a:r>
            <a:r>
              <a:rPr lang="en-US" sz="3200" dirty="0" err="1"/>
              <a:t>প্রকার</a:t>
            </a:r>
            <a:r>
              <a:rPr lang="en-US" sz="32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29635" y="2622140"/>
            <a:ext cx="82183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২|ডুয়োপলি </a:t>
            </a:r>
            <a:r>
              <a:rPr lang="en-US" sz="3200" dirty="0" err="1"/>
              <a:t>বাজারে</a:t>
            </a:r>
            <a:r>
              <a:rPr lang="en-US" sz="3200" dirty="0"/>
              <a:t> </a:t>
            </a:r>
            <a:r>
              <a:rPr lang="en-US" sz="3200" dirty="0" err="1"/>
              <a:t>কতজন</a:t>
            </a:r>
            <a:r>
              <a:rPr lang="en-US" sz="3200" dirty="0"/>
              <a:t>  </a:t>
            </a:r>
            <a:r>
              <a:rPr lang="en-US" sz="3200" dirty="0" err="1"/>
              <a:t>বিক্রেতা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?</a:t>
            </a:r>
          </a:p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29635" y="3383040"/>
            <a:ext cx="83618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৩|একক </a:t>
            </a:r>
            <a:r>
              <a:rPr lang="en-US" sz="3200" dirty="0" err="1"/>
              <a:t>ক্রেতার</a:t>
            </a:r>
            <a:r>
              <a:rPr lang="en-US" sz="3200" dirty="0"/>
              <a:t> </a:t>
            </a:r>
            <a:r>
              <a:rPr lang="en-US" sz="3200" dirty="0" err="1"/>
              <a:t>বাজারে</a:t>
            </a:r>
            <a:r>
              <a:rPr lang="en-US" sz="3200" dirty="0"/>
              <a:t> </a:t>
            </a:r>
            <a:r>
              <a:rPr lang="en-US" sz="3200" dirty="0" err="1"/>
              <a:t>কতজন</a:t>
            </a:r>
            <a:r>
              <a:rPr lang="en-US" sz="3200" dirty="0"/>
              <a:t> </a:t>
            </a:r>
            <a:r>
              <a:rPr lang="en-US" sz="3200" dirty="0" err="1"/>
              <a:t>ক্রেতা</a:t>
            </a:r>
            <a:r>
              <a:rPr lang="en-US" sz="3200" dirty="0"/>
              <a:t> </a:t>
            </a:r>
            <a:r>
              <a:rPr lang="en-US" sz="3200" dirty="0" err="1"/>
              <a:t>থাকে</a:t>
            </a:r>
            <a:r>
              <a:rPr lang="en-US" sz="3200" dirty="0"/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29635" y="4143940"/>
            <a:ext cx="7761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৪|অ-পুর্নপ্রতিযোগিতার </a:t>
            </a:r>
            <a:r>
              <a:rPr lang="en-US" sz="3200" dirty="0" err="1"/>
              <a:t>বাজারগুলো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29635" y="4754088"/>
            <a:ext cx="6713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৫|একচেটিয়া </a:t>
            </a:r>
            <a:r>
              <a:rPr lang="en-US" sz="3200" dirty="0" err="1"/>
              <a:t>বাজারের</a:t>
            </a:r>
            <a:r>
              <a:rPr lang="en-US" sz="3200" dirty="0"/>
              <a:t> </a:t>
            </a:r>
            <a:r>
              <a:rPr lang="en-US" sz="3200" dirty="0" err="1"/>
              <a:t>উদাহরণ</a:t>
            </a:r>
            <a:r>
              <a:rPr lang="en-US" sz="3200" dirty="0"/>
              <a:t> </a:t>
            </a:r>
            <a:r>
              <a:rPr lang="en-US" sz="3200" dirty="0" err="1"/>
              <a:t>কি</a:t>
            </a:r>
            <a:r>
              <a:rPr lang="en-US" sz="3200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04527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1.48148E-6 L -8.33333E-7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5335" y="1360346"/>
            <a:ext cx="103116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dirty="0" smtClean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৫টি </a:t>
            </a:r>
            <a:r>
              <a:rPr lang="en-US" sz="3600" dirty="0" err="1" smtClean="0"/>
              <a:t>একচেটিয়া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কারবারের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উদাহরন</a:t>
            </a:r>
            <a:r>
              <a:rPr lang="en-US" sz="3600" dirty="0" smtClean="0"/>
              <a:t> 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|</a:t>
            </a:r>
          </a:p>
          <a:p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/>
              <a:t> </a:t>
            </a:r>
            <a:r>
              <a:rPr lang="en-US" sz="3600" dirty="0" err="1" smtClean="0"/>
              <a:t>একক্ক্রেতার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বাজারের</a:t>
            </a:r>
            <a:r>
              <a:rPr lang="en-US" sz="3600" dirty="0" smtClean="0"/>
              <a:t> ৩টি </a:t>
            </a:r>
            <a:r>
              <a:rPr lang="en-US" sz="3600" dirty="0" err="1" smtClean="0"/>
              <a:t>উদাহরণ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r>
              <a:rPr lang="en-US" sz="3600" dirty="0" smtClean="0"/>
              <a:t> 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5335" y="694944"/>
            <a:ext cx="10944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/>
              <a:t>দলগত</a:t>
            </a:r>
            <a:r>
              <a:rPr lang="en-US" sz="4800" dirty="0"/>
              <a:t>  </a:t>
            </a:r>
            <a:r>
              <a:rPr lang="en-US" sz="4800" dirty="0" err="1"/>
              <a:t>কাজঃ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29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4021" y="0"/>
            <a:ext cx="2874083" cy="724486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>
                <a:solidFill>
                  <a:schemeClr val="accent1"/>
                </a:solidFill>
              </a:rPr>
              <a:t>বাড়ির</a:t>
            </a:r>
            <a:r>
              <a:rPr lang="en-US" sz="3600" b="1" dirty="0" smtClean="0">
                <a:solidFill>
                  <a:schemeClr val="accent1"/>
                </a:solidFill>
              </a:rPr>
              <a:t>  </a:t>
            </a:r>
            <a:r>
              <a:rPr lang="en-US" sz="3600" b="1" dirty="0" err="1" smtClean="0">
                <a:solidFill>
                  <a:schemeClr val="accent1"/>
                </a:solidFill>
              </a:rPr>
              <a:t>কাজঃ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1308" y="1786596"/>
            <a:ext cx="4576274" cy="420338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   ১|  </a:t>
            </a:r>
            <a:r>
              <a:rPr lang="en-US" sz="2800" dirty="0" err="1" smtClean="0"/>
              <a:t>একচেটিয়া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বাজারের</a:t>
            </a:r>
            <a:r>
              <a:rPr lang="en-US" sz="2800" dirty="0" smtClean="0"/>
              <a:t> ৫টি            </a:t>
            </a:r>
            <a:r>
              <a:rPr lang="en-US" sz="2800" dirty="0" err="1" smtClean="0"/>
              <a:t>প্রতিষ্ঠানের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তালিকা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তৈরী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|</a:t>
            </a:r>
          </a:p>
          <a:p>
            <a:r>
              <a:rPr lang="en-US" sz="2800" dirty="0" smtClean="0"/>
              <a:t>   ২|  </a:t>
            </a:r>
            <a:r>
              <a:rPr lang="en-US" sz="2800" dirty="0" err="1" smtClean="0"/>
              <a:t>পূর্ণপ্রতিযোগিতামুলক</a:t>
            </a:r>
            <a:r>
              <a:rPr lang="en-US" sz="2800" dirty="0" smtClean="0"/>
              <a:t> </a:t>
            </a:r>
            <a:r>
              <a:rPr lang="en-US" sz="2800" dirty="0" err="1" smtClean="0"/>
              <a:t>বাজারের</a:t>
            </a:r>
            <a:r>
              <a:rPr lang="en-US" sz="2800" dirty="0" smtClean="0"/>
              <a:t> </a:t>
            </a:r>
            <a:r>
              <a:rPr lang="en-US" sz="2800" dirty="0"/>
              <a:t>৫টি </a:t>
            </a:r>
            <a:r>
              <a:rPr lang="en-US" sz="2800" dirty="0" err="1"/>
              <a:t>প্রতিষ্ঠানের</a:t>
            </a:r>
            <a:r>
              <a:rPr lang="en-US" sz="2800" dirty="0"/>
              <a:t> </a:t>
            </a:r>
            <a:r>
              <a:rPr lang="en-US" sz="2800" dirty="0" err="1"/>
              <a:t>তালিকা</a:t>
            </a:r>
            <a:r>
              <a:rPr lang="en-US" sz="2800" dirty="0"/>
              <a:t> </a:t>
            </a:r>
            <a:r>
              <a:rPr lang="en-US" sz="2800" dirty="0" err="1"/>
              <a:t>তৈরী</a:t>
            </a:r>
            <a:r>
              <a:rPr lang="en-US" sz="2800" dirty="0"/>
              <a:t> </a:t>
            </a:r>
            <a:r>
              <a:rPr lang="en-US" sz="2800" dirty="0" err="1"/>
              <a:t>কর</a:t>
            </a:r>
            <a:r>
              <a:rPr lang="en-US" sz="2800" dirty="0"/>
              <a:t>|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7" y="1786596"/>
            <a:ext cx="5406886" cy="4203387"/>
          </a:xfrm>
        </p:spPr>
      </p:pic>
    </p:spTree>
    <p:extLst>
      <p:ext uri="{BB962C8B-B14F-4D97-AF65-F5344CB8AC3E}">
        <p14:creationId xmlns:p14="http://schemas.microsoft.com/office/powerpoint/2010/main" val="30765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সবাইকে</a:t>
            </a:r>
            <a:r>
              <a:rPr lang="en-US" dirty="0" smtClean="0"/>
              <a:t> </a:t>
            </a:r>
            <a:r>
              <a:rPr lang="en-US" dirty="0" err="1" smtClean="0"/>
              <a:t>সহযোগিতার</a:t>
            </a:r>
            <a:r>
              <a:rPr lang="en-US" dirty="0" smtClean="0"/>
              <a:t> </a:t>
            </a:r>
            <a:r>
              <a:rPr lang="en-US" dirty="0" err="1" smtClean="0"/>
              <a:t>জন্য</a:t>
            </a:r>
            <a:r>
              <a:rPr lang="en-US" dirty="0" smtClean="0"/>
              <a:t> </a:t>
            </a:r>
            <a:r>
              <a:rPr lang="en-US" dirty="0" err="1" smtClean="0"/>
              <a:t>ধন্যবাদ</a:t>
            </a:r>
            <a:r>
              <a:rPr lang="en-US" dirty="0" smtClean="0"/>
              <a:t>।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687" y="1789162"/>
            <a:ext cx="8707901" cy="3996312"/>
          </a:xfrm>
          <a:solidFill>
            <a:schemeClr val="accent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45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i="1" u="sng" dirty="0" err="1" smtClean="0">
                <a:solidFill>
                  <a:srgbClr val="FF0000"/>
                </a:solidFill>
              </a:rPr>
              <a:t>খোদাহাফেজ</a:t>
            </a:r>
            <a:endParaRPr lang="en-US" sz="6600" i="1" u="sng" dirty="0">
              <a:solidFill>
                <a:srgbClr val="FF0000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53882"/>
            <a:ext cx="4629913" cy="342219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687" y="2053883"/>
            <a:ext cx="5600114" cy="3395941"/>
          </a:xfrm>
        </p:spPr>
      </p:pic>
    </p:spTree>
    <p:extLst>
      <p:ext uri="{BB962C8B-B14F-4D97-AF65-F5344CB8AC3E}">
        <p14:creationId xmlns:p14="http://schemas.microsoft.com/office/powerpoint/2010/main" val="31406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/>
              <a:t>শ্রেণী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968283" y="1941342"/>
            <a:ext cx="545826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/>
              <a:t>একাদশ</a:t>
            </a:r>
            <a:r>
              <a:rPr lang="en-US" sz="5400" dirty="0" smtClean="0"/>
              <a:t>  </a:t>
            </a:r>
            <a:r>
              <a:rPr lang="en-US" sz="5400" dirty="0" err="1" smtClean="0"/>
              <a:t>শ্রেণী</a:t>
            </a:r>
            <a:endParaRPr lang="en-US" sz="5400" dirty="0" smtClean="0"/>
          </a:p>
          <a:p>
            <a:endParaRPr lang="en-US" sz="4000" dirty="0" smtClean="0"/>
          </a:p>
          <a:p>
            <a:r>
              <a:rPr lang="en-US" sz="4000" dirty="0" err="1" smtClean="0"/>
              <a:t>মানবিক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বিভাগ</a:t>
            </a:r>
            <a:r>
              <a:rPr lang="en-US" sz="4000" dirty="0" smtClean="0"/>
              <a:t>  </a:t>
            </a:r>
            <a:r>
              <a:rPr lang="en-US" sz="4000" dirty="0" err="1" smtClean="0"/>
              <a:t>বিষয়ঃঅর্থনীতি</a:t>
            </a:r>
            <a:r>
              <a:rPr lang="en-US" sz="4000" dirty="0" smtClean="0"/>
              <a:t>  </a:t>
            </a:r>
            <a:r>
              <a:rPr lang="en-US" sz="4000" dirty="0" err="1" smtClean="0"/>
              <a:t>অধ্যায়ঃচতুর্থ</a:t>
            </a:r>
            <a:r>
              <a:rPr lang="en-US" sz="4000" dirty="0" smtClean="0"/>
              <a:t>    </a:t>
            </a:r>
          </a:p>
          <a:p>
            <a:r>
              <a:rPr lang="en-US" sz="4000" dirty="0" smtClean="0"/>
              <a:t>সময়ঃ৪০ </a:t>
            </a:r>
            <a:r>
              <a:rPr lang="en-US" sz="4000" dirty="0" err="1" smtClean="0"/>
              <a:t>মিনিট</a:t>
            </a:r>
            <a:r>
              <a:rPr lang="en-US" sz="4000" dirty="0"/>
              <a:t>।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5167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0748" y="456614"/>
            <a:ext cx="9648755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ashban"/>
              </a:rPr>
              <a:t>নিচের</a:t>
            </a:r>
            <a:r>
              <a:rPr lang="en-US" sz="5400" dirty="0" smtClean="0">
                <a:latin typeface="Nikashban"/>
              </a:rPr>
              <a:t> </a:t>
            </a:r>
            <a:r>
              <a:rPr lang="en-US" sz="5400" dirty="0" err="1" smtClean="0">
                <a:latin typeface="Nikashban"/>
              </a:rPr>
              <a:t>ছবিটির</a:t>
            </a:r>
            <a:r>
              <a:rPr lang="en-US" sz="5400" dirty="0" smtClean="0">
                <a:latin typeface="Nikashban"/>
              </a:rPr>
              <a:t> </a:t>
            </a:r>
            <a:r>
              <a:rPr lang="en-US" sz="5400" dirty="0" err="1" smtClean="0">
                <a:latin typeface="Nikashban"/>
              </a:rPr>
              <a:t>দিকে</a:t>
            </a:r>
            <a:r>
              <a:rPr lang="en-US" sz="5400" dirty="0" smtClean="0">
                <a:latin typeface="Nikashban"/>
              </a:rPr>
              <a:t> </a:t>
            </a:r>
            <a:r>
              <a:rPr lang="en-US" sz="5400" dirty="0" err="1" smtClean="0">
                <a:latin typeface="Nikashban"/>
              </a:rPr>
              <a:t>লক্ষ্য</a:t>
            </a:r>
            <a:r>
              <a:rPr lang="en-US" sz="5400" dirty="0" smtClean="0">
                <a:latin typeface="Nikashban"/>
              </a:rPr>
              <a:t> </a:t>
            </a:r>
            <a:r>
              <a:rPr lang="en-US" sz="5400" dirty="0" err="1" smtClean="0">
                <a:latin typeface="Nikashban"/>
              </a:rPr>
              <a:t>করি</a:t>
            </a:r>
            <a:r>
              <a:rPr lang="en-US" sz="5400" dirty="0" smtClean="0">
                <a:latin typeface="Nikashban"/>
              </a:rPr>
              <a:t>।</a:t>
            </a:r>
            <a:endParaRPr lang="en-US" sz="5400" dirty="0">
              <a:latin typeface="Nika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378" y="2122067"/>
            <a:ext cx="8623496" cy="4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067D9EF-C16E-46B8-9CCE-9C7C9B1A02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1988840"/>
            <a:ext cx="8424936" cy="4536504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tx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DC2CE2EB-1B3E-48BE-BCF3-73E7152023AB}"/>
              </a:ext>
            </a:extLst>
          </p:cNvPr>
          <p:cNvSpPr/>
          <p:nvPr/>
        </p:nvSpPr>
        <p:spPr>
          <a:xfrm>
            <a:off x="1919536" y="314363"/>
            <a:ext cx="8424936" cy="1188712"/>
          </a:xfrm>
          <a:prstGeom prst="wedgeRect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দেখবো</a:t>
            </a:r>
            <a:endParaRPr lang="en-GB" sz="3200" b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DB696B-B1DD-4DB4-A334-E723B36A7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644" y="2420888"/>
            <a:ext cx="4103356" cy="302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854D8-6B21-4A83-BB83-D0DBA8EE4C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630" y="2420887"/>
            <a:ext cx="388572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7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                     </a:t>
            </a:r>
            <a:r>
              <a:rPr lang="en-US" sz="5400" dirty="0" err="1" smtClean="0"/>
              <a:t>আজকের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পাঠ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8863" y="2544215"/>
            <a:ext cx="3619468" cy="1420837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4800" dirty="0" smtClean="0"/>
              <a:t>  </a:t>
            </a:r>
            <a:r>
              <a:rPr lang="en-US" sz="8000" dirty="0" err="1" smtClean="0"/>
              <a:t>বাজার</a:t>
            </a:r>
            <a:r>
              <a:rPr lang="en-US" sz="8000" dirty="0" smtClean="0"/>
              <a:t> </a:t>
            </a:r>
            <a:r>
              <a:rPr lang="en-US" sz="4800" dirty="0" smtClean="0"/>
              <a:t> </a:t>
            </a:r>
          </a:p>
          <a:p>
            <a:pPr marL="0" indent="0">
              <a:buNone/>
            </a:pP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78579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9029"/>
            <a:ext cx="10515600" cy="1325563"/>
          </a:xfrm>
        </p:spPr>
        <p:txBody>
          <a:bodyPr>
            <a:noAutofit/>
          </a:bodyPr>
          <a:lstStyle/>
          <a:p>
            <a:r>
              <a:rPr lang="en-US" sz="4400" dirty="0" err="1" smtClean="0"/>
              <a:t>আজকের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পাঠ</a:t>
            </a:r>
            <a:r>
              <a:rPr lang="en-US" sz="4400" dirty="0" smtClean="0"/>
              <a:t> </a:t>
            </a:r>
            <a:r>
              <a:rPr lang="en-US" sz="4400" dirty="0" err="1" smtClean="0"/>
              <a:t>থেকে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যা</a:t>
            </a:r>
            <a:r>
              <a:rPr lang="en-US" sz="4400" dirty="0" smtClean="0"/>
              <a:t> </a:t>
            </a:r>
            <a:r>
              <a:rPr lang="en-US" dirty="0" err="1" smtClean="0"/>
              <a:t>জান</a:t>
            </a:r>
            <a:r>
              <a:rPr lang="en-US" sz="4400" dirty="0" err="1" smtClean="0"/>
              <a:t>তে</a:t>
            </a:r>
            <a:r>
              <a:rPr lang="en-US" sz="4400" dirty="0" smtClean="0"/>
              <a:t> </a:t>
            </a:r>
            <a:r>
              <a:rPr lang="en-US" sz="4400" dirty="0" err="1" smtClean="0"/>
              <a:t>পারবে</a:t>
            </a:r>
            <a:r>
              <a:rPr lang="en-US" sz="4400" dirty="0" smtClean="0"/>
              <a:t>।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663" y="1837656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১।বাজার </a:t>
            </a:r>
            <a:r>
              <a:rPr lang="en-US" sz="3600" dirty="0" err="1" smtClean="0"/>
              <a:t>কি</a:t>
            </a:r>
            <a:r>
              <a:rPr lang="en-US" sz="3600" dirty="0" smtClean="0"/>
              <a:t>।</a:t>
            </a:r>
          </a:p>
          <a:p>
            <a:pPr marL="0" indent="0">
              <a:buNone/>
            </a:pPr>
            <a:r>
              <a:rPr lang="en-US" sz="3600" dirty="0" smtClean="0"/>
              <a:t>২।বাজার </a:t>
            </a:r>
            <a:r>
              <a:rPr lang="en-US" sz="3600" dirty="0" err="1" smtClean="0"/>
              <a:t>কতপ্রকার</a:t>
            </a:r>
            <a:r>
              <a:rPr lang="en-US" sz="3600" dirty="0" smtClean="0"/>
              <a:t> ও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।</a:t>
            </a:r>
          </a:p>
          <a:p>
            <a:pPr marL="0" indent="0">
              <a:buNone/>
            </a:pPr>
            <a:r>
              <a:rPr lang="en-US" sz="3600" dirty="0" smtClean="0"/>
              <a:t>৩।প্রত্যেক </a:t>
            </a:r>
            <a:r>
              <a:rPr lang="en-US" sz="3600" dirty="0" err="1" smtClean="0"/>
              <a:t>প্রকার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বাজারের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সংগা</a:t>
            </a:r>
            <a:r>
              <a:rPr lang="en-US" sz="3600" dirty="0" smtClean="0"/>
              <a:t>।</a:t>
            </a:r>
          </a:p>
          <a:p>
            <a:pPr marL="0" indent="0">
              <a:buNone/>
            </a:pPr>
            <a:r>
              <a:rPr lang="en-US" sz="3600" dirty="0" smtClean="0"/>
              <a:t>৪।পূর্নপ্রতিযোগিতা ও </a:t>
            </a:r>
            <a:r>
              <a:rPr lang="en-US" sz="3600" dirty="0" err="1" smtClean="0"/>
              <a:t>অপূর্নপ্রতিযোগিতামূলক</a:t>
            </a:r>
            <a:r>
              <a:rPr lang="en-US" sz="3600" dirty="0" smtClean="0"/>
              <a:t>                 </a:t>
            </a:r>
            <a:r>
              <a:rPr lang="en-US" sz="3600" dirty="0" err="1" smtClean="0"/>
              <a:t>বাজারের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পার্থক্য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3622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7378" y="2766081"/>
            <a:ext cx="1046747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সাধারন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কথায়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বাজার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স্থানকে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বোঝায়</a:t>
            </a:r>
            <a:r>
              <a:rPr lang="en-US" sz="4000" dirty="0" smtClean="0"/>
              <a:t>, </a:t>
            </a:r>
            <a:r>
              <a:rPr lang="en-US" sz="4000" dirty="0" err="1" smtClean="0"/>
              <a:t>কিন্তু</a:t>
            </a:r>
            <a:r>
              <a:rPr lang="en-US" sz="4000" dirty="0" smtClean="0"/>
              <a:t> </a:t>
            </a:r>
            <a:r>
              <a:rPr lang="en-US" sz="4000" dirty="0" err="1" smtClean="0"/>
              <a:t>অর্থনীতিতে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বাজার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বলতে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স্থানকে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বোঝায়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বরং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 err="1" smtClean="0"/>
              <a:t>দ্রব্যকে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বোঝায়</a:t>
            </a:r>
            <a:r>
              <a:rPr lang="en-US" sz="4000" dirty="0" smtClean="0"/>
              <a:t> </a:t>
            </a:r>
            <a:r>
              <a:rPr lang="en-US" sz="4000" dirty="0" err="1" smtClean="0"/>
              <a:t>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ক্রেতা-বিক্রেতাদের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দরকষাকষির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মাধ্যমে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একটা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নির্দিষ্ট</a:t>
            </a:r>
            <a:r>
              <a:rPr lang="en-US" sz="4000" dirty="0" smtClean="0"/>
              <a:t> </a:t>
            </a:r>
            <a:r>
              <a:rPr lang="en-US" sz="4000" dirty="0" err="1" smtClean="0"/>
              <a:t>দামে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ক্রয়-বিক্রয়</a:t>
            </a:r>
            <a:r>
              <a:rPr lang="en-US" sz="4000" dirty="0" smtClean="0"/>
              <a:t> </a:t>
            </a:r>
            <a:r>
              <a:rPr lang="en-US" sz="4000" dirty="0" err="1" smtClean="0"/>
              <a:t>হয়</a:t>
            </a:r>
            <a:r>
              <a:rPr lang="en-US" sz="4000" dirty="0" smtClean="0"/>
              <a:t>।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130715" y="492112"/>
            <a:ext cx="1844843" cy="1844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5411" y="1155445"/>
            <a:ext cx="5570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বাজারের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সংগাঃ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428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NikoshBAN"/>
              </a:rPr>
              <a:t>বাজারের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প্রকারভেদ</a:t>
            </a:r>
            <a:r>
              <a:rPr lang="en-US" b="1" dirty="0" err="1">
                <a:latin typeface="NikoshBAN"/>
              </a:rPr>
              <a:t>ঃ</a:t>
            </a:r>
            <a:endParaRPr lang="en-US" b="1" dirty="0">
              <a:latin typeface="NikoshB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811" y="2506662"/>
            <a:ext cx="10515600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dirty="0" err="1" smtClean="0">
                <a:latin typeface="NikoshBAN"/>
              </a:rPr>
              <a:t>বাজার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প্রধানত</a:t>
            </a:r>
            <a:r>
              <a:rPr lang="en-US" sz="3600" dirty="0" smtClean="0">
                <a:latin typeface="NikoshBAN"/>
              </a:rPr>
              <a:t> ২ </a:t>
            </a:r>
            <a:r>
              <a:rPr lang="en-US" sz="3600" dirty="0" err="1" smtClean="0">
                <a:latin typeface="NikoshBAN"/>
              </a:rPr>
              <a:t>প্রকার</a:t>
            </a:r>
            <a:r>
              <a:rPr lang="en-US" sz="3600" dirty="0" smtClean="0">
                <a:latin typeface="NikoshBAN"/>
              </a:rPr>
              <a:t>, </a:t>
            </a:r>
            <a:r>
              <a:rPr lang="en-US" sz="3600" dirty="0" err="1" smtClean="0">
                <a:latin typeface="NikoshBAN"/>
              </a:rPr>
              <a:t>যথাঃ</a:t>
            </a:r>
            <a:endParaRPr lang="en-US" sz="3600" dirty="0" smtClean="0">
              <a:latin typeface="NikoshBAN"/>
            </a:endParaRPr>
          </a:p>
          <a:p>
            <a:pPr marL="0" indent="0">
              <a:buNone/>
            </a:pPr>
            <a:r>
              <a:rPr lang="en-US" sz="3600" dirty="0" smtClean="0">
                <a:latin typeface="NikoshBAN"/>
              </a:rPr>
              <a:t>১।পূর্নপ্রতিযোগিতার </a:t>
            </a:r>
            <a:r>
              <a:rPr lang="en-US" sz="3600" dirty="0" err="1" smtClean="0">
                <a:latin typeface="NikoshBAN"/>
              </a:rPr>
              <a:t>বাজার</a:t>
            </a:r>
            <a:endParaRPr lang="en-US" sz="3600" dirty="0" smtClean="0">
              <a:latin typeface="NikoshBAN"/>
            </a:endParaRPr>
          </a:p>
          <a:p>
            <a:pPr marL="0" indent="0">
              <a:buNone/>
            </a:pPr>
            <a:r>
              <a:rPr lang="en-US" sz="3600" dirty="0">
                <a:latin typeface="NikoshBAN"/>
              </a:rPr>
              <a:t>২</a:t>
            </a:r>
            <a:r>
              <a:rPr lang="en-US" sz="3600" dirty="0" smtClean="0">
                <a:latin typeface="NikoshBAN"/>
              </a:rPr>
              <a:t>।অপূর্নপ্রতিযোগিতার </a:t>
            </a:r>
            <a:r>
              <a:rPr lang="en-US" sz="3600" dirty="0" err="1" smtClean="0">
                <a:latin typeface="NikoshBAN"/>
              </a:rPr>
              <a:t>বাজার</a:t>
            </a:r>
            <a:r>
              <a:rPr lang="en-US" sz="3600" dirty="0" smtClean="0">
                <a:latin typeface="NikoshBAN"/>
              </a:rPr>
              <a:t> ।</a:t>
            </a:r>
            <a:endParaRPr lang="en-US" sz="3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20134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1029</TotalTime>
  <Words>429</Words>
  <Application>Microsoft Office PowerPoint</Application>
  <PresentationFormat>Widescreen</PresentationFormat>
  <Paragraphs>90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Nikashban</vt:lpstr>
      <vt:lpstr>NikoshBAN</vt:lpstr>
      <vt:lpstr>Wingdings</vt:lpstr>
      <vt:lpstr>Office Theme</vt:lpstr>
      <vt:lpstr>অর্থনীতি ক্লাসে সবাইকে স্বাগতম।</vt:lpstr>
      <vt:lpstr>শিক্ষকপরিচিতি     মোঃ শুকুর আলী                 সহকারী অধ্যাপক(অর্থনীতি)                 পাকশিয়া আইডিয়াল কলেজ                            শার্শা,যশোর।</vt:lpstr>
      <vt:lpstr>শ্রেণী পরিচিতি</vt:lpstr>
      <vt:lpstr>PowerPoint Presentation</vt:lpstr>
      <vt:lpstr>PowerPoint Presentation</vt:lpstr>
      <vt:lpstr>                      আজকের পাঠ</vt:lpstr>
      <vt:lpstr>আজকের পাঠ থেকে যা যা জানতে পারবে।</vt:lpstr>
      <vt:lpstr>PowerPoint Presentation</vt:lpstr>
      <vt:lpstr>বাজারের প্রকারভেদঃ</vt:lpstr>
      <vt:lpstr>PowerPoint Presentation</vt:lpstr>
      <vt:lpstr>PowerPoint Presentation</vt:lpstr>
      <vt:lpstr>পূর্নপ্রতিযোগিতা ও অপূর্নপ্রতিযোগিতার মধ্যে পার্থক্য।</vt:lpstr>
      <vt:lpstr>অপুর্নপ্রতিযোগিতামূলক বাজারের শ্রেণিবিভাগঃ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 কাজঃ</vt:lpstr>
      <vt:lpstr>সবাইকে সহযোগিতার জন্য ধন্যবাদ।</vt:lpstr>
      <vt:lpstr>খোদাহাফেজ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অর্থনীতি ক্লাসে সবাইকে স্বাগতম।</dc:title>
  <dc:creator>ICT_LAB</dc:creator>
  <cp:lastModifiedBy>ICT_LAB</cp:lastModifiedBy>
  <cp:revision>210</cp:revision>
  <dcterms:created xsi:type="dcterms:W3CDTF">2019-12-28T12:38:29Z</dcterms:created>
  <dcterms:modified xsi:type="dcterms:W3CDTF">2020-01-15T16:02:08Z</dcterms:modified>
</cp:coreProperties>
</file>