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305" r:id="rId2"/>
    <p:sldId id="261" r:id="rId3"/>
    <p:sldId id="263" r:id="rId4"/>
    <p:sldId id="264" r:id="rId5"/>
    <p:sldId id="265" r:id="rId6"/>
    <p:sldId id="301" r:id="rId7"/>
    <p:sldId id="303" r:id="rId8"/>
    <p:sldId id="304" r:id="rId9"/>
    <p:sldId id="276" r:id="rId10"/>
    <p:sldId id="270" r:id="rId11"/>
    <p:sldId id="271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57DB3-E42E-4E05-8DC7-20BFC6A2651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93729-ABA5-405A-8979-BDB7C855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2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1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FB6C-5DF5-4F13-8746-A3B4A29609A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1"/>
            <a:ext cx="8229600" cy="624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7188" y="990600"/>
            <a:ext cx="6429624" cy="1631216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0000" b="1" dirty="0" smtClean="0">
                <a:ln/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00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6027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58869"/>
            <a:ext cx="8839200" cy="1524000"/>
            <a:chOff x="76200" y="241995"/>
            <a:chExt cx="8839200" cy="1715869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76200" y="241995"/>
              <a:ext cx="8839200" cy="15240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165673" y="381000"/>
              <a:ext cx="20104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89618" y="1219200"/>
              <a:ext cx="16833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সময়ঃ ৩ মিনিট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0500" y="2044987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মধ্যমান নির্নয়ের সূত্রটি বল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264" y="2832886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এর নির্নয় করবে ?</a:t>
            </a:r>
          </a:p>
        </p:txBody>
      </p:sp>
    </p:spTree>
    <p:extLst>
      <p:ext uri="{BB962C8B-B14F-4D97-AF65-F5344CB8AC3E}">
        <p14:creationId xmlns:p14="http://schemas.microsoft.com/office/powerpoint/2010/main" val="14240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>
            <a:off x="1419046" y="228599"/>
            <a:ext cx="6147495" cy="12828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বাড়ীর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467" y="1676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প্রশ্ন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নিচে একটি গণসংখ্যা  নিবেশন সারণি  দেওয়া হলো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213200"/>
              </p:ext>
            </p:extLst>
          </p:nvPr>
        </p:nvGraphicFramePr>
        <p:xfrm>
          <a:off x="111293" y="2514600"/>
          <a:ext cx="8762999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7"/>
                <a:gridCol w="1251857"/>
                <a:gridCol w="1251857"/>
                <a:gridCol w="1251857"/>
                <a:gridCol w="1251857"/>
                <a:gridCol w="1251857"/>
                <a:gridCol w="125185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ব্যাপ্তি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30-35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36-41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42-47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48-53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54-59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60-65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6467" y="403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গণসংখ্যা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নিবেশন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সারণি থেকে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সংক্ষিপ্ত পদ্ধতিতে গড়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lower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800600"/>
            <a:ext cx="3505200" cy="1752600"/>
          </a:xfrm>
          <a:prstGeom prst="rect">
            <a:avLst/>
          </a:prstGeom>
        </p:spPr>
      </p:pic>
      <p:pic>
        <p:nvPicPr>
          <p:cNvPr id="28" name="Picture 27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21116">
            <a:off x="7666937" y="5171097"/>
            <a:ext cx="1814512" cy="995850"/>
          </a:xfrm>
          <a:prstGeom prst="rect">
            <a:avLst/>
          </a:prstGeom>
        </p:spPr>
      </p:pic>
      <p:pic>
        <p:nvPicPr>
          <p:cNvPr id="30" name="Picture 29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2315" flipV="1">
            <a:off x="-216918" y="5180511"/>
            <a:ext cx="1814512" cy="1066800"/>
          </a:xfrm>
          <a:prstGeom prst="rect">
            <a:avLst/>
          </a:prstGeom>
        </p:spPr>
      </p:pic>
      <p:pic>
        <p:nvPicPr>
          <p:cNvPr id="16" name="Picture 15" descr="wal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3999" y="1905000"/>
            <a:ext cx="1614487" cy="227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953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 ধন্যবাদ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1" name="Picture 20" descr="animation-running-car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pic>
        <p:nvPicPr>
          <p:cNvPr id="26" name="Picture 25" descr="sdgrdf.jpg"/>
          <p:cNvPicPr>
            <a:picLocks noChangeAspect="1"/>
          </p:cNvPicPr>
          <p:nvPr/>
        </p:nvPicPr>
        <p:blipFill>
          <a:blip r:embed="rId6"/>
          <a:srcRect l="7843" t="11823" r="5882" b="29064"/>
          <a:stretch>
            <a:fillRect/>
          </a:stretch>
        </p:blipFill>
        <p:spPr>
          <a:xfrm flipH="1">
            <a:off x="4876800" y="304800"/>
            <a:ext cx="2971800" cy="1143000"/>
          </a:xfrm>
          <a:prstGeom prst="rect">
            <a:avLst/>
          </a:prstGeom>
        </p:spPr>
      </p:pic>
      <p:pic>
        <p:nvPicPr>
          <p:cNvPr id="29" name="Picture 28" descr="field.jpg"/>
          <p:cNvPicPr>
            <a:picLocks noChangeAspect="1"/>
          </p:cNvPicPr>
          <p:nvPr/>
        </p:nvPicPr>
        <p:blipFill>
          <a:blip r:embed="rId7"/>
          <a:srcRect t="88761"/>
          <a:stretch>
            <a:fillRect/>
          </a:stretch>
        </p:blipFill>
        <p:spPr>
          <a:xfrm>
            <a:off x="0" y="4114800"/>
            <a:ext cx="9144000" cy="685800"/>
          </a:xfrm>
          <a:prstGeom prst="rect">
            <a:avLst/>
          </a:prstGeom>
        </p:spPr>
      </p:pic>
      <p:pic>
        <p:nvPicPr>
          <p:cNvPr id="32" name="Picture 31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8915400" y="0"/>
            <a:ext cx="228600" cy="6858000"/>
          </a:xfrm>
          <a:prstGeom prst="rect">
            <a:avLst/>
          </a:prstGeom>
        </p:spPr>
      </p:pic>
      <p:pic>
        <p:nvPicPr>
          <p:cNvPr id="33" name="Picture 32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-1" y="0"/>
            <a:ext cx="228600" cy="6858000"/>
          </a:xfrm>
          <a:prstGeom prst="rect">
            <a:avLst/>
          </a:prstGeom>
        </p:spPr>
      </p:pic>
      <p:pic>
        <p:nvPicPr>
          <p:cNvPr id="36" name="Picture 35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19600" y="2133600"/>
            <a:ext cx="304800" cy="9144000"/>
          </a:xfrm>
          <a:prstGeom prst="rect">
            <a:avLst/>
          </a:prstGeom>
        </p:spPr>
      </p:pic>
      <p:pic>
        <p:nvPicPr>
          <p:cNvPr id="37" name="Picture 36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35475" y="-4435475"/>
            <a:ext cx="273050" cy="914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0" y="4146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9934" r="15874"/>
          <a:stretch/>
        </p:blipFill>
        <p:spPr>
          <a:xfrm>
            <a:off x="1981200" y="1844353"/>
            <a:ext cx="6934200" cy="22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645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vv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556">
            <a:off x="3890740" y="1564144"/>
            <a:ext cx="771525" cy="4917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233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32" y="4020607"/>
            <a:ext cx="3333668" cy="20005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জিয়াউল হক ভূঁঞা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01830123185</a:t>
            </a: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4" y="1572682"/>
            <a:ext cx="1932572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610100" y="2105618"/>
            <a:ext cx="3838327" cy="3416320"/>
            <a:chOff x="4610100" y="2105618"/>
            <a:chExt cx="3838327" cy="3416320"/>
          </a:xfrm>
        </p:grpSpPr>
        <p:sp>
          <p:nvSpPr>
            <p:cNvPr id="3" name="TextBox 2"/>
            <p:cNvSpPr txBox="1"/>
            <p:nvPr/>
          </p:nvSpPr>
          <p:spPr>
            <a:xfrm>
              <a:off x="4790827" y="2105618"/>
              <a:ext cx="3657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নবম-দশম শ্রেণি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বিষয়ঃ গণিত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অধ্যায়ঃ ১৭</a:t>
              </a:r>
              <a:endParaRPr lang="bn-IN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সময়ঃ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৪</a:t>
              </a:r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৫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মিনিট</a:t>
              </a:r>
              <a:endParaRPr lang="bn-IN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IN" sz="2800" b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তারিখঃ </a:t>
              </a:r>
              <a:r>
                <a:rPr lang="bn-IN" sz="2800" b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১৪/০১/১৯</a:t>
              </a:r>
              <a:endParaRPr lang="en-US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bn-IN" sz="28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610100" y="2128837"/>
              <a:ext cx="3657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8335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লক্ষ কর ও উওর 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2545308" y="1432074"/>
                <a:ext cx="4267200" cy="1828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bn-IN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𝒙</m:t>
                          </m:r>
                        </m:e>
                      </m:acc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𝒂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𝒏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𝒉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308" y="1432074"/>
                <a:ext cx="4267200" cy="18288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 Arrow Callout 3"/>
          <p:cNvSpPr/>
          <p:nvPr/>
        </p:nvSpPr>
        <p:spPr>
          <a:xfrm>
            <a:off x="2766515" y="3733800"/>
            <a:ext cx="3962400" cy="1143000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 টি কিসের 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2821675" y="3314700"/>
            <a:ext cx="3962400" cy="1143000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  সারণি?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8404344"/>
                  </p:ext>
                </p:extLst>
              </p:nvPr>
            </p:nvGraphicFramePr>
            <p:xfrm>
              <a:off x="411708" y="1828800"/>
              <a:ext cx="8534399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8527"/>
                    <a:gridCol w="1752600"/>
                    <a:gridCol w="1371600"/>
                    <a:gridCol w="2001370"/>
                    <a:gridCol w="2030302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8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28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8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মধ্যমান</a:t>
                          </a:r>
                          <a:r>
                            <a:rPr lang="bn-IN" sz="28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2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8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)</m:t>
                              </m:r>
                            </m:oMath>
                          </a14:m>
                          <a:endParaRPr lang="en-US" sz="28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8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গণসংখ্যা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2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8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)</m:t>
                              </m:r>
                            </m:oMath>
                          </a14:m>
                          <a:endParaRPr lang="en-US" sz="28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8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ধাপ বিচ্যুতি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bn-I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bn-IN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bn-IN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8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গণসংখ্যা </a:t>
                          </a:r>
                          <a:r>
                            <a:rPr lang="bn-IN" sz="28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ধাপ বিচ্যুতি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8404344"/>
                  </p:ext>
                </p:extLst>
              </p:nvPr>
            </p:nvGraphicFramePr>
            <p:xfrm>
              <a:off x="411708" y="1828800"/>
              <a:ext cx="8534399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8527"/>
                    <a:gridCol w="1752600"/>
                    <a:gridCol w="1371600"/>
                    <a:gridCol w="2001370"/>
                    <a:gridCol w="2030302"/>
                  </a:tblGrid>
                  <a:tr h="13716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8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28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819" t="-4000" r="-307639" b="-12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8889" t="-4000" r="-293778" b="-12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5610" t="-4000" r="-101524" b="-12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20721" t="-4000" b="-128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46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0600" y="381000"/>
            <a:ext cx="8005761" cy="2179162"/>
            <a:chOff x="990600" y="381000"/>
            <a:chExt cx="8005761" cy="2179162"/>
          </a:xfrm>
        </p:grpSpPr>
        <p:sp>
          <p:nvSpPr>
            <p:cNvPr id="3" name="Rounded Rectangle 2"/>
            <p:cNvSpPr/>
            <p:nvPr/>
          </p:nvSpPr>
          <p:spPr>
            <a:xfrm>
              <a:off x="990600" y="408709"/>
              <a:ext cx="6781800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676400" y="399871"/>
              <a:ext cx="39901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7200" dirty="0"/>
            </a:p>
          </p:txBody>
        </p:sp>
        <p:pic>
          <p:nvPicPr>
            <p:cNvPr id="4" name="Picture 2" descr="C:\Users\DOEL\Pictures\Book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8436" y="381000"/>
              <a:ext cx="2447925" cy="21791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grpSp>
        <p:nvGrpSpPr>
          <p:cNvPr id="9" name="Group 8"/>
          <p:cNvGrpSpPr/>
          <p:nvPr/>
        </p:nvGrpSpPr>
        <p:grpSpPr>
          <a:xfrm>
            <a:off x="-275562" y="3352800"/>
            <a:ext cx="9695123" cy="1676400"/>
            <a:chOff x="373076" y="3352800"/>
            <a:chExt cx="8321647" cy="1676400"/>
          </a:xfrm>
        </p:grpSpPr>
        <p:sp>
          <p:nvSpPr>
            <p:cNvPr id="7" name="Parallelogram 6"/>
            <p:cNvSpPr/>
            <p:nvPr/>
          </p:nvSpPr>
          <p:spPr>
            <a:xfrm>
              <a:off x="609600" y="3352800"/>
              <a:ext cx="7848600" cy="1676400"/>
            </a:xfrm>
            <a:prstGeom prst="parallelogram">
              <a:avLst/>
            </a:prstGeom>
            <a:solidFill>
              <a:srgbClr val="92D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076" y="3683168"/>
              <a:ext cx="83216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পরিসংখ্যান (</a:t>
              </a:r>
              <a:r>
                <a:rPr lang="bn-IN" sz="4800" b="1" dirty="0">
                  <a:latin typeface="NikoshBAN" pitchFamily="2" charset="0"/>
                  <a:cs typeface="NikoshBAN" pitchFamily="2" charset="0"/>
                </a:rPr>
                <a:t>সংক্ষিপ্ত পদ্ধতিতে গড় </a:t>
              </a:r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নির্ণয় </a:t>
              </a:r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5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Flowchart: Internal Storage 1"/>
            <p:cNvSpPr/>
            <p:nvPr/>
          </p:nvSpPr>
          <p:spPr>
            <a:xfrm>
              <a:off x="0" y="0"/>
              <a:ext cx="9144000" cy="6858000"/>
            </a:xfrm>
            <a:prstGeom prst="flowChartInternalStorage">
              <a:avLst/>
            </a:prstGeom>
            <a:ln w="76200" cmpd="tri">
              <a:solidFill>
                <a:schemeClr val="tx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0" y="207818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" pitchFamily="2" charset="0"/>
                  <a:cs typeface="Nikosh" pitchFamily="2" charset="0"/>
                </a:rPr>
                <a:t>পাঠ শেষে শিক্ষার্থীরা</a:t>
              </a:r>
              <a:r>
                <a:rPr lang="bn-IN" sz="4000" b="1" dirty="0">
                  <a:latin typeface="Nikosh" pitchFamily="2" charset="0"/>
                  <a:cs typeface="Nikosh" pitchFamily="2" charset="0"/>
                </a:rPr>
                <a:t>------ 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95400" y="1219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গণসংখ্যা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নিবেশন সারণি থেকে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সংক্ষিপ্ত পদ্ধতিতে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গড়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নির্ণয় করতে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পারবে 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43000"/>
            <a:ext cx="877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নিচে দাখিল নবম শ্রেণির শিক্ষার্থীদের গণিতে প্রাপ্ত নম্বরের গণসংখ্যা নিবেশন সারণি দেওয়া হলো । প্রাপ্ত নম্বরের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সংক্ষিপ্ত পদ্ধতিতে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নির্ণয়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28451"/>
              </p:ext>
            </p:extLst>
          </p:nvPr>
        </p:nvGraphicFramePr>
        <p:xfrm>
          <a:off x="273059" y="2742230"/>
          <a:ext cx="86868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78"/>
                <a:gridCol w="1054622"/>
                <a:gridCol w="1085850"/>
                <a:gridCol w="1085850"/>
                <a:gridCol w="1085850"/>
                <a:gridCol w="1085850"/>
                <a:gridCol w="1085848"/>
                <a:gridCol w="108585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 ব্যাপ্তি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8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1091682"/>
                  </p:ext>
                </p:extLst>
              </p:nvPr>
            </p:nvGraphicFramePr>
            <p:xfrm>
              <a:off x="1829557" y="2078317"/>
              <a:ext cx="7133575" cy="457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6715"/>
                    <a:gridCol w="1426715"/>
                    <a:gridCol w="1426715"/>
                    <a:gridCol w="1426715"/>
                    <a:gridCol w="1426715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4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4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মধ্যমান</a:t>
                          </a:r>
                          <a:r>
                            <a:rPr lang="bn-IN" sz="24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bn-IN" sz="24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)</a:t>
                          </a:r>
                          <a:endParaRPr lang="en-US" sz="24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4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গণসংখ্যা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bn-IN" sz="24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)</a:t>
                          </a:r>
                          <a:endParaRPr lang="en-US" sz="24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ধাপ বিচ্যুতি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bn-IN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bn-IN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bn-IN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গণসংখ্যা </a:t>
                          </a:r>
                          <a:r>
                            <a:rPr lang="bn-IN" sz="18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ধাপ বিচ্যুতি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15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30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94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1091682"/>
                  </p:ext>
                </p:extLst>
              </p:nvPr>
            </p:nvGraphicFramePr>
            <p:xfrm>
              <a:off x="1829557" y="2078317"/>
              <a:ext cx="7133575" cy="457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6715"/>
                    <a:gridCol w="1426715"/>
                    <a:gridCol w="1426715"/>
                    <a:gridCol w="1426715"/>
                    <a:gridCol w="1426715"/>
                  </a:tblGrid>
                  <a:tr h="9144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4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5333" r="-30042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000" t="-5333" r="-20042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0000" t="-5333" r="-10042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0000" t="-5333" r="-427" b="-40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15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30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85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94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22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6767" y="304800"/>
            <a:ext cx="9083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নিচে দাখিল নবম শ্রেণির শিক্ষার্থীদের গণিতে প্রাপ্ত নম্বরের গণসংখ্যা নিবেশন সারণি দেওয়া হলো । প্রাপ্ত নম্বরের 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সংক্ষিপ্ত পদ্ধতিতে গড়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নির্ণয় কর।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43242"/>
              </p:ext>
            </p:extLst>
          </p:nvPr>
        </p:nvGraphicFramePr>
        <p:xfrm>
          <a:off x="443687" y="643354"/>
          <a:ext cx="82423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290"/>
                <a:gridCol w="1030290"/>
                <a:gridCol w="1030290"/>
                <a:gridCol w="1030290"/>
                <a:gridCol w="1030290"/>
                <a:gridCol w="1030290"/>
                <a:gridCol w="1030290"/>
                <a:gridCol w="103029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 ব্যাপ্তি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524000"/>
            <a:ext cx="493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গড়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সারণি নিম্নরূপ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bn-I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28600" y="2258050"/>
                <a:ext cx="1295400" cy="19329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25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34 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=29.5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58050"/>
                <a:ext cx="1295400" cy="1932950"/>
              </a:xfrm>
              <a:prstGeom prst="roundRect">
                <a:avLst/>
              </a:prstGeom>
              <a:blipFill rotWithShape="1">
                <a:blip r:embed="rId3"/>
                <a:stretch>
                  <a:fillRect l="-905" r="-6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81400" y="2993692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29.5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6586" y="345783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6586" y="3919495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438116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2536" y="480097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2930" y="5262635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3402" y="5763057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239973" y="2258050"/>
                <a:ext cx="1295400" cy="19329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=39.5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73" y="2258050"/>
                <a:ext cx="1295400" cy="1932950"/>
              </a:xfrm>
              <a:prstGeom prst="roundRect">
                <a:avLst/>
              </a:prstGeom>
              <a:blipFill rotWithShape="1">
                <a:blip r:embed="rId4"/>
                <a:stretch>
                  <a:fillRect l="-1351" r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242816" y="2261462"/>
                <a:ext cx="1295400" cy="19329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=49.5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16" y="2261462"/>
                <a:ext cx="1295400" cy="1932950"/>
              </a:xfrm>
              <a:prstGeom prst="roundRect">
                <a:avLst/>
              </a:prstGeom>
              <a:blipFill rotWithShape="1">
                <a:blip r:embed="rId5"/>
                <a:stretch>
                  <a:fillRect l="-1357" r="-7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259307" y="2261462"/>
                <a:ext cx="1295400" cy="19329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=59.5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7" y="2261462"/>
                <a:ext cx="1295400" cy="1932950"/>
              </a:xfrm>
              <a:prstGeom prst="roundRect">
                <a:avLst/>
              </a:prstGeom>
              <a:blipFill rotWithShape="1">
                <a:blip r:embed="rId6"/>
                <a:stretch>
                  <a:fillRect l="-1357" r="-7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261582" y="2290177"/>
                <a:ext cx="1295400" cy="19329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=69.5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82" y="2290177"/>
                <a:ext cx="1295400" cy="1932950"/>
              </a:xfrm>
              <a:prstGeom prst="roundRect">
                <a:avLst/>
              </a:prstGeom>
              <a:blipFill rotWithShape="1">
                <a:blip r:embed="rId7"/>
                <a:stretch>
                  <a:fillRect l="-1357" r="-7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228600" y="2262227"/>
                <a:ext cx="1295400" cy="19329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=79.5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62227"/>
                <a:ext cx="1295400" cy="1932950"/>
              </a:xfrm>
              <a:prstGeom prst="roundRect">
                <a:avLst/>
              </a:prstGeom>
              <a:blipFill rotWithShape="1">
                <a:blip r:embed="rId8"/>
                <a:stretch>
                  <a:fillRect l="-1357" r="-7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242816" y="2262227"/>
                <a:ext cx="1295400" cy="19329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=89.5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16" y="2262227"/>
                <a:ext cx="1295400" cy="1932950"/>
              </a:xfrm>
              <a:prstGeom prst="roundRect">
                <a:avLst/>
              </a:prstGeom>
              <a:blipFill rotWithShape="1">
                <a:blip r:embed="rId9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790552" y="3025819"/>
            <a:ext cx="59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90551" y="3502679"/>
            <a:ext cx="59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04200" y="3964344"/>
            <a:ext cx="59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90552" y="4407544"/>
            <a:ext cx="59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64650" y="4869209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54034" y="5343755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12361" y="5805420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31923" y="6262480"/>
                <a:ext cx="14291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80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923" y="6262480"/>
                <a:ext cx="1429109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26496" t="-121212" r="-8547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167469" y="2293829"/>
                <a:ext cx="1538216" cy="152817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(-3)</a:t>
                </a: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=-30</a:t>
                </a: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9" y="2293829"/>
                <a:ext cx="1538216" cy="1528177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838075" y="6188652"/>
            <a:ext cx="1146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= 100</a:t>
            </a:r>
          </a:p>
        </p:txBody>
      </p:sp>
      <p:sp>
        <p:nvSpPr>
          <p:cNvPr id="2" name="Down Arrow 1"/>
          <p:cNvSpPr/>
          <p:nvPr/>
        </p:nvSpPr>
        <p:spPr>
          <a:xfrm>
            <a:off x="5700961" y="3025819"/>
            <a:ext cx="283583" cy="31343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8515783" y="3057918"/>
            <a:ext cx="283583" cy="31343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618808" y="4339305"/>
            <a:ext cx="44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18807" y="3877640"/>
            <a:ext cx="44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95403" y="3457830"/>
            <a:ext cx="44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8877" y="2972820"/>
            <a:ext cx="44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36347" y="5708796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36348" y="5301392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46699" y="4800287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>
              <a:xfrm>
                <a:off x="140174" y="2229603"/>
                <a:ext cx="1538216" cy="152817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(-4)</a:t>
                </a: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=-20</a:t>
                </a:r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74" y="2229603"/>
                <a:ext cx="1538216" cy="1528177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022376" y="4842825"/>
            <a:ext cx="813552" cy="432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167469" y="2208731"/>
                <a:ext cx="1538216" cy="152817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15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(-2)</a:t>
                </a: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=-30</a:t>
                </a: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9" y="2208731"/>
                <a:ext cx="1538216" cy="1528177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9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4" grpId="0" animBg="1"/>
      <p:bldP spid="24" grpId="1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 animBg="1"/>
      <p:bldP spid="34" grpId="1" animBg="1"/>
      <p:bldP spid="35" grpId="0"/>
      <p:bldP spid="2" grpId="0" animBg="1"/>
      <p:bldP spid="2" grpId="1" animBg="1"/>
      <p:bldP spid="36" grpId="0" animBg="1"/>
      <p:bldP spid="36" grpId="1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4" grpId="1" animBg="1"/>
      <p:bldP spid="6" grpId="0" animBg="1"/>
      <p:bldP spid="6" grpId="1" animBg="1"/>
      <p:bldP spid="45" grpId="0" animBg="1"/>
      <p:bldP spid="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1682138"/>
                  </p:ext>
                </p:extLst>
              </p:nvPr>
            </p:nvGraphicFramePr>
            <p:xfrm>
              <a:off x="204148" y="152400"/>
              <a:ext cx="8305800" cy="3342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1442"/>
                    <a:gridCol w="1736558"/>
                    <a:gridCol w="1524000"/>
                    <a:gridCol w="1752600"/>
                    <a:gridCol w="19812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18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মধ্যমান</a:t>
                          </a:r>
                          <a:r>
                            <a:rPr lang="bn-IN" sz="18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1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bn-IN" sz="18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)</a:t>
                          </a:r>
                          <a:endParaRPr lang="en-US" sz="18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গণসংখ্যা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1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bn-IN" sz="18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)</a:t>
                          </a:r>
                          <a:endParaRPr lang="en-US" sz="18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ধাপ বিচ্যুতি</a:t>
                          </a:r>
                          <a:r>
                            <a:rPr lang="en-US" sz="14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bn-IN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bn-IN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bn-IN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𝒉</m:t>
                                  </m:r>
                                </m:den>
                              </m:f>
                            </m:oMath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গণসংখ্যা </a:t>
                          </a:r>
                          <a:r>
                            <a:rPr lang="bn-IN" sz="1400" b="1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ধাপ বিচ্যুতি</a:t>
                          </a:r>
                          <a:r>
                            <a:rPr lang="en-US" sz="1400" b="1" baseline="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25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29.5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-20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35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39.5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-3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-30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45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49.5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-30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55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59.5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-20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65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69.5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75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79.5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85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94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89.5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n = 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b="1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smtClean="0">
                                          <a:latin typeface="Cambria Math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sz="1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= 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80</a:t>
                          </a:r>
                          <a:endParaRPr lang="en-US" sz="1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1682138"/>
                  </p:ext>
                </p:extLst>
              </p:nvPr>
            </p:nvGraphicFramePr>
            <p:xfrm>
              <a:off x="204148" y="152400"/>
              <a:ext cx="8305800" cy="3342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1442"/>
                    <a:gridCol w="1736558"/>
                    <a:gridCol w="1524000"/>
                    <a:gridCol w="1752600"/>
                    <a:gridCol w="1981200"/>
                  </a:tblGrid>
                  <a:tr h="3759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শ্রেণি ব্যাপ্তি </a:t>
                          </a:r>
                          <a:endParaRPr lang="en-US" sz="18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5439" t="-8065" r="-302807" b="-9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000" t="-8065" r="-245200" b="-9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60417" t="-8065" r="-112847" b="-9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9385" t="-8065" b="-96774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25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29.5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-20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35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39.5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-3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-30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45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49.5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-30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55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59.5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-20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65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69.5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75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79.5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85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94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89.5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n = 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9385" t="-806557" b="-1868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304800" y="3501289"/>
                <a:ext cx="8077200" cy="1468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 smtClean="0">
                    <a:latin typeface="NikoshBAN" pitchFamily="2" charset="0"/>
                    <a:cs typeface="NikoshBAN" pitchFamily="2" charset="0"/>
                  </a:rPr>
                  <a:t>সংক্ষিপ্ত </a:t>
                </a:r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পদ্ধতিতে নির্ণেয়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b="1" dirty="0" smtClean="0">
                    <a:latin typeface="NikoshBAN" pitchFamily="2" charset="0"/>
                    <a:cs typeface="NikoshBAN" pitchFamily="2" charset="0"/>
                  </a:rPr>
                  <a:t>গড়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sz="3600" b="1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</m:acc>
                    <m:r>
                      <a:rPr lang="en-US" sz="3600" b="1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1" i="1">
                        <a:latin typeface="Cambria Math"/>
                        <a:cs typeface="NikoshBAN" pitchFamily="2" charset="0"/>
                      </a:rPr>
                      <m:t>𝒂</m:t>
                    </m:r>
                    <m:r>
                      <a:rPr lang="en-US" sz="3600" b="1" i="1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6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/>
                                    <a:cs typeface="NikoshBAN" pitchFamily="2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den>
                    </m:f>
                    <m:r>
                      <a:rPr lang="en-US" sz="3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𝒉</m:t>
                    </m:r>
                  </m:oMath>
                </a14:m>
                <a:r>
                  <a:rPr lang="bn-IN" sz="3600" b="1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01289"/>
                <a:ext cx="8077200" cy="1468607"/>
              </a:xfrm>
              <a:prstGeom prst="rect">
                <a:avLst/>
              </a:prstGeom>
              <a:blipFill rotWithShape="1">
                <a:blip r:embed="rId3"/>
                <a:stretch>
                  <a:fillRect l="-2264" b="-1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43400" y="4387211"/>
                <a:ext cx="3962400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𝟔𝟗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𝟓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  <a:cs typeface="Times New Roman" pitchFamily="18" charset="0"/>
                            </a:rPr>
                            <m:t>(−</m:t>
                          </m:r>
                          <m:r>
                            <a:rPr lang="en-US" sz="2400" b="1" i="0" smtClean="0">
                              <a:latin typeface="Cambria Math"/>
                              <a:cs typeface="Times New Roman" pitchFamily="18" charset="0"/>
                            </a:rPr>
                            <m:t>𝟖𝟎</m:t>
                          </m:r>
                          <m:r>
                            <a:rPr lang="en-US" sz="2400" b="1" i="0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2400" b="1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𝟏𝟎</m:t>
                      </m:r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387211"/>
                <a:ext cx="3962400" cy="7957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44370" y="5092727"/>
                <a:ext cx="396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𝟔𝟗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𝟓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𝟖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𝟏𝟎</m:t>
                      </m:r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370" y="5092727"/>
                <a:ext cx="396240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60292" y="5461375"/>
                <a:ext cx="2950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𝟔𝟗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𝟓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292" y="5461375"/>
                <a:ext cx="2950191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41209" y="5770396"/>
                <a:ext cx="1883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𝟔𝟏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1" i="0" smtClean="0">
                          <a:latin typeface="Cambria Math"/>
                          <a:cs typeface="Times New Roman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770396"/>
                <a:ext cx="1883391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1981200" y="1981200"/>
            <a:ext cx="1219200" cy="381000"/>
            <a:chOff x="1981200" y="1981200"/>
            <a:chExt cx="1219200" cy="381000"/>
          </a:xfrm>
        </p:grpSpPr>
        <p:sp>
          <p:nvSpPr>
            <p:cNvPr id="9" name="Rectangle 8"/>
            <p:cNvSpPr/>
            <p:nvPr/>
          </p:nvSpPr>
          <p:spPr>
            <a:xfrm>
              <a:off x="1981200" y="1981200"/>
              <a:ext cx="838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19400" y="1981200"/>
              <a:ext cx="381000" cy="381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69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9375" y="174878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মিনিট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29785" y="729753"/>
            <a:ext cx="4562545" cy="1175247"/>
            <a:chOff x="2362200" y="914400"/>
            <a:chExt cx="4562545" cy="1175247"/>
          </a:xfrm>
        </p:grpSpPr>
        <p:sp>
          <p:nvSpPr>
            <p:cNvPr id="5" name="Rounded Rectangle 4"/>
            <p:cNvSpPr/>
            <p:nvPr/>
          </p:nvSpPr>
          <p:spPr>
            <a:xfrm>
              <a:off x="2362200" y="914400"/>
              <a:ext cx="4562545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67490" y="1043207"/>
              <a:ext cx="426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কাজ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599" y="2286000"/>
            <a:ext cx="877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নিচে দাখিল নবম শ্রেণির শিক্ষার্থীদের আরবিতে প্রাপ্ত নম্বরের গণসংখ্যা নিবেশন সারণি দেওয়া হলো । প্রাপ্ত নম্বরের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সংক্ষিপ্ত পদ্ধতিতে গড় নির্ণয় নির্ণয়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76598"/>
              </p:ext>
            </p:extLst>
          </p:nvPr>
        </p:nvGraphicFramePr>
        <p:xfrm>
          <a:off x="212677" y="3972818"/>
          <a:ext cx="905033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723"/>
                <a:gridCol w="838200"/>
                <a:gridCol w="914400"/>
                <a:gridCol w="914400"/>
                <a:gridCol w="914400"/>
                <a:gridCol w="914400"/>
                <a:gridCol w="914400"/>
                <a:gridCol w="990600"/>
                <a:gridCol w="973137"/>
                <a:gridCol w="21267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ব্যাপ্তি 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10-14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14-18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18-22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22-26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26-30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30-34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NikoshBAN" pitchFamily="2" charset="0"/>
                        </a:rPr>
                        <a:t>গণসংখ্যা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7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649</Words>
  <Application>Microsoft Office PowerPoint</Application>
  <PresentationFormat>On-screen Show (4:3)</PresentationFormat>
  <Paragraphs>220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DELL</cp:lastModifiedBy>
  <cp:revision>242</cp:revision>
  <dcterms:created xsi:type="dcterms:W3CDTF">2006-08-16T00:00:00Z</dcterms:created>
  <dcterms:modified xsi:type="dcterms:W3CDTF">2020-01-14T12:29:02Z</dcterms:modified>
</cp:coreProperties>
</file>