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64" r:id="rId5"/>
    <p:sldId id="261" r:id="rId6"/>
    <p:sldId id="259" r:id="rId7"/>
    <p:sldId id="265" r:id="rId8"/>
    <p:sldId id="266" r:id="rId9"/>
    <p:sldId id="267" r:id="rId10"/>
    <p:sldId id="268" r:id="rId11"/>
    <p:sldId id="269" r:id="rId12"/>
    <p:sldId id="275" r:id="rId13"/>
    <p:sldId id="270" r:id="rId14"/>
    <p:sldId id="271" r:id="rId15"/>
    <p:sldId id="272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75A"/>
    <a:srgbClr val="AA5C78"/>
    <a:srgbClr val="1976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>
      <p:cViewPr>
        <p:scale>
          <a:sx n="75" d="100"/>
          <a:sy n="75" d="100"/>
        </p:scale>
        <p:origin x="-678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6D780-FF56-4D7C-9FBB-F44A69880C6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3FC5C0-957B-4D3F-8C45-06E28ED1C624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১.১.২</a:t>
          </a:r>
          <a:endParaRPr lang="en-US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A94493C-3B64-457D-8005-1B5433AAAADA}" type="parTrans" cxnId="{EF809AB7-CCA9-4650-B078-EB6694481073}">
      <dgm:prSet/>
      <dgm:spPr/>
      <dgm:t>
        <a:bodyPr/>
        <a:lstStyle/>
        <a:p>
          <a:endParaRPr lang="en-US"/>
        </a:p>
      </dgm:t>
    </dgm:pt>
    <dgm:pt modelId="{C5033C12-944F-4D64-8733-250FC9D9D53C}" type="sibTrans" cxnId="{EF809AB7-CCA9-4650-B078-EB6694481073}">
      <dgm:prSet/>
      <dgm:spPr/>
      <dgm:t>
        <a:bodyPr/>
        <a:lstStyle/>
        <a:p>
          <a:endParaRPr lang="en-US"/>
        </a:p>
      </dgm:t>
    </dgm:pt>
    <dgm:pt modelId="{5D70D656-D572-4A69-8DC0-95B09CB31E02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পরিবেশ কী বলতে পারবে।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782D6337-86C6-489C-AF6F-FB00EFB98BF6}" type="parTrans" cxnId="{456BBB85-42EB-4D6D-8283-AC599F19791E}">
      <dgm:prSet/>
      <dgm:spPr/>
      <dgm:t>
        <a:bodyPr/>
        <a:lstStyle/>
        <a:p>
          <a:endParaRPr lang="en-US"/>
        </a:p>
      </dgm:t>
    </dgm:pt>
    <dgm:pt modelId="{19E62419-BBA0-40C1-AE6D-1C9512043A4A}" type="sibTrans" cxnId="{456BBB85-42EB-4D6D-8283-AC599F19791E}">
      <dgm:prSet/>
      <dgm:spPr/>
      <dgm:t>
        <a:bodyPr/>
        <a:lstStyle/>
        <a:p>
          <a:endParaRPr lang="en-US"/>
        </a:p>
      </dgm:t>
    </dgm:pt>
    <dgm:pt modelId="{97825A48-044C-4136-988B-A013E6E77E3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200" b="1" dirty="0" smtClean="0">
              <a:latin typeface="NikoshBAN" pitchFamily="2" charset="0"/>
              <a:cs typeface="NikoshBAN" pitchFamily="2" charset="0"/>
            </a:rPr>
            <a:t>১.২.২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E656907-F675-480C-93D9-4766234C0C6B}" type="parTrans" cxnId="{4F75C191-B5B4-4B9C-AA13-D48DB1991B26}">
      <dgm:prSet/>
      <dgm:spPr/>
      <dgm:t>
        <a:bodyPr/>
        <a:lstStyle/>
        <a:p>
          <a:endParaRPr lang="en-US"/>
        </a:p>
      </dgm:t>
    </dgm:pt>
    <dgm:pt modelId="{523DAE48-23C4-46A4-817B-02E74181F21D}" type="sibTrans" cxnId="{4F75C191-B5B4-4B9C-AA13-D48DB1991B26}">
      <dgm:prSet/>
      <dgm:spPr/>
      <dgm:t>
        <a:bodyPr/>
        <a:lstStyle/>
        <a:p>
          <a:endParaRPr lang="en-US"/>
        </a:p>
      </dgm:t>
    </dgm:pt>
    <dgm:pt modelId="{042B89D8-2848-4905-9C3D-FA91F105014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প্রাকৃতিক পরিবেশ কাকে বলে তা বলতে পারবে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81440312-6C57-40CF-8578-BEC754E31C25}" type="parTrans" cxnId="{27BD83AB-BD0D-4073-8A91-E65469A13C04}">
      <dgm:prSet/>
      <dgm:spPr/>
    </dgm:pt>
    <dgm:pt modelId="{12F019B9-576D-4BF9-9210-6B723577A8AB}" type="sibTrans" cxnId="{27BD83AB-BD0D-4073-8A91-E65469A13C04}">
      <dgm:prSet/>
      <dgm:spPr/>
    </dgm:pt>
    <dgm:pt modelId="{A05F674B-9C2B-420C-834C-F17A87827F19}" type="pres">
      <dgm:prSet presAssocID="{97D6D780-FF56-4D7C-9FBB-F44A69880C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D9B5F-13EE-4456-A28A-31AD2F69F69C}" type="pres">
      <dgm:prSet presAssocID="{CD3FC5C0-957B-4D3F-8C45-06E28ED1C624}" presName="composite" presStyleCnt="0"/>
      <dgm:spPr/>
    </dgm:pt>
    <dgm:pt modelId="{DC8B64E8-5567-47E4-B73A-7AF146D4D0A3}" type="pres">
      <dgm:prSet presAssocID="{CD3FC5C0-957B-4D3F-8C45-06E28ED1C62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8C13E-5AC9-4DC8-A2D2-619C1D4CC2C2}" type="pres">
      <dgm:prSet presAssocID="{CD3FC5C0-957B-4D3F-8C45-06E28ED1C624}" presName="descendantText" presStyleLbl="alignAcc1" presStyleIdx="0" presStyleCnt="2" custScaleY="114351" custLinFactNeighborX="-362" custLinFactNeighborY="-9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AC73F-515A-41CA-92BE-3BD5B97966D5}" type="pres">
      <dgm:prSet presAssocID="{C5033C12-944F-4D64-8733-250FC9D9D53C}" presName="sp" presStyleCnt="0"/>
      <dgm:spPr/>
    </dgm:pt>
    <dgm:pt modelId="{AB823385-9B41-4405-B386-986DD2D43A34}" type="pres">
      <dgm:prSet presAssocID="{97825A48-044C-4136-988B-A013E6E77E33}" presName="composite" presStyleCnt="0"/>
      <dgm:spPr/>
    </dgm:pt>
    <dgm:pt modelId="{F2DA9CA4-CE4B-40FF-AB6C-0DD0BE55DB8E}" type="pres">
      <dgm:prSet presAssocID="{97825A48-044C-4136-988B-A013E6E77E3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D106C-C8A3-4FC5-92AF-1035B035627F}" type="pres">
      <dgm:prSet presAssocID="{97825A48-044C-4136-988B-A013E6E77E3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5C191-B5B4-4B9C-AA13-D48DB1991B26}" srcId="{97D6D780-FF56-4D7C-9FBB-F44A69880C63}" destId="{97825A48-044C-4136-988B-A013E6E77E33}" srcOrd="1" destOrd="0" parTransId="{CE656907-F675-480C-93D9-4766234C0C6B}" sibTransId="{523DAE48-23C4-46A4-817B-02E74181F21D}"/>
    <dgm:cxn modelId="{456BBB85-42EB-4D6D-8283-AC599F19791E}" srcId="{CD3FC5C0-957B-4D3F-8C45-06E28ED1C624}" destId="{5D70D656-D572-4A69-8DC0-95B09CB31E02}" srcOrd="0" destOrd="0" parTransId="{782D6337-86C6-489C-AF6F-FB00EFB98BF6}" sibTransId="{19E62419-BBA0-40C1-AE6D-1C9512043A4A}"/>
    <dgm:cxn modelId="{E7308EB2-801D-4403-B0F5-868CBDE7F7C8}" type="presOf" srcId="{97825A48-044C-4136-988B-A013E6E77E33}" destId="{F2DA9CA4-CE4B-40FF-AB6C-0DD0BE55DB8E}" srcOrd="0" destOrd="0" presId="urn:microsoft.com/office/officeart/2005/8/layout/chevron2"/>
    <dgm:cxn modelId="{27BD83AB-BD0D-4073-8A91-E65469A13C04}" srcId="{97825A48-044C-4136-988B-A013E6E77E33}" destId="{042B89D8-2848-4905-9C3D-FA91F105014F}" srcOrd="0" destOrd="0" parTransId="{81440312-6C57-40CF-8578-BEC754E31C25}" sibTransId="{12F019B9-576D-4BF9-9210-6B723577A8AB}"/>
    <dgm:cxn modelId="{75A907CD-AF0B-4B40-9DD0-FA0DA6F20277}" type="presOf" srcId="{CD3FC5C0-957B-4D3F-8C45-06E28ED1C624}" destId="{DC8B64E8-5567-47E4-B73A-7AF146D4D0A3}" srcOrd="0" destOrd="0" presId="urn:microsoft.com/office/officeart/2005/8/layout/chevron2"/>
    <dgm:cxn modelId="{EF809AB7-CCA9-4650-B078-EB6694481073}" srcId="{97D6D780-FF56-4D7C-9FBB-F44A69880C63}" destId="{CD3FC5C0-957B-4D3F-8C45-06E28ED1C624}" srcOrd="0" destOrd="0" parTransId="{6A94493C-3B64-457D-8005-1B5433AAAADA}" sibTransId="{C5033C12-944F-4D64-8733-250FC9D9D53C}"/>
    <dgm:cxn modelId="{A992E40B-D5F2-44E0-A8B6-EB184431DC88}" type="presOf" srcId="{042B89D8-2848-4905-9C3D-FA91F105014F}" destId="{8F8D106C-C8A3-4FC5-92AF-1035B035627F}" srcOrd="0" destOrd="0" presId="urn:microsoft.com/office/officeart/2005/8/layout/chevron2"/>
    <dgm:cxn modelId="{E4991D4F-7385-4C79-A177-DE302CB43A67}" type="presOf" srcId="{97D6D780-FF56-4D7C-9FBB-F44A69880C63}" destId="{A05F674B-9C2B-420C-834C-F17A87827F19}" srcOrd="0" destOrd="0" presId="urn:microsoft.com/office/officeart/2005/8/layout/chevron2"/>
    <dgm:cxn modelId="{E7F8B756-D92A-44EE-8CF2-314049C19336}" type="presOf" srcId="{5D70D656-D572-4A69-8DC0-95B09CB31E02}" destId="{4018C13E-5AC9-4DC8-A2D2-619C1D4CC2C2}" srcOrd="0" destOrd="0" presId="urn:microsoft.com/office/officeart/2005/8/layout/chevron2"/>
    <dgm:cxn modelId="{2A2145F7-44AC-4934-B5F5-494400E6CECA}" type="presParOf" srcId="{A05F674B-9C2B-420C-834C-F17A87827F19}" destId="{244D9B5F-13EE-4456-A28A-31AD2F69F69C}" srcOrd="0" destOrd="0" presId="urn:microsoft.com/office/officeart/2005/8/layout/chevron2"/>
    <dgm:cxn modelId="{4B7D5574-3B16-44F3-AE14-97BBDADFC540}" type="presParOf" srcId="{244D9B5F-13EE-4456-A28A-31AD2F69F69C}" destId="{DC8B64E8-5567-47E4-B73A-7AF146D4D0A3}" srcOrd="0" destOrd="0" presId="urn:microsoft.com/office/officeart/2005/8/layout/chevron2"/>
    <dgm:cxn modelId="{82A254B0-4C26-41D0-BA77-FFD5FE7E4AE0}" type="presParOf" srcId="{244D9B5F-13EE-4456-A28A-31AD2F69F69C}" destId="{4018C13E-5AC9-4DC8-A2D2-619C1D4CC2C2}" srcOrd="1" destOrd="0" presId="urn:microsoft.com/office/officeart/2005/8/layout/chevron2"/>
    <dgm:cxn modelId="{86B2AF9C-9BB9-468B-989F-7B701A417EEC}" type="presParOf" srcId="{A05F674B-9C2B-420C-834C-F17A87827F19}" destId="{857AC73F-515A-41CA-92BE-3BD5B97966D5}" srcOrd="1" destOrd="0" presId="urn:microsoft.com/office/officeart/2005/8/layout/chevron2"/>
    <dgm:cxn modelId="{6E0BA516-7981-49B3-8D06-C87371DBE240}" type="presParOf" srcId="{A05F674B-9C2B-420C-834C-F17A87827F19}" destId="{AB823385-9B41-4405-B386-986DD2D43A34}" srcOrd="2" destOrd="0" presId="urn:microsoft.com/office/officeart/2005/8/layout/chevron2"/>
    <dgm:cxn modelId="{913B16E1-B32C-4DCB-ABF8-F2B4DC239C95}" type="presParOf" srcId="{AB823385-9B41-4405-B386-986DD2D43A34}" destId="{F2DA9CA4-CE4B-40FF-AB6C-0DD0BE55DB8E}" srcOrd="0" destOrd="0" presId="urn:microsoft.com/office/officeart/2005/8/layout/chevron2"/>
    <dgm:cxn modelId="{376CD6A7-9971-40CE-941F-49EE3DAF20BC}" type="presParOf" srcId="{AB823385-9B41-4405-B386-986DD2D43A34}" destId="{8F8D106C-C8A3-4FC5-92AF-1035B03562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7B770-39B5-459D-9570-B8BCAFE364D6}" type="doc">
      <dgm:prSet loTypeId="urn:microsoft.com/office/officeart/2005/8/layout/vList2" loCatId="list" qsTypeId="urn:microsoft.com/office/officeart/2005/8/quickstyle/3d8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73F3B79-9EA5-47BB-B362-37AF0C99F57A}">
      <dgm:prSet custT="1"/>
      <dgm:spPr/>
      <dgm:t>
        <a:bodyPr/>
        <a:lstStyle/>
        <a:p>
          <a:pPr rtl="0"/>
          <a:r>
            <a:rPr lang="bn-IN" sz="2400" dirty="0" smtClean="0"/>
            <a:t>আমরা আমাদের চারপাশে প্রকৃতি দেখতে পাই।</a:t>
          </a:r>
          <a:endParaRPr lang="en-US" sz="2400" dirty="0"/>
        </a:p>
      </dgm:t>
    </dgm:pt>
    <dgm:pt modelId="{DC42F61C-1161-404A-ACF2-5366C02935A0}" type="parTrans" cxnId="{B7D4053C-935C-4C91-98B0-FEDAD55BA912}">
      <dgm:prSet/>
      <dgm:spPr/>
      <dgm:t>
        <a:bodyPr/>
        <a:lstStyle/>
        <a:p>
          <a:endParaRPr lang="en-US"/>
        </a:p>
      </dgm:t>
    </dgm:pt>
    <dgm:pt modelId="{4049AF95-D652-4374-AAAF-B1598056C421}" type="sibTrans" cxnId="{B7D4053C-935C-4C91-98B0-FEDAD55BA912}">
      <dgm:prSet/>
      <dgm:spPr/>
      <dgm:t>
        <a:bodyPr/>
        <a:lstStyle/>
        <a:p>
          <a:endParaRPr lang="en-US"/>
        </a:p>
      </dgm:t>
    </dgm:pt>
    <dgm:pt modelId="{EA4FC529-353F-4584-919D-5EBAF61BFF6E}" type="pres">
      <dgm:prSet presAssocID="{7887B770-39B5-459D-9570-B8BCAFE364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321689-F846-47A0-945B-08B850B4007B}" type="pres">
      <dgm:prSet presAssocID="{073F3B79-9EA5-47BB-B362-37AF0C99F5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D4053C-935C-4C91-98B0-FEDAD55BA912}" srcId="{7887B770-39B5-459D-9570-B8BCAFE364D6}" destId="{073F3B79-9EA5-47BB-B362-37AF0C99F57A}" srcOrd="0" destOrd="0" parTransId="{DC42F61C-1161-404A-ACF2-5366C02935A0}" sibTransId="{4049AF95-D652-4374-AAAF-B1598056C421}"/>
    <dgm:cxn modelId="{AF354B1B-38FA-4BCD-8ABD-9A9FF33BCFCA}" type="presOf" srcId="{073F3B79-9EA5-47BB-B362-37AF0C99F57A}" destId="{14321689-F846-47A0-945B-08B850B4007B}" srcOrd="0" destOrd="0" presId="urn:microsoft.com/office/officeart/2005/8/layout/vList2"/>
    <dgm:cxn modelId="{DF9FD530-3026-44E2-AC84-08FB3F2CE841}" type="presOf" srcId="{7887B770-39B5-459D-9570-B8BCAFE364D6}" destId="{EA4FC529-353F-4584-919D-5EBAF61BFF6E}" srcOrd="0" destOrd="0" presId="urn:microsoft.com/office/officeart/2005/8/layout/vList2"/>
    <dgm:cxn modelId="{E753A7CA-5D9F-460C-99F0-B9458AB859E3}" type="presParOf" srcId="{EA4FC529-353F-4584-919D-5EBAF61BFF6E}" destId="{14321689-F846-47A0-945B-08B850B400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7BA23-8DCC-4172-8160-280D117BE5A2}" type="doc">
      <dgm:prSet loTypeId="urn:microsoft.com/office/officeart/2005/8/layout/vList2" loCatId="list" qsTypeId="urn:microsoft.com/office/officeart/2005/8/quickstyle/3d7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8E27DD3-F132-4323-9DA7-B18B97A9F5AC}">
      <dgm:prSet custT="1"/>
      <dgm:spPr/>
      <dgm:t>
        <a:bodyPr/>
        <a:lstStyle/>
        <a:p>
          <a:pPr rtl="0"/>
          <a:r>
            <a:rPr lang="bn-IN" sz="2800" dirty="0" smtClean="0"/>
            <a:t>এখানে আছে</a:t>
          </a:r>
          <a:endParaRPr lang="en-US" sz="2800" dirty="0"/>
        </a:p>
      </dgm:t>
    </dgm:pt>
    <dgm:pt modelId="{E0210421-F17F-4246-9AD8-5882B32230F8}" type="parTrans" cxnId="{D4AFC121-542B-4502-9475-CD02F0D52518}">
      <dgm:prSet/>
      <dgm:spPr/>
      <dgm:t>
        <a:bodyPr/>
        <a:lstStyle/>
        <a:p>
          <a:endParaRPr lang="en-US" sz="3200"/>
        </a:p>
      </dgm:t>
    </dgm:pt>
    <dgm:pt modelId="{4EF4E3BE-4B4B-410D-B020-DA3491ED8CFE}" type="sibTrans" cxnId="{D4AFC121-542B-4502-9475-CD02F0D52518}">
      <dgm:prSet/>
      <dgm:spPr/>
      <dgm:t>
        <a:bodyPr/>
        <a:lstStyle/>
        <a:p>
          <a:endParaRPr lang="en-US" sz="3200"/>
        </a:p>
      </dgm:t>
    </dgm:pt>
    <dgm:pt modelId="{7CC420D0-E8C8-4C45-B7C9-95CE4D066CCB}" type="pres">
      <dgm:prSet presAssocID="{FAB7BA23-8DCC-4172-8160-280D117BE5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3D6B93-65F8-41BB-B95B-D40FD844FC7A}" type="pres">
      <dgm:prSet presAssocID="{D8E27DD3-F132-4323-9DA7-B18B97A9F5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11D59-2E6B-4EDD-BE1E-97C152982BAE}" type="presOf" srcId="{FAB7BA23-8DCC-4172-8160-280D117BE5A2}" destId="{7CC420D0-E8C8-4C45-B7C9-95CE4D066CCB}" srcOrd="0" destOrd="0" presId="urn:microsoft.com/office/officeart/2005/8/layout/vList2"/>
    <dgm:cxn modelId="{D4AFC121-542B-4502-9475-CD02F0D52518}" srcId="{FAB7BA23-8DCC-4172-8160-280D117BE5A2}" destId="{D8E27DD3-F132-4323-9DA7-B18B97A9F5AC}" srcOrd="0" destOrd="0" parTransId="{E0210421-F17F-4246-9AD8-5882B32230F8}" sibTransId="{4EF4E3BE-4B4B-410D-B020-DA3491ED8CFE}"/>
    <dgm:cxn modelId="{07CE9580-541A-475C-86EB-381DA2E08CA8}" type="presOf" srcId="{D8E27DD3-F132-4323-9DA7-B18B97A9F5AC}" destId="{F73D6B93-65F8-41BB-B95B-D40FD844FC7A}" srcOrd="0" destOrd="0" presId="urn:microsoft.com/office/officeart/2005/8/layout/vList2"/>
    <dgm:cxn modelId="{08517CC4-C053-4ECC-9FAE-7478CE0F920C}" type="presParOf" srcId="{7CC420D0-E8C8-4C45-B7C9-95CE4D066CCB}" destId="{F73D6B93-65F8-41BB-B95B-D40FD844FC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6A9A74-C12F-4AF5-AEB8-7BA538BB54E7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65A110-79C1-41E2-A609-30CA556E8D6F}">
      <dgm:prSet custT="1"/>
      <dgm:spPr>
        <a:noFill/>
        <a:ln>
          <a:noFill/>
        </a:ln>
      </dgm:spPr>
      <dgm:t>
        <a:bodyPr/>
        <a:lstStyle/>
        <a:p>
          <a:pPr algn="ctr" rtl="0"/>
          <a:r>
            <a:rPr lang="bn-IN" sz="2800" b="1" dirty="0" smtClean="0"/>
            <a:t>প্রাকৃতিক পরিবেশের তোমরা শ্রেণি কক্ষের বাইরের দিকটা অবলোকন কর এবং কী কী দেখতে পাচ্ছ তার একটি তালিকা তৈরি কর ।</a:t>
          </a:r>
          <a:endParaRPr lang="en-US" sz="2800" b="1" dirty="0"/>
        </a:p>
      </dgm:t>
    </dgm:pt>
    <dgm:pt modelId="{7AB2DFB0-163B-4ABB-8C3B-19182059353E}" type="sibTrans" cxnId="{9309BD63-F8E6-49AB-8B41-DB7DE682D79C}">
      <dgm:prSet/>
      <dgm:spPr/>
      <dgm:t>
        <a:bodyPr/>
        <a:lstStyle/>
        <a:p>
          <a:pPr algn="ctr"/>
          <a:endParaRPr lang="en-US"/>
        </a:p>
      </dgm:t>
    </dgm:pt>
    <dgm:pt modelId="{21D8BDFD-2065-4F33-A35F-5B4F83572167}" type="parTrans" cxnId="{9309BD63-F8E6-49AB-8B41-DB7DE682D79C}">
      <dgm:prSet/>
      <dgm:spPr/>
      <dgm:t>
        <a:bodyPr/>
        <a:lstStyle/>
        <a:p>
          <a:pPr algn="ctr"/>
          <a:endParaRPr lang="en-US"/>
        </a:p>
      </dgm:t>
    </dgm:pt>
    <dgm:pt modelId="{7F635117-2674-48D9-87E2-F06A31F39419}" type="pres">
      <dgm:prSet presAssocID="{F46A9A74-C12F-4AF5-AEB8-7BA538BB5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BE0BBA-E467-46E2-B84E-A556AA1F3565}" type="pres">
      <dgm:prSet presAssocID="{9865A110-79C1-41E2-A609-30CA556E8D6F}" presName="parentText" presStyleLbl="node1" presStyleIdx="0" presStyleCnt="1" custScaleY="235327" custLinFactNeighborY="-63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A3196-2227-4C93-A1E4-1CC0BF2D82E2}" type="presOf" srcId="{9865A110-79C1-41E2-A609-30CA556E8D6F}" destId="{59BE0BBA-E467-46E2-B84E-A556AA1F3565}" srcOrd="0" destOrd="0" presId="urn:microsoft.com/office/officeart/2005/8/layout/vList2"/>
    <dgm:cxn modelId="{B0123E5E-A362-4495-82E8-78FE8AEB3B4B}" type="presOf" srcId="{F46A9A74-C12F-4AF5-AEB8-7BA538BB54E7}" destId="{7F635117-2674-48D9-87E2-F06A31F39419}" srcOrd="0" destOrd="0" presId="urn:microsoft.com/office/officeart/2005/8/layout/vList2"/>
    <dgm:cxn modelId="{9309BD63-F8E6-49AB-8B41-DB7DE682D79C}" srcId="{F46A9A74-C12F-4AF5-AEB8-7BA538BB54E7}" destId="{9865A110-79C1-41E2-A609-30CA556E8D6F}" srcOrd="0" destOrd="0" parTransId="{21D8BDFD-2065-4F33-A35F-5B4F83572167}" sibTransId="{7AB2DFB0-163B-4ABB-8C3B-19182059353E}"/>
    <dgm:cxn modelId="{D45E51CA-6CEA-4880-8C0C-D20E6260E6EE}" type="presParOf" srcId="{7F635117-2674-48D9-87E2-F06A31F39419}" destId="{59BE0BBA-E467-46E2-B84E-A556AA1F35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8B64E8-5567-47E4-B73A-7AF146D4D0A3}">
      <dsp:nvSpPr>
        <dsp:cNvPr id="0" name=""/>
        <dsp:cNvSpPr/>
      </dsp:nvSpPr>
      <dsp:spPr>
        <a:xfrm rot="5400000">
          <a:off x="-227339" y="300766"/>
          <a:ext cx="1515597" cy="1060918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১.১.২</a:t>
          </a:r>
          <a:endParaRPr lang="en-US" sz="2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400000">
        <a:off x="-227339" y="300766"/>
        <a:ext cx="1515597" cy="1060918"/>
      </dsp:txXfrm>
    </dsp:sp>
    <dsp:sp modelId="{4018C13E-5AC9-4DC8-A2D2-619C1D4CC2C2}">
      <dsp:nvSpPr>
        <dsp:cNvPr id="0" name=""/>
        <dsp:cNvSpPr/>
      </dsp:nvSpPr>
      <dsp:spPr>
        <a:xfrm rot="5400000">
          <a:off x="3413040" y="-2373382"/>
          <a:ext cx="1126515" cy="5873281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000" kern="1200" dirty="0" smtClean="0">
              <a:latin typeface="NikoshBAN" pitchFamily="2" charset="0"/>
              <a:cs typeface="NikoshBAN" pitchFamily="2" charset="0"/>
            </a:rPr>
            <a:t>পরিবেশ কী বলতে পারবে।</a:t>
          </a: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000" kern="1200" dirty="0"/>
        </a:p>
      </dsp:txBody>
      <dsp:txXfrm rot="5400000">
        <a:off x="3413040" y="-2373382"/>
        <a:ext cx="1126515" cy="5873281"/>
      </dsp:txXfrm>
    </dsp:sp>
    <dsp:sp modelId="{F2DA9CA4-CE4B-40FF-AB6C-0DD0BE55DB8E}">
      <dsp:nvSpPr>
        <dsp:cNvPr id="0" name=""/>
        <dsp:cNvSpPr/>
      </dsp:nvSpPr>
      <dsp:spPr>
        <a:xfrm rot="5400000">
          <a:off x="-227339" y="1528403"/>
          <a:ext cx="1515597" cy="1060918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atin typeface="NikoshBAN" pitchFamily="2" charset="0"/>
              <a:cs typeface="NikoshBAN" pitchFamily="2" charset="0"/>
            </a:rPr>
            <a:t>১.২.২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 rot="5400000">
        <a:off x="-227339" y="1528403"/>
        <a:ext cx="1515597" cy="1060918"/>
      </dsp:txXfrm>
    </dsp:sp>
    <dsp:sp modelId="{8F8D106C-C8A3-4FC5-92AF-1035B035627F}">
      <dsp:nvSpPr>
        <dsp:cNvPr id="0" name=""/>
        <dsp:cNvSpPr/>
      </dsp:nvSpPr>
      <dsp:spPr>
        <a:xfrm rot="5400000">
          <a:off x="3504730" y="-1142748"/>
          <a:ext cx="985656" cy="5873281"/>
        </a:xfrm>
        <a:prstGeom prst="round2Same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প্রাকৃতিক পরিবেশ কাকে বলে তা বলতে পারবে </a:t>
          </a:r>
          <a:r>
            <a:rPr lang="bn-IN" sz="30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000" kern="1200" dirty="0"/>
        </a:p>
      </dsp:txBody>
      <dsp:txXfrm rot="5400000">
        <a:off x="3504730" y="-1142748"/>
        <a:ext cx="985656" cy="58732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321689-F846-47A0-945B-08B850B4007B}">
      <dsp:nvSpPr>
        <dsp:cNvPr id="0" name=""/>
        <dsp:cNvSpPr/>
      </dsp:nvSpPr>
      <dsp:spPr>
        <a:xfrm>
          <a:off x="0" y="1124"/>
          <a:ext cx="3657600" cy="1198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আমরা আমাদের চারপাশে প্রকৃতি দেখতে পাই।</a:t>
          </a:r>
          <a:endParaRPr lang="en-US" sz="2400" kern="1200" dirty="0"/>
        </a:p>
      </dsp:txBody>
      <dsp:txXfrm>
        <a:off x="0" y="1124"/>
        <a:ext cx="3657600" cy="1198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3D6B93-65F8-41BB-B95B-D40FD844FC7A}">
      <dsp:nvSpPr>
        <dsp:cNvPr id="0" name=""/>
        <dsp:cNvSpPr/>
      </dsp:nvSpPr>
      <dsp:spPr>
        <a:xfrm>
          <a:off x="0" y="248"/>
          <a:ext cx="2895600" cy="4611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এখানে আছে</a:t>
          </a:r>
          <a:endParaRPr lang="en-US" sz="2800" kern="1200" dirty="0"/>
        </a:p>
      </dsp:txBody>
      <dsp:txXfrm>
        <a:off x="0" y="248"/>
        <a:ext cx="2895600" cy="4611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E0BBA-E467-46E2-B84E-A556AA1F3565}">
      <dsp:nvSpPr>
        <dsp:cNvPr id="0" name=""/>
        <dsp:cNvSpPr/>
      </dsp:nvSpPr>
      <dsp:spPr>
        <a:xfrm>
          <a:off x="0" y="550601"/>
          <a:ext cx="6705600" cy="770178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/>
            <a:t>প্রাকৃতিক পরিবেশের তোমরা শ্রেণি কক্ষের বাইরের দিকটা অবলোকন কর এবং কী কী দেখতে পাচ্ছ তার একটি তালিকা তৈরি কর ।</a:t>
          </a:r>
          <a:endParaRPr lang="en-US" sz="2800" b="1" kern="1200" dirty="0"/>
        </a:p>
      </dsp:txBody>
      <dsp:txXfrm>
        <a:off x="0" y="550601"/>
        <a:ext cx="6705600" cy="770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235A7-5E8B-46DF-9CC2-8D30CA41DC28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125B2-D7C5-4D1B-A237-C6FE7A026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125B2-D7C5-4D1B-A237-C6FE7A0265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audio" Target="../media/audio2.wav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9.jpeg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18.jpeg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0" y="4953000"/>
            <a:ext cx="2514600" cy="1219200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2700" cmpd="sng">
                <a:solidFill>
                  <a:srgbClr val="00206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915b8f6532dd58d203525e9529a87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324600" cy="609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giphjjh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8600"/>
            <a:ext cx="8000999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2362200" cy="914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আরও আছে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43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04800"/>
            <a:ext cx="16002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মেঘ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243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257800"/>
            <a:ext cx="116205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286000"/>
            <a:ext cx="1066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276599"/>
            <a:ext cx="18669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v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066800"/>
            <a:ext cx="3276600" cy="205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6" name="Straight Arrow Connector 15"/>
          <p:cNvCxnSpPr/>
          <p:nvPr/>
        </p:nvCxnSpPr>
        <p:spPr>
          <a:xfrm flipV="1">
            <a:off x="6934200" y="3886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errymanriv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191000" cy="2514600"/>
          </a:xfrm>
          <a:prstGeom prst="rect">
            <a:avLst/>
          </a:prstGeom>
        </p:spPr>
      </p:pic>
      <p:pic>
        <p:nvPicPr>
          <p:cNvPr id="17" name="Picture 16" descr="rainlogo_bg20160719051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733800"/>
            <a:ext cx="3733801" cy="2667000"/>
          </a:xfrm>
          <a:prstGeom prst="rect">
            <a:avLst/>
          </a:prstGeom>
        </p:spPr>
      </p:pic>
      <p:pic>
        <p:nvPicPr>
          <p:cNvPr id="18" name="Picture 17" descr="05d8f_efb21df518_lo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8332" y="4114800"/>
            <a:ext cx="389566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0"/>
            <a:ext cx="7772400" cy="1600200"/>
          </a:xfr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3200" b="1" dirty="0" smtClean="0">
                <a:solidFill>
                  <a:srgbClr val="29875A"/>
                </a:solidFill>
                <a:latin typeface="NikoshBAN" pitchFamily="2" charset="0"/>
                <a:cs typeface="NikoshBAN" pitchFamily="2" charset="0"/>
              </a:rPr>
              <a:t>এই সবকিছু নিয়েই আমাদের 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 পরিবেশ </a:t>
            </a:r>
            <a:r>
              <a:rPr lang="bn-IN" sz="3200" b="1" dirty="0" smtClean="0">
                <a:solidFill>
                  <a:srgbClr val="29875A"/>
                </a:solidFill>
                <a:latin typeface="NikoshBAN" pitchFamily="2" charset="0"/>
                <a:cs typeface="NikoshBAN" pitchFamily="2" charset="0"/>
              </a:rPr>
              <a:t>গঠিত।</a:t>
            </a:r>
            <a:endParaRPr lang="en-US" sz="3200" b="1" dirty="0">
              <a:solidFill>
                <a:srgbClr val="29875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দদদদ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8839200" cy="42580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4876800" y="0"/>
            <a:ext cx="3276600" cy="990600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32-Point Star 18"/>
          <p:cNvSpPr/>
          <p:nvPr/>
        </p:nvSpPr>
        <p:spPr>
          <a:xfrm>
            <a:off x="3500440" y="1988818"/>
            <a:ext cx="2143120" cy="2560320"/>
          </a:xfrm>
          <a:prstGeom prst="star32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ie 20"/>
          <p:cNvSpPr/>
          <p:nvPr/>
        </p:nvSpPr>
        <p:spPr>
          <a:xfrm>
            <a:off x="1309688" y="840101"/>
            <a:ext cx="1600200" cy="221170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3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180593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>
            <a:off x="6248400" y="880104"/>
            <a:ext cx="1600200" cy="221170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4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187452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>
            <a:off x="6248400" y="3920501"/>
            <a:ext cx="1600200" cy="221170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5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488633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>
            <a:off x="1219200" y="3733800"/>
            <a:ext cx="1600200" cy="221170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484060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>
            <a:off x="3810000" y="165729"/>
            <a:ext cx="1600200" cy="221170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7" cstate="print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800" y="113156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কীটপতঙ্গ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6" name="Pie 35"/>
          <p:cNvSpPr/>
          <p:nvPr/>
        </p:nvSpPr>
        <p:spPr>
          <a:xfrm>
            <a:off x="3810000" y="4737729"/>
            <a:ext cx="1600200" cy="221170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52800" y="570356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লতাপাতা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36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phuut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228600"/>
            <a:ext cx="85344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914400" y="3657600"/>
          <a:ext cx="6705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9B809-E2CB-4576-9A85-38D3E201CBAC}"/>
              </a:ext>
            </a:extLst>
          </p:cNvPr>
          <p:cNvSpPr txBox="1"/>
          <p:nvPr/>
        </p:nvSpPr>
        <p:spPr>
          <a:xfrm>
            <a:off x="609600" y="228600"/>
            <a:ext cx="3657601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A1A4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0A1A4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97180603-vector-mother-bird-and-baby-bird-in-the-window-and-trees-with-nesting-bird-box-outside-the-windo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762000"/>
            <a:ext cx="4876800" cy="288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E0BBA-E467-46E2-B84E-A556AA1F3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59BE0BBA-E467-46E2-B84E-A556AA1F3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143000"/>
            <a:ext cx="70866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ছকে প্রাকৃতিক পরিবেশের উপাদানগুলোর নাম লিখ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2209800"/>
          <a:ext cx="7086600" cy="31471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গাছ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8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2590800" y="0"/>
            <a:ext cx="2590800" cy="858857"/>
          </a:xfrm>
          <a:prstGeom prst="doubleWave">
            <a:avLst>
              <a:gd name="adj1" fmla="val 6250"/>
              <a:gd name="adj2" fmla="val 141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জোড়ায় কাজ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4191000" y="1295400"/>
            <a:ext cx="4724400" cy="132802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তোমার পাঠ্য বইয়ের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২ ও ৩ নং পৃষ্ঠা খোল।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b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4067786" cy="4191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81247dcd97f9b60f7dffe248280c4879_28-collection-of-smiling-clipart-gif-high-quality-free-_300-3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743200"/>
            <a:ext cx="28575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FD8BE0-1F8D-45B2-99E3-3EA234DE4CBA}"/>
              </a:ext>
            </a:extLst>
          </p:cNvPr>
          <p:cNvSpPr txBox="1"/>
          <p:nvPr/>
        </p:nvSpPr>
        <p:spPr>
          <a:xfrm>
            <a:off x="342901" y="228600"/>
            <a:ext cx="1866899" cy="9233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EADBC5-DAEE-4783-820E-86362F15C4D6}"/>
              </a:ext>
            </a:extLst>
          </p:cNvPr>
          <p:cNvSpPr txBox="1"/>
          <p:nvPr/>
        </p:nvSpPr>
        <p:spPr>
          <a:xfrm>
            <a:off x="2438400" y="228600"/>
            <a:ext cx="5715000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885DC7-1483-4239-A44D-B3F923C91041}"/>
              </a:ext>
            </a:extLst>
          </p:cNvPr>
          <p:cNvSpPr txBox="1"/>
          <p:nvPr/>
        </p:nvSpPr>
        <p:spPr>
          <a:xfrm>
            <a:off x="304800" y="1219200"/>
            <a:ext cx="8610600" cy="830997"/>
          </a:xfrm>
          <a:prstGeom prst="rect">
            <a:avLst/>
          </a:prstGeom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0A1A4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০১।প্রাকৃতিক পরিবেশের উপাদান কোনটি?</a:t>
            </a:r>
            <a:endParaRPr lang="en-US" sz="4800" dirty="0">
              <a:solidFill>
                <a:srgbClr val="0A1A4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CCA2F7-8C16-4200-9EFF-B786E2E2C7EC}"/>
              </a:ext>
            </a:extLst>
          </p:cNvPr>
          <p:cNvSpPr txBox="1"/>
          <p:nvPr/>
        </p:nvSpPr>
        <p:spPr>
          <a:xfrm>
            <a:off x="381000" y="2362200"/>
            <a:ext cx="160020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(ক) বাড়ি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990424-C383-47FD-BE68-1A1BFBD5BB06}"/>
              </a:ext>
            </a:extLst>
          </p:cNvPr>
          <p:cNvSpPr txBox="1"/>
          <p:nvPr/>
        </p:nvSpPr>
        <p:spPr>
          <a:xfrm>
            <a:off x="2209800" y="2362200"/>
            <a:ext cx="1498601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(খ)গাছ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56BBDF-05CA-4620-9F78-5419A8BF4B83}"/>
              </a:ext>
            </a:extLst>
          </p:cNvPr>
          <p:cNvSpPr txBox="1"/>
          <p:nvPr/>
        </p:nvSpPr>
        <p:spPr>
          <a:xfrm>
            <a:off x="4191000" y="2362200"/>
            <a:ext cx="16891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(গ)রাস্তা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EF62ED-5A67-41B2-8874-575B70290260}"/>
              </a:ext>
            </a:extLst>
          </p:cNvPr>
          <p:cNvSpPr txBox="1"/>
          <p:nvPr/>
        </p:nvSpPr>
        <p:spPr>
          <a:xfrm>
            <a:off x="6248400" y="2438400"/>
            <a:ext cx="19812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(ঘ)সেতু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2B33C9-3E10-431C-83FD-FA8CFD66F57F}"/>
              </a:ext>
            </a:extLst>
          </p:cNvPr>
          <p:cNvSpPr txBox="1"/>
          <p:nvPr/>
        </p:nvSpPr>
        <p:spPr>
          <a:xfrm>
            <a:off x="228600" y="3810000"/>
            <a:ext cx="7086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০২।পাখি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51E4F2-BFAF-4899-AC0B-3F6E7B8EA624}"/>
              </a:ext>
            </a:extLst>
          </p:cNvPr>
          <p:cNvSpPr txBox="1"/>
          <p:nvPr/>
        </p:nvSpPr>
        <p:spPr>
          <a:xfrm>
            <a:off x="304800" y="4876800"/>
            <a:ext cx="2057400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(ক)প্রাণি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431B3E-5AE7-4317-AAB6-1CBE31CF2E61}"/>
              </a:ext>
            </a:extLst>
          </p:cNvPr>
          <p:cNvSpPr txBox="1"/>
          <p:nvPr/>
        </p:nvSpPr>
        <p:spPr>
          <a:xfrm>
            <a:off x="2514600" y="4876800"/>
            <a:ext cx="1828800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(খ)পানি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8A90CF-A7FE-4638-81C0-0E0D50E0D242}"/>
              </a:ext>
            </a:extLst>
          </p:cNvPr>
          <p:cNvSpPr txBox="1"/>
          <p:nvPr/>
        </p:nvSpPr>
        <p:spPr>
          <a:xfrm>
            <a:off x="4572000" y="4876800"/>
            <a:ext cx="2057400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(গ)বাতাস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9C285B-8007-4519-BEBB-39C59FFCB608}"/>
              </a:ext>
            </a:extLst>
          </p:cNvPr>
          <p:cNvSpPr txBox="1"/>
          <p:nvPr/>
        </p:nvSpPr>
        <p:spPr>
          <a:xfrm>
            <a:off x="6858000" y="4876800"/>
            <a:ext cx="1905000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(ঘ)উদ্ভিদ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animated-gif-smiley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352800"/>
            <a:ext cx="1676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9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667 -0.01435 C -0.07587 -0.01273 -0.10695 -0.01111 -0.11789 -0.01111 C -0.18716 -0.01111 -0.25816 -0.03333 -0.25816 -0.05556 C -0.25816 -0.04445 -0.29358 -0.03333 -0.32743 -0.03333 C -0.36285 -0.03333 -0.39653 -0.04491 -0.39653 -0.05556 C -0.39653 -0.05046 -0.41441 -0.04445 -0.43212 -0.04445 C -0.44983 -0.04445 -0.46771 -0.05 -0.46771 -0.05556 C -0.46771 -0.05278 -0.47657 -0.05046 -0.48542 -0.05046 C -0.49427 -0.05046 -0.50313 -0.05324 -0.50313 -0.05556 C -0.50313 -0.0544 -0.50782 -0.05278 -0.51198 -0.05278 C -0.51441 -0.05278 -0.52084 -0.0544 -0.52084 -0.05556 C -0.52084 -0.05509 -0.52327 -0.0544 -0.5257 -0.0544 C -0.5257 -0.05417 -0.53039 -0.05509 -0.53039 -0.05556 C -0.53039 -0.05533 -0.53039 -0.05509 -0.53247 -0.05509 C -0.53247 -0.05533 -0.5349 -0.05533 -0.5349 -0.05556 C -0.5349 -0.05533 -0.5349 -0.05509 -0.5349 -0.05533 C -0.53716 -0.05533 -0.53716 -0.05509 -0.53716 -0.05556 C -0.53959 -0.05556 -0.53959 -0.05533 -0.53959 -0.05509 C -0.54167 -0.05533 -0.54167 -0.05509 -0.54167 -0.05556 " pathEditMode="relative" rAng="0" ptsTypes="fffffffffffffffffff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914401" y="1295400"/>
            <a:ext cx="8229600" cy="2553891"/>
          </a:xfrm>
          <a:prstGeom prst="roundRect">
            <a:avLst/>
          </a:prstGeom>
          <a:ln/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তোমার আশেপাশে প্রাকৃতিক পরিবেশের কি কি উপাদান দেখতে পাও তার একটি তালিকা তৈরি করে নিয়ে আসবে।  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1474136" y="0"/>
            <a:ext cx="7669864" cy="1226939"/>
          </a:xfrm>
          <a:prstGeom prst="doubleWav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বাড়ির কাজ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47018-full_cherry-blossom-gif-png-transparent-pictures-on-f-scop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9600"/>
            <a:ext cx="1600200" cy="3810000"/>
          </a:xfrm>
          <a:prstGeom prst="rect">
            <a:avLst/>
          </a:prstGeom>
        </p:spPr>
      </p:pic>
      <p:pic>
        <p:nvPicPr>
          <p:cNvPr id="6" name="Picture 5" descr="147018-full_cherry-blossom-gif-png-transparent-pictures-on-f-scop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657600"/>
            <a:ext cx="1676400" cy="3048000"/>
          </a:xfrm>
          <a:prstGeom prst="rect">
            <a:avLst/>
          </a:prstGeom>
        </p:spPr>
      </p:pic>
      <p:pic>
        <p:nvPicPr>
          <p:cNvPr id="7" name="Picture 6" descr="147018-full_cherry-blossom-gif-png-transparent-pictures-on-f-scop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200400"/>
            <a:ext cx="1600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W567184_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0660" y="914400"/>
            <a:ext cx="6682740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1524000"/>
            <a:ext cx="3352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4572000" cy="914400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1371600" y="1600200"/>
            <a:ext cx="7467600" cy="3124200"/>
          </a:xfrm>
          <a:prstGeom prst="flowChartInternalStorag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তাসমিয়া আলম</a:t>
            </a:r>
          </a:p>
          <a:p>
            <a:pPr algn="ctr"/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কাপাসগোলা বালিকা সরকারী প্রাথমিক বিদ্যালয়</a:t>
            </a:r>
          </a:p>
          <a:p>
            <a:pPr algn="ctr"/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কোতোয়ালী,চট্টগ্রাম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TRAS FLORES BAILARIN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743200"/>
            <a:ext cx="3124200" cy="4822031"/>
          </a:xfrm>
          <a:prstGeom prst="rect">
            <a:avLst/>
          </a:prstGeom>
        </p:spPr>
      </p:pic>
      <p:pic>
        <p:nvPicPr>
          <p:cNvPr id="6" name="Picture 5" descr="ThriftyOccasionalDove-max-1m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2362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562600" cy="10668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pturen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352800"/>
            <a:ext cx="3505200" cy="1295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" name="Picture 4" descr="Captureyyuyu.PNG"/>
          <p:cNvPicPr>
            <a:picLocks noChangeAspect="1"/>
          </p:cNvPicPr>
          <p:nvPr/>
        </p:nvPicPr>
        <p:blipFill>
          <a:blip r:embed="rId4" cstate="print"/>
          <a:srcRect t="-28567" r="14298" b="-14270"/>
          <a:stretch>
            <a:fillRect/>
          </a:stretch>
        </p:blipFill>
        <p:spPr>
          <a:xfrm>
            <a:off x="3429000" y="4724400"/>
            <a:ext cx="18288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3429000" y="4724400"/>
            <a:ext cx="1981200" cy="762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1676400"/>
            <a:ext cx="14478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তৃতীয়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828800" y="2590800"/>
            <a:ext cx="1447800" cy="609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বিষয়ঃ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05200" y="2590800"/>
            <a:ext cx="2971800" cy="60960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বাংলাদেশ</a:t>
            </a:r>
            <a:r>
              <a:rPr lang="en-US" sz="2000" dirty="0" smtClean="0"/>
              <a:t> ও </a:t>
            </a:r>
            <a:r>
              <a:rPr lang="en-US" sz="2000" dirty="0" err="1" smtClean="0"/>
              <a:t>বিশ্বপরিচয়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3352800"/>
            <a:ext cx="1447800" cy="1295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পাঠঃ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4724400"/>
            <a:ext cx="13716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পাঠ্যাংশঃ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429000" y="5638800"/>
            <a:ext cx="1524000" cy="76200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৩৫ </a:t>
            </a:r>
            <a:r>
              <a:rPr lang="en-US" sz="2400" dirty="0" err="1" smtClean="0"/>
              <a:t>মিনিট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" y="5638800"/>
            <a:ext cx="13716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সময়ঃ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828800" y="1676400"/>
            <a:ext cx="14478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angladeshOBishoporichoyiC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981200"/>
            <a:ext cx="3505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276600"/>
            <a:ext cx="307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https://youtu.be/Xs2y4Dx-U44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667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7222"/>
            <a:ext cx="6858000" cy="64698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তাহলে আজকে আমরা পড়ব…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owchart: Data 5"/>
          <p:cNvSpPr/>
          <p:nvPr/>
        </p:nvSpPr>
        <p:spPr>
          <a:xfrm>
            <a:off x="152400" y="1371600"/>
            <a:ext cx="4038600" cy="762000"/>
          </a:xfrm>
          <a:prstGeom prst="flowChartInputOutp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পরিবেশ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8001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7917 -0.15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200400" y="228600"/>
            <a:ext cx="3124200" cy="838200"/>
          </a:xfrm>
          <a:prstGeom prst="snip2DiagRect">
            <a:avLst/>
          </a:prstGeom>
          <a:solidFill>
            <a:srgbClr val="29875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838200" y="1524000"/>
          <a:ext cx="6934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animated-butterfly-image-001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4800600"/>
            <a:ext cx="1714500" cy="1333500"/>
          </a:xfrm>
          <a:prstGeom prst="rect">
            <a:avLst/>
          </a:prstGeom>
        </p:spPr>
      </p:pic>
      <p:pic>
        <p:nvPicPr>
          <p:cNvPr id="5" name="Picture 4" descr="animated-butterfly-image-001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5200" y="3886200"/>
            <a:ext cx="1714500" cy="1333500"/>
          </a:xfrm>
          <a:prstGeom prst="rect">
            <a:avLst/>
          </a:prstGeom>
        </p:spPr>
      </p:pic>
      <p:pic>
        <p:nvPicPr>
          <p:cNvPr id="6" name="Picture 5" descr="animated-butterfly-image-001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228600"/>
            <a:ext cx="1714500" cy="1333500"/>
          </a:xfrm>
          <a:prstGeom prst="rect">
            <a:avLst/>
          </a:prstGeom>
        </p:spPr>
      </p:pic>
      <p:pic>
        <p:nvPicPr>
          <p:cNvPr id="7" name="Picture 6" descr="animated-butterfly-image-001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00" y="304800"/>
            <a:ext cx="1714500" cy="1333500"/>
          </a:xfrm>
          <a:prstGeom prst="rect">
            <a:avLst/>
          </a:prstGeom>
        </p:spPr>
      </p:pic>
      <p:pic>
        <p:nvPicPr>
          <p:cNvPr id="8" name="Picture 7" descr="animated-butterfly-image-001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34200" y="4876800"/>
            <a:ext cx="17145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C8B64E8-5567-47E4-B73A-7AF146D4D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>
                                            <p:graphicEl>
                                              <a:dgm id="{DC8B64E8-5567-47E4-B73A-7AF146D4D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018C13E-5AC9-4DC8-A2D2-619C1D4CC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graphicEl>
                                              <a:dgm id="{4018C13E-5AC9-4DC8-A2D2-619C1D4CC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2DA9CA4-CE4B-40FF-AB6C-0DD0BE55D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graphicEl>
                                              <a:dgm id="{F2DA9CA4-CE4B-40FF-AB6C-0DD0BE55D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F8D106C-C8A3-4FC5-92AF-1035B0356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graphicEl>
                                              <a:dgm id="{8F8D106C-C8A3-4FC5-92AF-1035B0356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ea95c956abfd45dba104bb87b9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784" y="685800"/>
            <a:ext cx="3432432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 descr="ImperfectMenacingGlobefis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1864" y="3962400"/>
            <a:ext cx="4359872" cy="2495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1" name="Group 10"/>
          <p:cNvGrpSpPr/>
          <p:nvPr/>
        </p:nvGrpSpPr>
        <p:grpSpPr>
          <a:xfrm>
            <a:off x="228600" y="762000"/>
            <a:ext cx="4953000" cy="2209800"/>
            <a:chOff x="0" y="228600"/>
            <a:chExt cx="5257800" cy="3429000"/>
          </a:xfrm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7" name="Picture 6" descr="maxresdefaul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0" y="228600"/>
              <a:ext cx="2743200" cy="33909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8" descr="image-96128-157432898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8600"/>
              <a:ext cx="2514600" cy="3429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pic>
        <p:nvPicPr>
          <p:cNvPr id="10" name="Picture 9" descr="indexuu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038600"/>
            <a:ext cx="41910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TextBox 11"/>
          <p:cNvSpPr txBox="1"/>
          <p:nvPr/>
        </p:nvSpPr>
        <p:spPr>
          <a:xfrm>
            <a:off x="1524000" y="76200"/>
            <a:ext cx="114300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পশুপাখি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0"/>
            <a:ext cx="83820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429000"/>
            <a:ext cx="137160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3276600"/>
            <a:ext cx="129540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ভূমি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624DAF0-A453-43C2-A7AA-EBDE878E2542}"/>
              </a:ext>
            </a:extLst>
          </p:cNvPr>
          <p:cNvSpPr txBox="1"/>
          <p:nvPr/>
        </p:nvSpPr>
        <p:spPr>
          <a:xfrm>
            <a:off x="815445" y="228600"/>
            <a:ext cx="6350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আমাদের চারপাশে কী কী থাকে?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C84422B-59C3-444F-A73E-F9EC2C31D742}"/>
              </a:ext>
            </a:extLst>
          </p:cNvPr>
          <p:cNvSpPr txBox="1"/>
          <p:nvPr/>
        </p:nvSpPr>
        <p:spPr>
          <a:xfrm>
            <a:off x="4724400" y="0"/>
            <a:ext cx="3826934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ছবি গুলো দেখ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5BBF29-DF96-44F2-BA64-2673FC950D01}"/>
              </a:ext>
            </a:extLst>
          </p:cNvPr>
          <p:cNvSpPr txBox="1"/>
          <p:nvPr/>
        </p:nvSpPr>
        <p:spPr>
          <a:xfrm>
            <a:off x="849311" y="228600"/>
            <a:ext cx="4890307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সব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কিছুকে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বলা হয় 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ABC632-F82A-4717-BD0A-8A30472B6C13}"/>
              </a:ext>
            </a:extLst>
          </p:cNvPr>
          <p:cNvSpPr txBox="1"/>
          <p:nvPr/>
        </p:nvSpPr>
        <p:spPr>
          <a:xfrm>
            <a:off x="3124200" y="3124200"/>
            <a:ext cx="18288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bn-IN" sz="4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a268c5f2b39018ce843ddf3435adff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114800"/>
            <a:ext cx="3200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suynn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28600"/>
            <a:ext cx="2971800" cy="167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uyuyt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981200"/>
            <a:ext cx="28956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P6846W-MOTI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4191000"/>
            <a:ext cx="3124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yuuii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28600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r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1981200"/>
            <a:ext cx="3048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Diagram 13"/>
          <p:cNvGraphicFramePr/>
          <p:nvPr/>
        </p:nvGraphicFramePr>
        <p:xfrm>
          <a:off x="3124200" y="990600"/>
          <a:ext cx="36576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3886200" y="2133600"/>
          <a:ext cx="28956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Left-Right Arrow 10"/>
          <p:cNvSpPr/>
          <p:nvPr/>
        </p:nvSpPr>
        <p:spPr>
          <a:xfrm>
            <a:off x="3810000" y="457200"/>
            <a:ext cx="1676400" cy="914400"/>
          </a:xfrm>
          <a:prstGeom prst="left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লতাপাতা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3810000" y="5105400"/>
            <a:ext cx="1676400" cy="914400"/>
          </a:xfrm>
          <a:prstGeom prst="left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3657600" y="2667000"/>
            <a:ext cx="1676400" cy="762000"/>
          </a:xfrm>
          <a:prstGeom prst="left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  <p:bldGraphic spid="15" grpId="0">
        <p:bldAsOne/>
      </p:bldGraphic>
      <p:bldGraphic spid="15" grpId="1">
        <p:bldAsOne/>
      </p:bldGraphic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629400" cy="63976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এখানে আরও আছে বিভিন্ন ধরনের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o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362200"/>
            <a:ext cx="2514600" cy="3009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038600"/>
            <a:ext cx="4114800" cy="2667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grpSp>
        <p:nvGrpSpPr>
          <p:cNvPr id="11" name="Group 10"/>
          <p:cNvGrpSpPr/>
          <p:nvPr/>
        </p:nvGrpSpPr>
        <p:grpSpPr>
          <a:xfrm>
            <a:off x="228600" y="1143000"/>
            <a:ext cx="5486400" cy="1981200"/>
            <a:chOff x="0" y="1143000"/>
            <a:chExt cx="5324475" cy="1981200"/>
          </a:xfrm>
        </p:grpSpPr>
        <p:pic>
          <p:nvPicPr>
            <p:cNvPr id="4" name="Picture 3" descr="imagesoiju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43000"/>
              <a:ext cx="2619375" cy="1981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6" name="Picture 5" descr="induuh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1143000"/>
              <a:ext cx="2657475" cy="1981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8" name="Rounded Rectangle 7"/>
          <p:cNvSpPr/>
          <p:nvPr/>
        </p:nvSpPr>
        <p:spPr>
          <a:xfrm>
            <a:off x="1828800" y="1295400"/>
            <a:ext cx="1219200" cy="53340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5C7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AA5C7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3400" y="3276600"/>
            <a:ext cx="990600" cy="45720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5C7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AA5C7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4267200"/>
            <a:ext cx="990600" cy="68580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5C7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AA5C7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4584 C 0.05659 -0.04792 0.08021 -0.05 0.08836 -0.05 C 0.14062 -0.05 0.19427 -0.01667 0.19427 0.01666 C 0.19427 -0.00023 0.221 -0.01667 0.24635 -0.01667 C 0.27326 -0.01667 0.29861 2.22222E-6 0.29861 0.01666 C 0.29861 0.00833 0.31198 -0.00023 0.32552 -0.00023 C 0.33889 -0.00023 0.35225 0.0081 0.35225 0.01666 C 0.35225 0.01227 0.35902 0.00833 0.36562 0.00833 C 0.37239 0.00833 0.37916 0.0125 0.37916 0.01666 C 0.37916 0.01435 0.38264 0.01227 0.38576 0.01227 C 0.3875 0.01227 0.39253 0.01435 0.39253 0.01666 C 0.39253 0.01551 0.39427 0.01435 0.396 0.01435 C 0.396 0.01481 0.39948 0.01551 0.39948 0.01666 C 0.39948 0.01597 0.39948 0.01551 0.40121 0.01551 C 0.40121 0.01574 0.40295 0.01597 0.40295 0.01666 C 0.40295 0.0162 0.40295 0.01597 0.40295 0.01574 C 0.40468 0.01574 0.40468 0.01597 0.40468 0.01643 C 0.40642 0.01643 0.40642 0.01597 0.40642 0.01574 C 0.40833 0.01574 0.40833 0.01597 0.40833 0.01643 " pathEditMode="relative" rAng="0" ptsTypes="fffffffffffffffffff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322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2778 L 0.2125 -0.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235</Words>
  <Application>Microsoft Office PowerPoint</Application>
  <PresentationFormat>On-screen Show (4:3)</PresentationFormat>
  <Paragraphs>80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শিক্ষক পরিচিতি</vt:lpstr>
      <vt:lpstr>পাঠ পরিচিতি</vt:lpstr>
      <vt:lpstr>চলো আমরা একটি ভিডিও দেখি</vt:lpstr>
      <vt:lpstr> তাহলে আজকে আমরা পড়ব…</vt:lpstr>
      <vt:lpstr>Slide 6</vt:lpstr>
      <vt:lpstr>Slide 7</vt:lpstr>
      <vt:lpstr>Slide 8</vt:lpstr>
      <vt:lpstr>এখানে আরও আছে বিভিন্ন ধরনের</vt:lpstr>
      <vt:lpstr>আরও আছে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</cp:lastModifiedBy>
  <cp:revision>129</cp:revision>
  <dcterms:created xsi:type="dcterms:W3CDTF">2006-08-16T00:00:00Z</dcterms:created>
  <dcterms:modified xsi:type="dcterms:W3CDTF">2020-01-15T05:42:41Z</dcterms:modified>
</cp:coreProperties>
</file>