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5" r:id="rId1"/>
  </p:sldMasterIdLst>
  <p:sldIdLst>
    <p:sldId id="256" r:id="rId2"/>
    <p:sldId id="257" r:id="rId3"/>
    <p:sldId id="259" r:id="rId4"/>
    <p:sldId id="261" r:id="rId5"/>
    <p:sldId id="263" r:id="rId6"/>
    <p:sldId id="271" r:id="rId7"/>
    <p:sldId id="265" r:id="rId8"/>
    <p:sldId id="262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B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66" y="-13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 spd="slow">
    <p:checker/>
    <p:sndAc>
      <p:stSnd>
        <p:snd r:embed="rId13" name="chimes.wav" builtIn="1"/>
      </p:stSnd>
    </p:sndAc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a-sona.com/definition/&#2439;&#2482;&#2503;&#2453;&#2463;&#2509;&#2480;&#2472;" TargetMode="External"/><Relationship Id="rId3" Type="http://schemas.openxmlformats.org/officeDocument/2006/relationships/hyperlink" Target="http://www.pora-sona.com/definition/&#2474;&#2470;&#2494;&#2480;&#2509;&#2469;" TargetMode="External"/><Relationship Id="rId7" Type="http://schemas.openxmlformats.org/officeDocument/2006/relationships/hyperlink" Target="http://www.pora-sona.com/definition/&#2447;&#2482;&#2497;&#2478;&#2495;&#2472;&#2495;&#2527;&#2494;&#2478;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a-sona.com/definition/&#2468;&#2494;&#2478;&#2494;" TargetMode="External"/><Relationship Id="rId5" Type="http://schemas.openxmlformats.org/officeDocument/2006/relationships/hyperlink" Target="http://www.pora-sona.com/definition/&#2488;&#2507;&#2472;&#2494;" TargetMode="External"/><Relationship Id="rId10" Type="http://schemas.openxmlformats.org/officeDocument/2006/relationships/hyperlink" Target="http://www.pora-sona.com/definition/&#2439;&#2482;&#2503;&#2453;&#2463;&#2509;&#2480;&#2495;&#2488;&#2495;&#2463;&#2495;" TargetMode="External"/><Relationship Id="rId4" Type="http://schemas.openxmlformats.org/officeDocument/2006/relationships/hyperlink" Target="http://www.pora-sona.com/definition/&#2453;&#2494;&#2480;&#2503;&#2472;&#2509;&#2463;" TargetMode="External"/><Relationship Id="rId9" Type="http://schemas.openxmlformats.org/officeDocument/2006/relationships/hyperlink" Target="http://www.pora-sona.com/definition/&#2476;&#2495;&#2470;&#2509;&#2479;&#2497;&#2510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00px-Electrical_wires_near_Putim=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181100"/>
            <a:ext cx="10689872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81050" y="704850"/>
            <a:ext cx="10668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  <a:bevelB h="25400" prst="softRound"/>
            </a:sp3d>
          </a:bodyPr>
          <a:lstStyle/>
          <a:p>
            <a:pPr algn="ctr"/>
            <a:r>
              <a:rPr lang="en-US" sz="2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¯^</a:t>
            </a:r>
            <a:r>
              <a:rPr lang="en-US" sz="2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vMZg</a:t>
            </a:r>
            <a:endParaRPr lang="en-US" sz="2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90039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768X461-382553_3825_09042019=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56629"/>
            <a:ext cx="12156022" cy="6914629"/>
          </a:xfrm>
        </p:spPr>
      </p:pic>
      <p:pic>
        <p:nvPicPr>
          <p:cNvPr id="5" name="Picture 4" descr="tenor-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476250"/>
            <a:ext cx="2095500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347136"/>
            <a:ext cx="592048" cy="51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476" y="6364201"/>
            <a:ext cx="592048" cy="51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4311" y="6364201"/>
            <a:ext cx="592048" cy="510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9992" y="6360985"/>
            <a:ext cx="592048" cy="510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5142" y="6369411"/>
            <a:ext cx="592048" cy="510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5041" y="6366774"/>
            <a:ext cx="592048" cy="510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4173" y="6368985"/>
            <a:ext cx="592048" cy="510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3231" y="6368985"/>
            <a:ext cx="592048" cy="510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813" y="6360985"/>
            <a:ext cx="592048" cy="510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6781" y="6365773"/>
            <a:ext cx="592048" cy="510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363" y="6360985"/>
            <a:ext cx="592048" cy="510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6210" y="6368985"/>
            <a:ext cx="592048" cy="510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0991" y="6375335"/>
            <a:ext cx="592048" cy="510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974" y="6376118"/>
            <a:ext cx="592048" cy="510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4235" y="6373221"/>
            <a:ext cx="592048" cy="510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831" y="6368985"/>
            <a:ext cx="502450" cy="510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6560" y="6368985"/>
            <a:ext cx="592048" cy="5108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8608" y="6373221"/>
            <a:ext cx="545953" cy="5108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2571" y="6368985"/>
            <a:ext cx="507381" cy="5108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6418288"/>
            <a:ext cx="592048" cy="5108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5444748"/>
            <a:ext cx="592048" cy="5108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4933660"/>
            <a:ext cx="592048" cy="510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4433147"/>
            <a:ext cx="592048" cy="5108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3960120"/>
            <a:ext cx="592048" cy="5108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3486088"/>
            <a:ext cx="592048" cy="5108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3018567"/>
            <a:ext cx="592048" cy="5108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2533753"/>
            <a:ext cx="592048" cy="5108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2034845"/>
            <a:ext cx="592048" cy="5108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1530187"/>
            <a:ext cx="592048" cy="5108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8035" y="1019520"/>
            <a:ext cx="592048" cy="510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8035" y="510625"/>
            <a:ext cx="592048" cy="5108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2378" y="-3634"/>
            <a:ext cx="592048" cy="5108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517" y="6364201"/>
            <a:ext cx="592048" cy="5108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7117" y="-6108"/>
            <a:ext cx="592048" cy="5108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0078" y="-4905"/>
            <a:ext cx="592048" cy="5108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8113" y="-6108"/>
            <a:ext cx="592048" cy="5108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0408" y="6159"/>
            <a:ext cx="592048" cy="510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503" y="6159"/>
            <a:ext cx="592048" cy="5108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5226" y="6159"/>
            <a:ext cx="592048" cy="5108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144" y="6159"/>
            <a:ext cx="592048" cy="5108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8109" y="6159"/>
            <a:ext cx="592048" cy="5108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364" y="3948"/>
            <a:ext cx="592048" cy="5108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8054" y="-1028"/>
            <a:ext cx="592048" cy="5108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601" y="-1028"/>
            <a:ext cx="592048" cy="510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0447" y="3948"/>
            <a:ext cx="592048" cy="510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1397" y="-6108"/>
            <a:ext cx="592048" cy="5108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8970" y="-239"/>
            <a:ext cx="592048" cy="5108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2433" y="-1705"/>
            <a:ext cx="592048" cy="5108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2144" y="-6108"/>
            <a:ext cx="592048" cy="5108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3798" y="-7366"/>
            <a:ext cx="592048" cy="51086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463" y="-6664"/>
            <a:ext cx="592048" cy="510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352" y="-13627"/>
            <a:ext cx="498860" cy="510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550" y="-13627"/>
            <a:ext cx="498860" cy="5108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47" y="-13627"/>
            <a:ext cx="498860" cy="5108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35" y="-10145"/>
            <a:ext cx="498860" cy="5108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32" y="1006272"/>
            <a:ext cx="498860" cy="5108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315" y="1503061"/>
            <a:ext cx="498860" cy="51086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35" y="1999631"/>
            <a:ext cx="498860" cy="51086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32" y="3987067"/>
            <a:ext cx="498860" cy="51086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211378" y="823458"/>
            <a:ext cx="923563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wkÿK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cwiwPwZ</a:t>
            </a:r>
            <a:endParaRPr lang="en-US" sz="8000" b="1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‡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gv:AvwZKzi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ingvb</a:t>
            </a:r>
            <a:endParaRPr lang="en-US" sz="8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‡UªW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BÝUªv±i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(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B‡jK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ফুলকোট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নবোদয়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কারিগরি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উচ্চ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বিদ্যালয়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8" y="5478556"/>
            <a:ext cx="498860" cy="5108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7369" y="5912846"/>
            <a:ext cx="498860" cy="43080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9952" y="5936507"/>
            <a:ext cx="592048" cy="5108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6525" y="6360985"/>
            <a:ext cx="592048" cy="51086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32" y="491137"/>
            <a:ext cx="498860" cy="51086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32" y="2494112"/>
            <a:ext cx="498860" cy="51086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32" y="2990682"/>
            <a:ext cx="498860" cy="51086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32" y="3489416"/>
            <a:ext cx="498860" cy="51086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315" y="4487505"/>
            <a:ext cx="498860" cy="51086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8" y="4973712"/>
            <a:ext cx="498860" cy="510864"/>
          </a:xfrm>
          <a:prstGeom prst="rect">
            <a:avLst/>
          </a:prstGeom>
        </p:spPr>
      </p:pic>
      <p:pic>
        <p:nvPicPr>
          <p:cNvPr id="76" name="Picture 75" descr="Atik Master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" y="800100"/>
            <a:ext cx="141732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034175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 tmFilter="0,0; .5, 1; 1, 1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 tmFilter="0,0; .5, 1; 1, 1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 tmFilter="0,0; .5, 1; 1, 1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 tmFilter="0,0; .5, 1; 1, 1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361950"/>
            <a:ext cx="110740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AvR‡Ki</a:t>
            </a:r>
            <a:r>
              <a:rPr lang="en-US" sz="15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15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cvV</a:t>
            </a:r>
            <a:r>
              <a:rPr lang="en-US" sz="15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2750" y="3136046"/>
            <a:ext cx="44577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বিদ্যু</a:t>
            </a:r>
            <a:r>
              <a:rPr lang="en-US" sz="4800" dirty="0" smtClean="0"/>
              <a:t>ৎ </a:t>
            </a:r>
            <a:r>
              <a:rPr lang="en-US" sz="4800" dirty="0" err="1" smtClean="0"/>
              <a:t>পরিবাহী</a:t>
            </a:r>
            <a:r>
              <a:rPr lang="en-US" sz="4800" dirty="0" smtClean="0"/>
              <a:t> ও </a:t>
            </a:r>
            <a:r>
              <a:rPr lang="en-US" sz="4800" dirty="0" smtClean="0"/>
              <a:t>  </a:t>
            </a:r>
          </a:p>
          <a:p>
            <a:pPr algn="ctr"/>
            <a:r>
              <a:rPr lang="en-US" sz="4800" dirty="0" err="1" smtClean="0"/>
              <a:t>অপরিবাহী</a:t>
            </a:r>
            <a:r>
              <a:rPr lang="en-US" sz="4800" dirty="0" smtClean="0"/>
              <a:t> </a:t>
            </a:r>
            <a:r>
              <a:rPr lang="en-US" sz="4800" dirty="0" err="1" smtClean="0"/>
              <a:t>পদার্থ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1123950" y="2895600"/>
            <a:ext cx="4972050" cy="2857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4950" y="3200400"/>
            <a:ext cx="4476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জেনারেল</a:t>
            </a:r>
            <a:r>
              <a:rPr lang="en-US" sz="3200" dirty="0" smtClean="0"/>
              <a:t>  </a:t>
            </a:r>
            <a:r>
              <a:rPr lang="en-US" sz="3200" dirty="0" err="1" smtClean="0"/>
              <a:t>ইলেকট্রিক্যাল</a:t>
            </a:r>
            <a:r>
              <a:rPr lang="en-US" sz="3200" dirty="0" smtClean="0"/>
              <a:t> ওয়ার্কস-১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শ্রেণী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TangonMotaMJ"/>
              </a:rPr>
              <a:t>t</a:t>
            </a:r>
            <a:r>
              <a:rPr lang="en-US" sz="3200" dirty="0" smtClean="0"/>
              <a:t> </a:t>
            </a:r>
            <a:r>
              <a:rPr lang="en-US" sz="3200" dirty="0" err="1" smtClean="0"/>
              <a:t>নবম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অধ্যায়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angonMotaMJ"/>
              </a:rPr>
              <a:t>t</a:t>
            </a:r>
            <a:r>
              <a:rPr lang="en-US" sz="3200" dirty="0" smtClean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দ্বিতীয়</a:t>
            </a:r>
            <a:endParaRPr lang="en-US" sz="3200" dirty="0" smtClean="0"/>
          </a:p>
          <a:p>
            <a:r>
              <a:rPr lang="en-US" sz="3200" dirty="0" err="1" smtClean="0"/>
              <a:t>সময়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TangonMotaMJ"/>
              </a:rPr>
              <a:t>t</a:t>
            </a:r>
            <a:r>
              <a:rPr lang="en-US" sz="3200" dirty="0" smtClean="0"/>
              <a:t>৫০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156932100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2486" y="881088"/>
            <a:ext cx="3554178" cy="132343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wkLb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dj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64" y="2209800"/>
            <a:ext cx="1124363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endParaRPr lang="en-US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  <a:p>
            <a:endParaRPr lang="en-US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1|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পরিবাহী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পদার্থ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কি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তা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জানতে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পারবে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|</a:t>
            </a:r>
          </a:p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2|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অপরিবহিী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পদার্থ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কি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তা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জানতে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পারবে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।</a:t>
            </a:r>
          </a:p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3|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পরিবাহী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ও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অপরিবহিী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পদার্থের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ব্যবহার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জানতে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পারবে</a:t>
            </a:r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।</a:t>
            </a:r>
            <a:endParaRPr lang="en-US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078182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85950" y="819150"/>
            <a:ext cx="7048500" cy="11811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2300" y="1028700"/>
            <a:ext cx="436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পরিবাহী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47700" y="2457450"/>
            <a:ext cx="1122045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7750" y="2933700"/>
            <a:ext cx="10572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 smtClean="0">
                <a:solidFill>
                  <a:schemeClr val="bg1"/>
                </a:solidFill>
              </a:rPr>
              <a:t>যে সকল </a:t>
            </a:r>
            <a:r>
              <a:rPr lang="as-IN" dirty="0" smtClean="0">
                <a:solidFill>
                  <a:schemeClr val="bg1"/>
                </a:solidFill>
                <a:hlinkClick r:id="rId3"/>
              </a:rPr>
              <a:t>পদার্থের</a:t>
            </a:r>
            <a:r>
              <a:rPr lang="as-IN" dirty="0" smtClean="0">
                <a:solidFill>
                  <a:schemeClr val="bg1"/>
                </a:solidFill>
              </a:rPr>
              <a:t> ভিতর দিয়ে </a:t>
            </a:r>
            <a:r>
              <a:rPr lang="as-IN" dirty="0" smtClean="0">
                <a:solidFill>
                  <a:schemeClr val="bg1"/>
                </a:solidFill>
                <a:hlinkClick r:id="rId4"/>
              </a:rPr>
              <a:t>কারেন্ট</a:t>
            </a:r>
            <a:r>
              <a:rPr lang="as-IN" dirty="0" smtClean="0">
                <a:solidFill>
                  <a:schemeClr val="bg1"/>
                </a:solidFill>
              </a:rPr>
              <a:t> সহজে চলাচল করতে পারে তাকে পরিবাহী বলা হয়। অর্থাৎ যে সকল </a:t>
            </a:r>
            <a:r>
              <a:rPr lang="as-IN" dirty="0" smtClean="0">
                <a:solidFill>
                  <a:schemeClr val="bg1"/>
                </a:solidFill>
                <a:hlinkClick r:id="rId3"/>
              </a:rPr>
              <a:t>পদার্থের</a:t>
            </a:r>
            <a:r>
              <a:rPr lang="as-IN" dirty="0" smtClean="0">
                <a:solidFill>
                  <a:schemeClr val="bg1"/>
                </a:solidFill>
              </a:rPr>
              <a:t> ভিতর কারেন্ট প্রবাহের কোন প্রকার বাধাঁর সম্মুখিন হয় না সেই সকল </a:t>
            </a:r>
            <a:r>
              <a:rPr lang="as-IN" dirty="0" smtClean="0">
                <a:solidFill>
                  <a:schemeClr val="bg1"/>
                </a:solidFill>
                <a:hlinkClick r:id="rId3"/>
              </a:rPr>
              <a:t>পদার্থকে</a:t>
            </a:r>
            <a:r>
              <a:rPr lang="as-IN" dirty="0" smtClean="0">
                <a:solidFill>
                  <a:schemeClr val="bg1"/>
                </a:solidFill>
              </a:rPr>
              <a:t> পরিবাহী বলা হয়। যেমনঃ </a:t>
            </a:r>
            <a:r>
              <a:rPr lang="as-IN" dirty="0" smtClean="0">
                <a:solidFill>
                  <a:schemeClr val="bg1"/>
                </a:solidFill>
                <a:hlinkClick r:id="rId5"/>
              </a:rPr>
              <a:t>সোনা</a:t>
            </a:r>
            <a:r>
              <a:rPr lang="as-IN" dirty="0" smtClean="0">
                <a:solidFill>
                  <a:schemeClr val="bg1"/>
                </a:solidFill>
              </a:rPr>
              <a:t>, </a:t>
            </a:r>
            <a:r>
              <a:rPr lang="as-IN" dirty="0" smtClean="0">
                <a:solidFill>
                  <a:schemeClr val="bg1"/>
                </a:solidFill>
                <a:hlinkClick r:id="rId6"/>
              </a:rPr>
              <a:t>তামা</a:t>
            </a:r>
            <a:r>
              <a:rPr lang="as-IN" dirty="0" smtClean="0">
                <a:solidFill>
                  <a:schemeClr val="bg1"/>
                </a:solidFill>
              </a:rPr>
              <a:t>, </a:t>
            </a:r>
            <a:r>
              <a:rPr lang="as-IN" dirty="0" smtClean="0">
                <a:solidFill>
                  <a:schemeClr val="bg1"/>
                </a:solidFill>
                <a:hlinkClick r:id="rId7"/>
              </a:rPr>
              <a:t>এলুমিনিয়াম</a:t>
            </a:r>
            <a:r>
              <a:rPr lang="as-IN" dirty="0" smtClean="0">
                <a:solidFill>
                  <a:schemeClr val="bg1"/>
                </a:solidFill>
              </a:rPr>
              <a:t>, লোহা ইত্যাদি। রসায়নের ভাষায় পরিবাহী পদার্থ সেই সকল কে বলা হয় যাদের পরমাণুর সর্বশেষ স্তরের </a:t>
            </a:r>
            <a:r>
              <a:rPr lang="as-IN" dirty="0" smtClean="0">
                <a:solidFill>
                  <a:schemeClr val="bg1"/>
                </a:solidFill>
                <a:hlinkClick r:id="rId8"/>
              </a:rPr>
              <a:t>ইলেকট্রন </a:t>
            </a:r>
            <a:r>
              <a:rPr lang="as-IN" dirty="0" smtClean="0">
                <a:solidFill>
                  <a:schemeClr val="bg1"/>
                </a:solidFill>
              </a:rPr>
              <a:t>সংখ্যা চার এর কম।</a:t>
            </a:r>
          </a:p>
          <a:p>
            <a:r>
              <a:rPr lang="as-IN" dirty="0" smtClean="0">
                <a:solidFill>
                  <a:schemeClr val="bg1"/>
                </a:solidFill>
                <a:hlinkClick r:id="rId5"/>
              </a:rPr>
              <a:t>সোনা</a:t>
            </a:r>
            <a:r>
              <a:rPr lang="as-IN" dirty="0" smtClean="0">
                <a:solidFill>
                  <a:schemeClr val="bg1"/>
                </a:solidFill>
              </a:rPr>
              <a:t>, </a:t>
            </a:r>
            <a:r>
              <a:rPr lang="as-IN" dirty="0" smtClean="0">
                <a:solidFill>
                  <a:schemeClr val="bg1"/>
                </a:solidFill>
                <a:hlinkClick r:id="rId6"/>
              </a:rPr>
              <a:t>তামা</a:t>
            </a:r>
            <a:r>
              <a:rPr lang="as-IN" dirty="0" smtClean="0">
                <a:solidFill>
                  <a:schemeClr val="bg1"/>
                </a:solidFill>
              </a:rPr>
              <a:t>, </a:t>
            </a:r>
            <a:r>
              <a:rPr lang="as-IN" dirty="0" smtClean="0">
                <a:solidFill>
                  <a:schemeClr val="bg1"/>
                </a:solidFill>
                <a:hlinkClick r:id="rId7"/>
              </a:rPr>
              <a:t>এলুমিনিয়াম</a:t>
            </a:r>
            <a:r>
              <a:rPr lang="as-IN" dirty="0" smtClean="0">
                <a:solidFill>
                  <a:schemeClr val="bg1"/>
                </a:solidFill>
              </a:rPr>
              <a:t>, লোহা এই সকল </a:t>
            </a:r>
            <a:r>
              <a:rPr lang="as-IN" dirty="0" smtClean="0">
                <a:solidFill>
                  <a:schemeClr val="bg1"/>
                </a:solidFill>
                <a:hlinkClick r:id="rId3"/>
              </a:rPr>
              <a:t>পদার্থের</a:t>
            </a:r>
            <a:r>
              <a:rPr lang="as-IN" dirty="0" smtClean="0">
                <a:solidFill>
                  <a:schemeClr val="bg1"/>
                </a:solidFill>
              </a:rPr>
              <a:t> সব শেষ স্তরের </a:t>
            </a:r>
            <a:r>
              <a:rPr lang="as-IN" dirty="0" smtClean="0">
                <a:solidFill>
                  <a:schemeClr val="bg1"/>
                </a:solidFill>
                <a:hlinkClick r:id="rId8"/>
              </a:rPr>
              <a:t>ইলেকট্রন</a:t>
            </a:r>
            <a:r>
              <a:rPr lang="as-IN" dirty="0" smtClean="0">
                <a:solidFill>
                  <a:schemeClr val="bg1"/>
                </a:solidFill>
              </a:rPr>
              <a:t> সংখ্যা চার এর কম থাকায় এদের কে সহজে স্থানান্তর করা যায় অর্থাৎ চলাচল করানো যায়। আমরা জানি, বাহ্যিক বলের প্রভাবে কোন পদার্থে </a:t>
            </a:r>
            <a:r>
              <a:rPr lang="as-IN" dirty="0" smtClean="0">
                <a:solidFill>
                  <a:schemeClr val="bg1"/>
                </a:solidFill>
                <a:hlinkClick r:id="rId8"/>
              </a:rPr>
              <a:t>ইলেকট্রনের</a:t>
            </a:r>
            <a:r>
              <a:rPr lang="as-IN" dirty="0" smtClean="0">
                <a:solidFill>
                  <a:schemeClr val="bg1"/>
                </a:solidFill>
              </a:rPr>
              <a:t> নির্দিষ্ট্য দিকে প্রবাহকে </a:t>
            </a:r>
            <a:r>
              <a:rPr lang="as-IN" dirty="0" smtClean="0">
                <a:solidFill>
                  <a:schemeClr val="bg1"/>
                </a:solidFill>
                <a:hlinkClick r:id="rId9"/>
              </a:rPr>
              <a:t>বিদ্যুৎ</a:t>
            </a:r>
            <a:r>
              <a:rPr lang="as-IN" dirty="0" smtClean="0">
                <a:solidFill>
                  <a:schemeClr val="bg1"/>
                </a:solidFill>
              </a:rPr>
              <a:t> বা </a:t>
            </a:r>
            <a:r>
              <a:rPr lang="as-IN" dirty="0" smtClean="0">
                <a:solidFill>
                  <a:schemeClr val="bg1"/>
                </a:solidFill>
                <a:hlinkClick r:id="rId10"/>
              </a:rPr>
              <a:t>ইলেকট্রিসিটি</a:t>
            </a:r>
            <a:r>
              <a:rPr lang="as-IN" dirty="0" smtClean="0">
                <a:solidFill>
                  <a:schemeClr val="bg1"/>
                </a:solidFill>
              </a:rPr>
              <a:t> বলা হয়।</a:t>
            </a:r>
          </a:p>
          <a:p>
            <a:r>
              <a:rPr lang="as-IN" dirty="0" smtClean="0">
                <a:solidFill>
                  <a:schemeClr val="bg1"/>
                </a:solidFill>
              </a:rPr>
              <a:t>সুতরাং সহজেই বোঝা যাচ্ছে যে, যে সকল প</a:t>
            </a:r>
            <a:r>
              <a:rPr lang="as-IN" dirty="0" smtClean="0">
                <a:solidFill>
                  <a:schemeClr val="bg1"/>
                </a:solidFill>
                <a:hlinkClick r:id="rId3"/>
              </a:rPr>
              <a:t>দার্থের</a:t>
            </a:r>
            <a:r>
              <a:rPr lang="as-IN" dirty="0" smtClean="0">
                <a:solidFill>
                  <a:schemeClr val="bg1"/>
                </a:solidFill>
              </a:rPr>
              <a:t> ভিতর দিয়ে </a:t>
            </a:r>
            <a:r>
              <a:rPr lang="as-IN" dirty="0" smtClean="0">
                <a:solidFill>
                  <a:schemeClr val="bg1"/>
                </a:solidFill>
                <a:hlinkClick r:id="rId4"/>
              </a:rPr>
              <a:t>কারেন্ট</a:t>
            </a:r>
            <a:r>
              <a:rPr lang="as-IN" dirty="0" smtClean="0">
                <a:solidFill>
                  <a:schemeClr val="bg1"/>
                </a:solidFill>
              </a:rPr>
              <a:t> চলাচল করতে কোন প্রকার বাধার সম্মুখিন হয় না তাদের কে পরিবাহী বলা হয়।</a:t>
            </a:r>
            <a:endParaRPr lang="as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218071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অপরিবাহি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57200"/>
            <a:ext cx="10706099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পরিবাহি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47650"/>
            <a:ext cx="10972799" cy="6610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689303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3724" y="476250"/>
            <a:ext cx="7330854" cy="2646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GKK </a:t>
            </a:r>
            <a:r>
              <a:rPr lang="en-US" sz="1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KvR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10200" y="2590800"/>
            <a:ext cx="1619250" cy="14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200" y="4381500"/>
            <a:ext cx="9429750" cy="1428750"/>
          </a:xfrm>
          <a:prstGeom prst="roundRect">
            <a:avLst>
              <a:gd name="adj" fmla="val 4884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8310" y="4617541"/>
            <a:ext cx="914019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    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পরিবাহী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পদার্থ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কাকে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বলে</a:t>
            </a:r>
            <a:r>
              <a:rPr 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?</a:t>
            </a:r>
            <a:endParaRPr lang="en-US" sz="44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567800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411" y="3072348"/>
            <a:ext cx="101551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৫টি 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পরবিাহী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 ও ৫টি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অপরিবাহী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পদার্থের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নাম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লিখ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 ।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123950"/>
            <a:ext cx="5314950" cy="112395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08506" y="1298555"/>
            <a:ext cx="255069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দলীয়</a:t>
            </a:r>
            <a:r>
              <a:rPr lang="en-US" sz="40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 </a:t>
            </a:r>
            <a:r>
              <a:rPr lang="en-US" sz="4000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SutonnyMJ" pitchFamily="2" charset="0"/>
              </a:rPr>
              <a:t>কাজ</a:t>
            </a:r>
            <a:endParaRPr lang="en-US" sz="40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SutonnyMJ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38150" y="2400300"/>
            <a:ext cx="10801350" cy="3429000"/>
          </a:xfrm>
          <a:prstGeom prst="frame">
            <a:avLst>
              <a:gd name="adj1" fmla="val 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944993"/>
      </p:ext>
    </p:extLst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229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81L6N72</dc:creator>
  <cp:lastModifiedBy>Windows User</cp:lastModifiedBy>
  <cp:revision>84</cp:revision>
  <dcterms:created xsi:type="dcterms:W3CDTF">2016-08-06T04:45:47Z</dcterms:created>
  <dcterms:modified xsi:type="dcterms:W3CDTF">2020-01-15T13:13:25Z</dcterms:modified>
</cp:coreProperties>
</file>