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1" r:id="rId12"/>
    <p:sldId id="266" r:id="rId13"/>
    <p:sldId id="272" r:id="rId14"/>
    <p:sldId id="273" r:id="rId15"/>
    <p:sldId id="267" r:id="rId16"/>
    <p:sldId id="275" r:id="rId17"/>
    <p:sldId id="268" r:id="rId18"/>
    <p:sldId id="269" r:id="rId19"/>
    <p:sldId id="274" r:id="rId20"/>
    <p:sldId id="27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1" d="100"/>
          <a:sy n="71" d="100"/>
        </p:scale>
        <p:origin x="-135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E906C7-4A3A-48E3-8BF6-DD54130C1440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DA1B82-6185-4CC7-BB80-772C7D3C22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4303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DA1B82-6185-4CC7-BB80-772C7D3C22E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5831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DA1B82-6185-4CC7-BB80-772C7D3C22E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370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f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f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f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81000"/>
            <a:ext cx="8382000" cy="61722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ounded Rectangle 2">
            <a:extLst>
              <a:ext uri="{FF2B5EF4-FFF2-40B4-BE49-F238E27FC236}">
                <a16:creationId xmlns="" xmlns:a16="http://schemas.microsoft.com/office/drawing/2014/main" id="{6D45ABC6-14CF-43A5-9F34-35D7922AA471}"/>
              </a:ext>
            </a:extLst>
          </p:cNvPr>
          <p:cNvSpPr/>
          <p:nvPr/>
        </p:nvSpPr>
        <p:spPr>
          <a:xfrm>
            <a:off x="457200" y="2743200"/>
            <a:ext cx="8534400" cy="1818733"/>
          </a:xfrm>
          <a:prstGeom prst="roundRect">
            <a:avLst>
              <a:gd name="adj" fmla="val 40129"/>
            </a:avLst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defRPr/>
            </a:pPr>
            <a:r>
              <a:rPr lang="bn-IN" sz="6600" b="1" spc="151" dirty="0" smtClean="0">
                <a:ln w="11430"/>
                <a:solidFill>
                  <a:srgbClr val="FF0000"/>
                </a:solidFill>
                <a:effectLst>
                  <a:glow rad="101600">
                    <a:srgbClr val="0F6AA9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 শুভেচ্ছা </a:t>
            </a:r>
            <a:endParaRPr lang="en-US" sz="6600" b="1" spc="151" dirty="0">
              <a:ln w="11430"/>
              <a:solidFill>
                <a:srgbClr val="FF0000"/>
              </a:solidFill>
              <a:effectLst>
                <a:glow rad="101600">
                  <a:srgbClr val="0F6AA9">
                    <a:alpha val="60000"/>
                  </a:srgb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54355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ipple/>
        <p:sndAc>
          <p:stSnd>
            <p:snd r:embed="rId2" name="applause.wav"/>
          </p:stSnd>
        </p:sndAc>
      </p:transition>
    </mc:Choice>
    <mc:Fallback>
      <p:transition spd="slow">
        <p:fade/>
        <p:sndAc>
          <p:stSnd>
            <p:snd r:embed="rId2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80854" y="152400"/>
            <a:ext cx="3948422" cy="10668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Horizontal Scroll 2"/>
          <p:cNvSpPr/>
          <p:nvPr/>
        </p:nvSpPr>
        <p:spPr>
          <a:xfrm>
            <a:off x="201880" y="1219200"/>
            <a:ext cx="8789719" cy="3048000"/>
          </a:xfrm>
          <a:prstGeom prst="horizontalScrol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NikoshBAN"/>
                <a:cs typeface="NikoshBAN" pitchFamily="2" charset="0"/>
              </a:rPr>
              <a:t>পনির</a:t>
            </a:r>
            <a:r>
              <a:rPr lang="en-US" sz="3200" b="1" dirty="0" smtClean="0">
                <a:solidFill>
                  <a:schemeClr val="tx1"/>
                </a:solidFill>
                <a:latin typeface="NikoshBAN"/>
                <a:cs typeface="NikoshBAN" pitchFamily="2" charset="0"/>
              </a:rPr>
              <a:t> ও </a:t>
            </a:r>
            <a:r>
              <a:rPr lang="en-US" sz="3200" b="1" dirty="0" err="1" smtClean="0">
                <a:solidFill>
                  <a:schemeClr val="tx1"/>
                </a:solidFill>
                <a:latin typeface="NikoshBAN"/>
                <a:cs typeface="NikoshBAN" pitchFamily="2" charset="0"/>
              </a:rPr>
              <a:t>তপনের</a:t>
            </a:r>
            <a:r>
              <a:rPr lang="en-US" sz="3200" b="1" dirty="0" smtClean="0">
                <a:solidFill>
                  <a:schemeClr val="tx1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/>
                <a:cs typeface="NikoshBAN" pitchFamily="2" charset="0"/>
              </a:rPr>
              <a:t>আয়ের</a:t>
            </a:r>
            <a:r>
              <a:rPr lang="en-US" sz="3200" b="1" dirty="0" smtClean="0">
                <a:solidFill>
                  <a:schemeClr val="tx1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/>
                <a:cs typeface="NikoshBAN" pitchFamily="2" charset="0"/>
              </a:rPr>
              <a:t>অনুপাত</a:t>
            </a:r>
            <a:r>
              <a:rPr lang="en-US" sz="3200" b="1" dirty="0" smtClean="0">
                <a:solidFill>
                  <a:schemeClr val="tx1"/>
                </a:solidFill>
                <a:latin typeface="NikoshBAN"/>
                <a:cs typeface="NikoshBAN" pitchFamily="2" charset="0"/>
              </a:rPr>
              <a:t> ৪</a:t>
            </a:r>
            <a:r>
              <a:rPr lang="en-US" sz="3200" b="1" dirty="0" smtClean="0">
                <a:solidFill>
                  <a:schemeClr val="tx1"/>
                </a:solidFill>
                <a:latin typeface="Cambria Math"/>
                <a:ea typeface="Cambria Math"/>
                <a:cs typeface="NikoshBAN" pitchFamily="2" charset="0"/>
              </a:rPr>
              <a:t>∶৩।</a:t>
            </a:r>
          </a:p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Cambria Math"/>
                <a:ea typeface="Cambria Math"/>
                <a:cs typeface="NikoshBAN" pitchFamily="2" charset="0"/>
              </a:rPr>
              <a:t>তপন</a:t>
            </a:r>
            <a:r>
              <a:rPr lang="en-US" sz="3200" b="1" dirty="0" smtClean="0">
                <a:solidFill>
                  <a:schemeClr val="tx1"/>
                </a:solidFill>
                <a:latin typeface="Cambria Math"/>
                <a:ea typeface="Cambria Math"/>
                <a:cs typeface="NikoshBAN" pitchFamily="2" charset="0"/>
              </a:rPr>
              <a:t> ও </a:t>
            </a:r>
            <a:r>
              <a:rPr lang="en-US" sz="3200" b="1" dirty="0" err="1" smtClean="0">
                <a:solidFill>
                  <a:schemeClr val="tx1"/>
                </a:solidFill>
                <a:latin typeface="Cambria Math"/>
                <a:ea typeface="Cambria Math"/>
                <a:cs typeface="NikoshBAN" pitchFamily="2" charset="0"/>
              </a:rPr>
              <a:t>রবিনের</a:t>
            </a:r>
            <a:r>
              <a:rPr lang="en-US" sz="3200" b="1" dirty="0" smtClean="0">
                <a:solidFill>
                  <a:schemeClr val="tx1"/>
                </a:solidFill>
                <a:latin typeface="Cambria Math"/>
                <a:ea typeface="Cambria Math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/>
                <a:cs typeface="NikoshBAN" pitchFamily="2" charset="0"/>
              </a:rPr>
              <a:t>আয়ের</a:t>
            </a:r>
            <a:r>
              <a:rPr lang="en-US" sz="3200" b="1" dirty="0">
                <a:solidFill>
                  <a:schemeClr val="tx1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/>
                <a:cs typeface="NikoshBAN" pitchFamily="2" charset="0"/>
              </a:rPr>
              <a:t>অনুপাত</a:t>
            </a:r>
            <a:r>
              <a:rPr lang="en-US" sz="3200" b="1" dirty="0">
                <a:solidFill>
                  <a:schemeClr val="tx1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  <a:latin typeface="NikoshBAN"/>
                <a:cs typeface="NikoshBAN" pitchFamily="2" charset="0"/>
              </a:rPr>
              <a:t>৫</a:t>
            </a:r>
            <a:r>
              <a:rPr lang="en-US" sz="3200" b="1" dirty="0" smtClean="0">
                <a:solidFill>
                  <a:schemeClr val="tx1"/>
                </a:solidFill>
                <a:latin typeface="Cambria Math"/>
                <a:ea typeface="Cambria Math"/>
                <a:cs typeface="NikoshBAN" pitchFamily="2" charset="0"/>
              </a:rPr>
              <a:t>∶৪।</a:t>
            </a:r>
          </a:p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Cambria Math"/>
                <a:ea typeface="Cambria Math"/>
                <a:cs typeface="NikoshBAN" pitchFamily="2" charset="0"/>
              </a:rPr>
              <a:t>তাদের</a:t>
            </a:r>
            <a:r>
              <a:rPr lang="en-US" sz="3200" b="1" dirty="0" smtClean="0">
                <a:solidFill>
                  <a:schemeClr val="tx1"/>
                </a:solidFill>
                <a:latin typeface="Cambria Math"/>
                <a:ea typeface="Cambria Math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Cambria Math"/>
                <a:ea typeface="Cambria Math"/>
                <a:cs typeface="NikoshBAN" pitchFamily="2" charset="0"/>
              </a:rPr>
              <a:t>মোট</a:t>
            </a:r>
            <a:r>
              <a:rPr lang="en-US" sz="3200" b="1" dirty="0" smtClean="0">
                <a:solidFill>
                  <a:schemeClr val="tx1"/>
                </a:solidFill>
                <a:latin typeface="Cambria Math"/>
                <a:ea typeface="Cambria Math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Cambria Math"/>
                <a:ea typeface="Cambria Math"/>
                <a:cs typeface="NikoshBAN" pitchFamily="2" charset="0"/>
              </a:rPr>
              <a:t>আয়</a:t>
            </a:r>
            <a:r>
              <a:rPr lang="en-US" sz="3200" b="1" dirty="0" smtClean="0">
                <a:solidFill>
                  <a:schemeClr val="tx1"/>
                </a:solidFill>
                <a:latin typeface="Cambria Math"/>
                <a:ea typeface="Cambria Math"/>
                <a:cs typeface="NikoshBAN" pitchFamily="2" charset="0"/>
              </a:rPr>
              <a:t> ২৮২ </a:t>
            </a:r>
            <a:r>
              <a:rPr lang="en-US" sz="3200" b="1" dirty="0" err="1" smtClean="0">
                <a:solidFill>
                  <a:schemeClr val="tx1"/>
                </a:solidFill>
                <a:latin typeface="Cambria Math"/>
                <a:ea typeface="Cambria Math"/>
                <a:cs typeface="NikoshBAN" pitchFamily="2" charset="0"/>
              </a:rPr>
              <a:t>টাকা</a:t>
            </a:r>
            <a:r>
              <a:rPr lang="en-US" sz="3200" b="1" dirty="0" smtClean="0">
                <a:solidFill>
                  <a:schemeClr val="tx1"/>
                </a:solidFill>
                <a:latin typeface="Cambria Math"/>
                <a:ea typeface="Cambria Math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Cambria Math"/>
                <a:ea typeface="Cambria Math"/>
                <a:cs typeface="NikoshBAN" pitchFamily="2" charset="0"/>
              </a:rPr>
              <a:t>হলে,কে</a:t>
            </a:r>
            <a:r>
              <a:rPr lang="en-US" sz="3200" b="1" dirty="0" smtClean="0">
                <a:solidFill>
                  <a:schemeClr val="tx1"/>
                </a:solidFill>
                <a:latin typeface="Cambria Math"/>
                <a:ea typeface="Cambria Math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Cambria Math"/>
                <a:ea typeface="Cambria Math"/>
                <a:cs typeface="NikoshBAN" pitchFamily="2" charset="0"/>
              </a:rPr>
              <a:t>কত</a:t>
            </a:r>
            <a:endParaRPr lang="en-US" sz="3200" b="1" dirty="0" smtClean="0">
              <a:solidFill>
                <a:schemeClr val="tx1"/>
              </a:solidFill>
              <a:latin typeface="Cambria Math"/>
              <a:ea typeface="Cambria Math"/>
              <a:cs typeface="NikoshBAN" pitchFamily="2" charset="0"/>
            </a:endParaRPr>
          </a:p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Cambria Math"/>
                <a:ea typeface="Cambria Math"/>
                <a:cs typeface="NikoshBAN" pitchFamily="2" charset="0"/>
              </a:rPr>
              <a:t>টাকা</a:t>
            </a:r>
            <a:r>
              <a:rPr lang="en-US" sz="3200" b="1" dirty="0" smtClean="0">
                <a:solidFill>
                  <a:schemeClr val="tx1"/>
                </a:solidFill>
                <a:latin typeface="Cambria Math"/>
                <a:ea typeface="Cambria Math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Cambria Math"/>
                <a:ea typeface="Cambria Math"/>
                <a:cs typeface="NikoshBAN" pitchFamily="2" charset="0"/>
              </a:rPr>
              <a:t>আয়</a:t>
            </a:r>
            <a:r>
              <a:rPr lang="en-US" sz="3200" b="1" dirty="0" smtClean="0">
                <a:solidFill>
                  <a:schemeClr val="tx1"/>
                </a:solidFill>
                <a:latin typeface="Cambria Math"/>
                <a:ea typeface="Cambria Math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Cambria Math"/>
                <a:ea typeface="Cambria Math"/>
                <a:cs typeface="NikoshBAN" pitchFamily="2" charset="0"/>
              </a:rPr>
              <a:t>করে</a:t>
            </a:r>
            <a:r>
              <a:rPr lang="en-US" sz="3200" b="1" dirty="0" smtClean="0">
                <a:solidFill>
                  <a:schemeClr val="tx1"/>
                </a:solidFill>
                <a:latin typeface="Cambria Math"/>
                <a:ea typeface="Cambria Math"/>
                <a:cs typeface="NikoshBAN" pitchFamily="2" charset="0"/>
              </a:rPr>
              <a:t> ?</a:t>
            </a:r>
            <a:endParaRPr lang="en-US" sz="3200" b="1" dirty="0">
              <a:solidFill>
                <a:schemeClr val="tx1"/>
              </a:solidFill>
              <a:latin typeface="Cambria Math"/>
              <a:ea typeface="Cambria Math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286" y="4114800"/>
            <a:ext cx="4548990" cy="2203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6052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  <p:sndAc>
          <p:stSnd>
            <p:snd r:embed="rId2" name="camera.wav"/>
          </p:stSnd>
        </p:sndAc>
      </p:transition>
    </mc:Choice>
    <mc:Fallback>
      <p:transition spd="slow">
        <p:fade/>
        <p:sndAc>
          <p:stSnd>
            <p:snd r:embed="rId2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47800" y="152400"/>
            <a:ext cx="7086600" cy="838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সমাধানটি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খাতার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সাথে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মিলিয়ে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দেখ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;</a:t>
            </a: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04800" y="914400"/>
                <a:ext cx="8583706" cy="59912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সমাধানঃ</a:t>
                </a:r>
              </a:p>
              <a:p>
                <a:pPr algn="ctr"/>
                <a:r>
                  <a:rPr lang="en-US" sz="3200" b="1" dirty="0" err="1">
                    <a:latin typeface="NikoshBAN"/>
                    <a:cs typeface="NikoshBAN" pitchFamily="2" charset="0"/>
                  </a:rPr>
                  <a:t>পনির</a:t>
                </a:r>
                <a:r>
                  <a:rPr lang="en-US" sz="3200" b="1" dirty="0">
                    <a:latin typeface="NikoshBAN"/>
                    <a:cs typeface="NikoshBAN" pitchFamily="2" charset="0"/>
                  </a:rPr>
                  <a:t> ও </a:t>
                </a:r>
                <a:r>
                  <a:rPr lang="en-US" sz="3200" b="1" dirty="0" err="1">
                    <a:latin typeface="NikoshBAN"/>
                    <a:cs typeface="NikoshBAN" pitchFamily="2" charset="0"/>
                  </a:rPr>
                  <a:t>তপনের</a:t>
                </a:r>
                <a:r>
                  <a:rPr lang="en-US" sz="3200" b="1" dirty="0">
                    <a:latin typeface="NikoshBAN"/>
                    <a:cs typeface="NikoshBAN" pitchFamily="2" charset="0"/>
                  </a:rPr>
                  <a:t> </a:t>
                </a:r>
                <a:r>
                  <a:rPr lang="en-US" sz="3200" b="1" dirty="0" err="1">
                    <a:latin typeface="NikoshBAN"/>
                    <a:cs typeface="NikoshBAN" pitchFamily="2" charset="0"/>
                  </a:rPr>
                  <a:t>আয়ের</a:t>
                </a:r>
                <a:r>
                  <a:rPr lang="en-US" sz="3200" b="1" dirty="0">
                    <a:latin typeface="NikoshBAN"/>
                    <a:cs typeface="NikoshBAN" pitchFamily="2" charset="0"/>
                  </a:rPr>
                  <a:t> </a:t>
                </a:r>
                <a:r>
                  <a:rPr lang="en-US" sz="3200" b="1" dirty="0" err="1">
                    <a:latin typeface="NikoshBAN"/>
                    <a:cs typeface="NikoshBAN" pitchFamily="2" charset="0"/>
                  </a:rPr>
                  <a:t>অনুপাত</a:t>
                </a:r>
                <a:r>
                  <a:rPr lang="en-US" sz="3200" b="1" dirty="0">
                    <a:latin typeface="NikoshBAN"/>
                    <a:cs typeface="NikoshBAN" pitchFamily="2" charset="0"/>
                  </a:rPr>
                  <a:t> ৪</a:t>
                </a:r>
                <a:r>
                  <a:rPr lang="en-US" sz="3200" b="1" dirty="0">
                    <a:latin typeface="Cambria Math"/>
                    <a:ea typeface="Cambria Math"/>
                    <a:cs typeface="NikoshBAN" pitchFamily="2" charset="0"/>
                  </a:rPr>
                  <a:t>∶</a:t>
                </a:r>
                <a:r>
                  <a:rPr lang="en-US" sz="3200" b="1" dirty="0" smtClean="0">
                    <a:latin typeface="Cambria Math"/>
                    <a:ea typeface="Cambria Math"/>
                    <a:cs typeface="NikoshBAN" pitchFamily="2" charset="0"/>
                  </a:rPr>
                  <a:t>৩</a:t>
                </a:r>
                <a:endParaRPr lang="en-US" sz="3200" b="1" dirty="0">
                  <a:latin typeface="Cambria Math"/>
                  <a:ea typeface="Cambria Math"/>
                  <a:cs typeface="NikoshBAN" pitchFamily="2" charset="0"/>
                </a:endParaRPr>
              </a:p>
              <a:p>
                <a:pPr algn="ctr"/>
                <a:r>
                  <a:rPr lang="en-US" sz="3200" b="1" dirty="0" err="1">
                    <a:latin typeface="Cambria Math"/>
                    <a:ea typeface="Cambria Math"/>
                    <a:cs typeface="NikoshBAN" pitchFamily="2" charset="0"/>
                  </a:rPr>
                  <a:t>তপন</a:t>
                </a:r>
                <a:r>
                  <a:rPr lang="en-US" sz="3200" b="1" dirty="0">
                    <a:latin typeface="Cambria Math"/>
                    <a:ea typeface="Cambria Math"/>
                    <a:cs typeface="NikoshBAN" pitchFamily="2" charset="0"/>
                  </a:rPr>
                  <a:t> ও </a:t>
                </a:r>
                <a:r>
                  <a:rPr lang="en-US" sz="3200" b="1" dirty="0" err="1">
                    <a:latin typeface="Cambria Math"/>
                    <a:ea typeface="Cambria Math"/>
                    <a:cs typeface="NikoshBAN" pitchFamily="2" charset="0"/>
                  </a:rPr>
                  <a:t>রবিনের</a:t>
                </a:r>
                <a:r>
                  <a:rPr lang="en-US" sz="3200" b="1" dirty="0">
                    <a:latin typeface="Cambria Math"/>
                    <a:ea typeface="Cambria Math"/>
                    <a:cs typeface="NikoshBAN" pitchFamily="2" charset="0"/>
                  </a:rPr>
                  <a:t> </a:t>
                </a:r>
                <a:r>
                  <a:rPr lang="en-US" sz="3200" b="1" dirty="0" err="1">
                    <a:latin typeface="NikoshBAN"/>
                    <a:cs typeface="NikoshBAN" pitchFamily="2" charset="0"/>
                  </a:rPr>
                  <a:t>আয়ের</a:t>
                </a:r>
                <a:r>
                  <a:rPr lang="en-US" sz="3200" b="1" dirty="0">
                    <a:latin typeface="NikoshBAN"/>
                    <a:cs typeface="NikoshBAN" pitchFamily="2" charset="0"/>
                  </a:rPr>
                  <a:t> </a:t>
                </a:r>
                <a:r>
                  <a:rPr lang="en-US" sz="3200" b="1" dirty="0" err="1">
                    <a:latin typeface="NikoshBAN"/>
                    <a:cs typeface="NikoshBAN" pitchFamily="2" charset="0"/>
                  </a:rPr>
                  <a:t>অনুপাত</a:t>
                </a:r>
                <a:r>
                  <a:rPr lang="en-US" sz="3200" b="1" dirty="0">
                    <a:latin typeface="NikoshBAN"/>
                    <a:cs typeface="NikoshBAN" pitchFamily="2" charset="0"/>
                  </a:rPr>
                  <a:t> ৫</a:t>
                </a:r>
                <a:r>
                  <a:rPr lang="en-US" sz="3200" b="1" dirty="0">
                    <a:latin typeface="Cambria Math"/>
                    <a:ea typeface="Cambria Math"/>
                    <a:cs typeface="NikoshBAN" pitchFamily="2" charset="0"/>
                  </a:rPr>
                  <a:t>∶</a:t>
                </a:r>
                <a:r>
                  <a:rPr lang="en-US" sz="3200" b="1" dirty="0" smtClean="0">
                    <a:latin typeface="Cambria Math"/>
                    <a:ea typeface="Cambria Math"/>
                    <a:cs typeface="NikoshBAN" pitchFamily="2" charset="0"/>
                  </a:rPr>
                  <a:t>৪</a:t>
                </a:r>
                <a:endParaRPr lang="en-US" sz="3200" b="1" dirty="0">
                  <a:latin typeface="Cambria Math"/>
                  <a:ea typeface="Cambria Math"/>
                  <a:cs typeface="NikoshBAN" pitchFamily="2" charset="0"/>
                </a:endParaRPr>
              </a:p>
              <a:p>
                <a:r>
                  <a:rPr lang="en-US" sz="3200" b="1" dirty="0" err="1">
                    <a:latin typeface="NikoshBAN"/>
                  </a:rPr>
                  <a:t>সূতরাং</a:t>
                </a:r>
                <a:r>
                  <a:rPr lang="en-US" sz="3200" b="1" dirty="0">
                    <a:latin typeface="NikoshBAN"/>
                  </a:rPr>
                  <a:t> </a:t>
                </a:r>
                <a:r>
                  <a:rPr lang="en-US" sz="3200" b="1" dirty="0" err="1">
                    <a:latin typeface="NikoshBAN"/>
                  </a:rPr>
                  <a:t>ধারাবাহিক</a:t>
                </a:r>
                <a:r>
                  <a:rPr lang="en-US" sz="3200" b="1" dirty="0">
                    <a:latin typeface="NikoshBAN"/>
                  </a:rPr>
                  <a:t> </a:t>
                </a:r>
                <a:r>
                  <a:rPr lang="en-US" sz="3200" b="1" dirty="0" err="1">
                    <a:latin typeface="NikoshBAN"/>
                  </a:rPr>
                  <a:t>অনুপাত</a:t>
                </a:r>
                <a:r>
                  <a:rPr lang="en-US" sz="3200" b="1" dirty="0">
                    <a:latin typeface="NikoshBAN"/>
                  </a:rPr>
                  <a:t>,</a:t>
                </a:r>
              </a:p>
              <a:p>
                <a:r>
                  <a:rPr lang="en-US" sz="3200" b="1" dirty="0" smtClean="0">
                    <a:latin typeface="NikoshBAN"/>
                    <a:cs typeface="NikoshBAN" pitchFamily="2" charset="0"/>
                  </a:rPr>
                  <a:t>    </a:t>
                </a:r>
                <a:r>
                  <a:rPr lang="en-US" sz="3200" b="1" dirty="0" err="1" smtClean="0">
                    <a:latin typeface="NikoshBAN"/>
                    <a:cs typeface="NikoshBAN" pitchFamily="2" charset="0"/>
                  </a:rPr>
                  <a:t>পনির</a:t>
                </a:r>
                <a:r>
                  <a:rPr lang="en-US" sz="3200" b="1" dirty="0" smtClean="0">
                    <a:latin typeface="Cambria Math"/>
                    <a:ea typeface="Cambria Math"/>
                    <a:cs typeface="NikoshBAN" pitchFamily="2" charset="0"/>
                  </a:rPr>
                  <a:t>∶</a:t>
                </a:r>
                <a:r>
                  <a:rPr lang="en-US" sz="3200" b="1" dirty="0">
                    <a:latin typeface="Cambria Math"/>
                    <a:ea typeface="Cambria Math"/>
                    <a:cs typeface="NikoshBAN" pitchFamily="2" charset="0"/>
                  </a:rPr>
                  <a:t> </a:t>
                </a:r>
                <a:r>
                  <a:rPr lang="en-US" sz="3200" b="1" dirty="0" err="1">
                    <a:latin typeface="Cambria Math"/>
                    <a:ea typeface="Cambria Math"/>
                    <a:cs typeface="NikoshBAN" pitchFamily="2" charset="0"/>
                  </a:rPr>
                  <a:t>তপন</a:t>
                </a:r>
                <a:r>
                  <a:rPr lang="en-US" sz="3200" b="1" dirty="0">
                    <a:latin typeface="Cambria Math"/>
                    <a:ea typeface="Cambria Math"/>
                    <a:cs typeface="NikoshBAN" pitchFamily="2" charset="0"/>
                  </a:rPr>
                  <a:t> </a:t>
                </a:r>
                <a:r>
                  <a:rPr lang="en-US" sz="3200" b="1" dirty="0" smtClean="0">
                    <a:latin typeface="Cambria Math"/>
                    <a:ea typeface="Cambria Math"/>
                    <a:cs typeface="NikoshBAN" pitchFamily="2" charset="0"/>
                  </a:rPr>
                  <a:t>∶</a:t>
                </a:r>
                <a:r>
                  <a:rPr lang="en-US" sz="3200" b="1" dirty="0">
                    <a:latin typeface="Cambria Math"/>
                    <a:ea typeface="Cambria Math"/>
                    <a:cs typeface="NikoshBAN" pitchFamily="2" charset="0"/>
                  </a:rPr>
                  <a:t> </a:t>
                </a:r>
                <a:r>
                  <a:rPr lang="en-US" sz="3200" b="1" dirty="0" err="1" smtClean="0">
                    <a:latin typeface="Cambria Math"/>
                    <a:ea typeface="Cambria Math"/>
                    <a:cs typeface="NikoshBAN" pitchFamily="2" charset="0"/>
                  </a:rPr>
                  <a:t>রবিনের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/>
                        <a:ea typeface="Cambria Math"/>
                        <a:cs typeface="NikoshBAN" pitchFamily="2" charset="0"/>
                      </a:rPr>
                      <m:t>=</m:t>
                    </m:r>
                  </m:oMath>
                </a14:m>
                <a:r>
                  <a:rPr lang="en-US" sz="32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২০</a:t>
                </a:r>
                <a:r>
                  <a:rPr lang="en-US" sz="32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/>
                    <a:ea typeface="Cambria Math"/>
                  </a:rPr>
                  <a:t>∶১৫∶১২</a:t>
                </a:r>
              </a:p>
              <a:p>
                <a:r>
                  <a:rPr lang="en-US" sz="32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/>
                    <a:ea typeface="Cambria Math"/>
                  </a:rPr>
                  <a:t>অনুপাতগুলোর</a:t>
                </a:r>
                <a:r>
                  <a:rPr lang="en-US" sz="32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/>
                    <a:ea typeface="Cambria Math"/>
                  </a:rPr>
                  <a:t> </a:t>
                </a:r>
                <a:r>
                  <a:rPr lang="en-US" sz="32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/>
                    <a:ea typeface="Cambria Math"/>
                  </a:rPr>
                  <a:t>যোগফল</a:t>
                </a:r>
                <a:r>
                  <a:rPr lang="en-US" sz="32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/>
                    <a:ea typeface="Cambria Math"/>
                  </a:rPr>
                  <a:t>=২০+১৫+১২=৪৭</a:t>
                </a:r>
              </a:p>
              <a:p>
                <a:r>
                  <a:rPr lang="en-US" sz="3200" b="1" dirty="0" err="1">
                    <a:latin typeface="Cambria Math"/>
                    <a:ea typeface="Cambria Math"/>
                    <a:cs typeface="NikoshBAN" pitchFamily="2" charset="0"/>
                  </a:rPr>
                  <a:t>তাদের</a:t>
                </a:r>
                <a:r>
                  <a:rPr lang="en-US" sz="3200" b="1" dirty="0">
                    <a:latin typeface="Cambria Math"/>
                    <a:ea typeface="Cambria Math"/>
                    <a:cs typeface="NikoshBAN" pitchFamily="2" charset="0"/>
                  </a:rPr>
                  <a:t> </a:t>
                </a:r>
                <a:r>
                  <a:rPr lang="en-US" sz="3200" b="1" dirty="0" err="1">
                    <a:latin typeface="Cambria Math"/>
                    <a:ea typeface="Cambria Math"/>
                    <a:cs typeface="NikoshBAN" pitchFamily="2" charset="0"/>
                  </a:rPr>
                  <a:t>মোট</a:t>
                </a:r>
                <a:r>
                  <a:rPr lang="en-US" sz="3200" b="1" dirty="0">
                    <a:latin typeface="Cambria Math"/>
                    <a:ea typeface="Cambria Math"/>
                    <a:cs typeface="NikoshBAN" pitchFamily="2" charset="0"/>
                  </a:rPr>
                  <a:t> </a:t>
                </a:r>
                <a:r>
                  <a:rPr lang="en-US" sz="3200" b="1" dirty="0" err="1">
                    <a:latin typeface="Cambria Math"/>
                    <a:ea typeface="Cambria Math"/>
                    <a:cs typeface="NikoshBAN" pitchFamily="2" charset="0"/>
                  </a:rPr>
                  <a:t>আয়</a:t>
                </a:r>
                <a:r>
                  <a:rPr lang="en-US" sz="3200" b="1" dirty="0">
                    <a:latin typeface="Cambria Math"/>
                    <a:ea typeface="Cambria Math"/>
                    <a:cs typeface="NikoshBAN" pitchFamily="2" charset="0"/>
                  </a:rPr>
                  <a:t> ২৮২ </a:t>
                </a:r>
                <a:r>
                  <a:rPr lang="en-US" sz="3200" b="1" dirty="0" err="1" smtClean="0">
                    <a:latin typeface="Cambria Math"/>
                    <a:ea typeface="Cambria Math"/>
                    <a:cs typeface="NikoshBAN" pitchFamily="2" charset="0"/>
                  </a:rPr>
                  <a:t>টাকা</a:t>
                </a:r>
                <a:endParaRPr lang="en-US" sz="3200" b="1" dirty="0" smtClean="0">
                  <a:latin typeface="Cambria Math"/>
                  <a:ea typeface="Cambria Math"/>
                  <a:cs typeface="NikoshBAN" pitchFamily="2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32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∴ </m:t>
                    </m:r>
                  </m:oMath>
                </a14:m>
                <a:r>
                  <a:rPr lang="en-US" sz="32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পনিরের</a:t>
                </a:r>
                <a:r>
                  <a:rPr lang="en-US" sz="32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sz="32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আয়</a:t>
                </a:r>
                <a:r>
                  <a:rPr lang="en-US" sz="32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=২৮২এর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২০</m:t>
                        </m:r>
                      </m:num>
                      <m:den>
                        <m:r>
                          <a:rPr lang="en-US" sz="32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৪৭</m:t>
                        </m:r>
                      </m:den>
                    </m:f>
                  </m:oMath>
                </a14:m>
                <a:r>
                  <a:rPr lang="en-US" sz="32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sz="32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টাকা</a:t>
                </a:r>
                <a:r>
                  <a:rPr lang="en-US" sz="32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=১২০টাকা।</a:t>
                </a:r>
              </a:p>
              <a:p>
                <a:r>
                  <a:rPr lang="en-US" sz="3200" b="1" dirty="0" err="1">
                    <a:latin typeface="NikoshBAN"/>
                    <a:cs typeface="NikoshBAN" pitchFamily="2" charset="0"/>
                  </a:rPr>
                  <a:t>তপনের</a:t>
                </a:r>
                <a:r>
                  <a:rPr lang="en-US" sz="3200" b="1" dirty="0">
                    <a:latin typeface="NikoshBAN"/>
                    <a:cs typeface="NikoshBAN" pitchFamily="2" charset="0"/>
                  </a:rPr>
                  <a:t> </a:t>
                </a:r>
                <a:r>
                  <a:rPr lang="en-US" sz="32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আয়</a:t>
                </a:r>
                <a:r>
                  <a:rPr lang="en-US" sz="32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=২৮২এর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১৫</m:t>
                        </m:r>
                      </m:num>
                      <m:den>
                        <m:r>
                          <a:rPr lang="en-US" sz="32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৪৭</m:t>
                        </m:r>
                      </m:den>
                    </m:f>
                  </m:oMath>
                </a14:m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sz="32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টাকা=৯০টাকা</a:t>
                </a:r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।</a:t>
                </a:r>
              </a:p>
              <a:p>
                <a:r>
                  <a:rPr lang="en-US" sz="32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রবিনের</a:t>
                </a:r>
                <a:r>
                  <a:rPr lang="en-US" sz="32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sz="32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আয়</a:t>
                </a:r>
                <a:r>
                  <a:rPr lang="en-US" sz="32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=২৮২এর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১</m:t>
                        </m:r>
                        <m:r>
                          <a:rPr lang="en-US" sz="32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২</m:t>
                        </m:r>
                      </m:num>
                      <m:den>
                        <m:r>
                          <a:rPr lang="en-US" sz="32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৪৭</m:t>
                        </m:r>
                      </m:den>
                    </m:f>
                  </m:oMath>
                </a14:m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sz="32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টাকা=৭২টাকা।</a:t>
                </a:r>
                <a:endPara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914400"/>
                <a:ext cx="8583706" cy="5991256"/>
              </a:xfrm>
              <a:prstGeom prst="rect">
                <a:avLst/>
              </a:prstGeom>
              <a:blipFill rotWithShape="1">
                <a:blip r:embed="rId3"/>
                <a:stretch>
                  <a:fillRect l="-1918" t="-1628" r="-1278" b="-14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1639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applause.wav"/>
          </p:stSnd>
        </p:sndAc>
      </p:transition>
    </mc:Choice>
    <mc:Fallback xmlns="">
      <p:transition spd="slow">
        <p:fade/>
        <p:sndAc>
          <p:stSnd>
            <p:snd r:embed="rId4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533400"/>
            <a:ext cx="6324600" cy="35814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1066800" y="4800600"/>
                <a:ext cx="7249100" cy="1680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ক) ৮, ৮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১</m:t>
                        </m:r>
                      </m:num>
                      <m:den>
                        <m:r>
                          <a:rPr lang="en-US" sz="28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২</m:t>
                        </m:r>
                      </m:den>
                    </m:f>
                  </m:oMath>
                </a14:m>
                <a:r>
                  <a:rPr lang="en-US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 ,৪ </a:t>
                </a:r>
                <a:r>
                  <a:rPr lang="en-US" sz="28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এর</a:t>
                </a:r>
                <a:r>
                  <a:rPr lang="en-US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 ৪র্থ </a:t>
                </a:r>
                <a:r>
                  <a:rPr lang="en-US" sz="28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সমানুপাতী</a:t>
                </a:r>
                <a:r>
                  <a:rPr lang="en-US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 </a:t>
                </a:r>
                <a:r>
                  <a:rPr lang="en-US" sz="28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নির্ণয়</a:t>
                </a:r>
                <a:r>
                  <a:rPr lang="en-US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 </a:t>
                </a:r>
                <a:r>
                  <a:rPr lang="en-US" sz="28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কর</a:t>
                </a:r>
                <a:r>
                  <a:rPr lang="en-US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। </a:t>
                </a:r>
              </a:p>
              <a:p>
                <a:r>
                  <a:rPr lang="en-US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খ) </a:t>
                </a:r>
                <a:r>
                  <a:rPr lang="en-US" sz="28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একটি</a:t>
                </a:r>
                <a:r>
                  <a:rPr lang="en-US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 </a:t>
                </a:r>
                <a:r>
                  <a:rPr lang="en-US" sz="28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ক্রমিক</a:t>
                </a:r>
                <a:r>
                  <a:rPr lang="en-US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 </a:t>
                </a:r>
                <a:r>
                  <a:rPr lang="en-US" sz="28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সমানুপাতের</a:t>
                </a:r>
                <a:r>
                  <a:rPr lang="en-US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 </a:t>
                </a:r>
                <a:r>
                  <a:rPr lang="en-US" sz="28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প্রান্তীয়</a:t>
                </a:r>
                <a:r>
                  <a:rPr lang="en-US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 </a:t>
                </a:r>
                <a:r>
                  <a:rPr lang="en-US" sz="28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রাশি</a:t>
                </a:r>
                <a:endParaRPr lang="en-US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/>
                </a:endParaRPr>
              </a:p>
              <a:p>
                <a:r>
                  <a:rPr lang="en-US" sz="28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দুইটি</a:t>
                </a:r>
                <a:r>
                  <a:rPr lang="en-US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 ২৫ ,৮১ </a:t>
                </a:r>
                <a:r>
                  <a:rPr lang="en-US" sz="28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হলে</a:t>
                </a:r>
                <a:r>
                  <a:rPr lang="en-US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 </a:t>
                </a:r>
                <a:r>
                  <a:rPr lang="en-US" sz="28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সমানুপাত</a:t>
                </a:r>
                <a:r>
                  <a:rPr lang="en-US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 </a:t>
                </a:r>
                <a:r>
                  <a:rPr lang="en-US" sz="28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তৈরি</a:t>
                </a:r>
                <a:r>
                  <a:rPr lang="en-US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 </a:t>
                </a:r>
                <a:r>
                  <a:rPr lang="en-US" sz="28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কর</a:t>
                </a:r>
                <a:r>
                  <a:rPr lang="en-US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।</a:t>
                </a:r>
                <a:endPara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/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4800600"/>
                <a:ext cx="7249100" cy="1680332"/>
              </a:xfrm>
              <a:prstGeom prst="rect">
                <a:avLst/>
              </a:prstGeom>
              <a:blipFill rotWithShape="1">
                <a:blip r:embed="rId4"/>
                <a:stretch>
                  <a:fillRect l="-1850" r="-2775" b="-11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94356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28600" y="533400"/>
                <a:ext cx="8541121" cy="53568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ক) </a:t>
                </a:r>
                <a:r>
                  <a:rPr lang="en-US" sz="32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সমাধানঃ</a:t>
                </a:r>
                <a:endPara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r>
                  <a:rPr lang="en-US" sz="32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১ম </a:t>
                </a:r>
                <a:r>
                  <a:rPr lang="en-US" sz="32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রাশি</a:t>
                </a:r>
                <a:r>
                  <a:rPr lang="en-US" sz="32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=৮ ,২য় </a:t>
                </a:r>
                <a:r>
                  <a:rPr lang="en-US" sz="32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রাশি</a:t>
                </a:r>
                <a:r>
                  <a:rPr lang="en-US" sz="32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=৮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১</m:t>
                        </m:r>
                      </m:num>
                      <m:den>
                        <m:r>
                          <a:rPr lang="en-US" sz="32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২</m:t>
                        </m:r>
                      </m:den>
                    </m:f>
                  </m:oMath>
                </a14:m>
                <a:r>
                  <a:rPr lang="en-US" sz="32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 =</a:t>
                </a:r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১</m:t>
                        </m:r>
                        <m:r>
                          <a:rPr lang="en-US" sz="32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৭</m:t>
                        </m:r>
                      </m:num>
                      <m:den>
                        <m:r>
                          <a:rPr lang="en-US" sz="32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২</m:t>
                        </m:r>
                      </m:den>
                    </m:f>
                  </m:oMath>
                </a14:m>
                <a:r>
                  <a:rPr lang="en-US" sz="32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 ,</a:t>
                </a:r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 </a:t>
                </a:r>
                <a:r>
                  <a:rPr lang="en-US" sz="32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৩য় </a:t>
                </a:r>
                <a:r>
                  <a:rPr lang="en-US" sz="32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রাশি</a:t>
                </a:r>
                <a:r>
                  <a:rPr lang="en-US" sz="32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=৪</a:t>
                </a:r>
              </a:p>
              <a:p>
                <a:r>
                  <a:rPr lang="en-US" sz="32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      ৪র্থ </a:t>
                </a:r>
                <a:r>
                  <a:rPr lang="en-US" sz="32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রাশি</a:t>
                </a:r>
                <a:r>
                  <a:rPr lang="en-US" sz="32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= ?</a:t>
                </a:r>
              </a:p>
              <a:p>
                <a:r>
                  <a:rPr lang="en-US" sz="32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আমরা</a:t>
                </a:r>
                <a:r>
                  <a:rPr lang="en-US" sz="32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 </a:t>
                </a:r>
                <a:r>
                  <a:rPr lang="en-US" sz="32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জানি</a:t>
                </a:r>
                <a:r>
                  <a:rPr lang="en-US" sz="32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, </a:t>
                </a:r>
              </a:p>
              <a:p>
                <a:r>
                  <a:rPr lang="en-US" sz="32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    ১ম </a:t>
                </a:r>
                <a:r>
                  <a:rPr lang="en-US" sz="32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রাশি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×</m:t>
                    </m:r>
                  </m:oMath>
                </a14:m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 ৪র্থ </a:t>
                </a:r>
                <a:r>
                  <a:rPr lang="en-US" sz="32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রাশি</a:t>
                </a:r>
                <a:r>
                  <a:rPr lang="en-US" sz="32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=</a:t>
                </a:r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 ২য় </a:t>
                </a:r>
                <a:r>
                  <a:rPr lang="en-US" sz="32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রাশি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× </m:t>
                    </m:r>
                  </m:oMath>
                </a14:m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৩য় </a:t>
                </a:r>
                <a:r>
                  <a:rPr lang="en-US" sz="32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রাশি</a:t>
                </a:r>
                <a:endPara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/>
                </a:endParaRPr>
              </a:p>
              <a:p>
                <a:r>
                  <a:rPr lang="en-US" sz="32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    ⇒ ৮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×</m:t>
                    </m:r>
                  </m:oMath>
                </a14:m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 </a:t>
                </a:r>
                <a:r>
                  <a:rPr lang="en-US" sz="32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৪র্থ </a:t>
                </a:r>
                <a:r>
                  <a:rPr lang="en-US" sz="32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রাশির</a:t>
                </a:r>
                <a:r>
                  <a:rPr lang="en-US" sz="32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 =</a:t>
                </a:r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১৭</m:t>
                        </m:r>
                      </m:num>
                      <m:den>
                        <m:r>
                          <a:rPr lang="en-US" sz="32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২</m:t>
                        </m:r>
                      </m:den>
                    </m:f>
                  </m:oMath>
                </a14:m>
                <a:r>
                  <a:rPr lang="en-US" sz="32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×</m:t>
                    </m:r>
                  </m:oMath>
                </a14:m>
                <a:r>
                  <a:rPr lang="en-US" sz="32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৪=৩৪</a:t>
                </a:r>
              </a:p>
              <a:p>
                <a:r>
                  <a:rPr lang="en-US" sz="32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     ⇒ </a:t>
                </a:r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৪র্থ </a:t>
                </a:r>
                <a:r>
                  <a:rPr lang="en-US" sz="32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রাশির</a:t>
                </a:r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 =</a:t>
                </a:r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৩৪</m:t>
                        </m:r>
                      </m:num>
                      <m:den>
                        <m:r>
                          <a:rPr lang="en-US" sz="32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৮</m:t>
                        </m:r>
                      </m:den>
                    </m:f>
                  </m:oMath>
                </a14:m>
                <a:r>
                  <a:rPr lang="en-US" sz="32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 =</a:t>
                </a:r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১৭</m:t>
                        </m:r>
                      </m:num>
                      <m:den>
                        <m:r>
                          <a:rPr lang="en-US" sz="32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৪</m:t>
                        </m:r>
                      </m:den>
                    </m:f>
                  </m:oMath>
                </a14:m>
                <a:r>
                  <a:rPr lang="en-US" sz="32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 =৪</a:t>
                </a:r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১</m:t>
                        </m:r>
                      </m:num>
                      <m:den>
                        <m:r>
                          <a:rPr lang="en-US" sz="32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৪</m:t>
                        </m:r>
                      </m:den>
                    </m:f>
                  </m:oMath>
                </a14:m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 </a:t>
                </a:r>
                <a:r>
                  <a:rPr lang="en-US" sz="32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।</a:t>
                </a:r>
              </a:p>
              <a:p>
                <a14:m>
                  <m:oMath xmlns:m="http://schemas.openxmlformats.org/officeDocument/2006/math">
                    <m:r>
                      <a:rPr lang="en-US" sz="32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   </m:t>
                    </m:r>
                    <m:r>
                      <a:rPr lang="en-US" sz="32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32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  ∴</m:t>
                    </m:r>
                  </m:oMath>
                </a14:m>
                <a:r>
                  <a:rPr lang="en-US" sz="32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   ৪র্থ </a:t>
                </a:r>
                <a:r>
                  <a:rPr lang="en-US" sz="32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সমানুপাতী</a:t>
                </a:r>
                <a:r>
                  <a:rPr lang="en-US" sz="32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 </a:t>
                </a:r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=</a:t>
                </a:r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sz="32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৪</a:t>
                </a:r>
                <a:r>
                  <a:rPr lang="en-US" sz="32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১</m:t>
                        </m:r>
                      </m:num>
                      <m:den>
                        <m:r>
                          <a:rPr lang="en-US" sz="32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৪</m:t>
                        </m:r>
                      </m:den>
                    </m:f>
                  </m:oMath>
                </a14:m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 </a:t>
                </a:r>
                <a:r>
                  <a:rPr lang="en-US" sz="32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।</a:t>
                </a:r>
                <a:endPara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533400"/>
                <a:ext cx="8541121" cy="5356851"/>
              </a:xfrm>
              <a:prstGeom prst="rect">
                <a:avLst/>
              </a:prstGeom>
              <a:blipFill rotWithShape="1">
                <a:blip r:embed="rId3"/>
                <a:stretch>
                  <a:fillRect l="-1927" t="-1936" r="-2712" b="-18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354633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  <p:sndAc>
          <p:stSnd>
            <p:snd r:embed="rId2" name="camera.wav"/>
          </p:stSnd>
        </p:sndAc>
      </p:transition>
    </mc:Choice>
    <mc:Fallback>
      <p:transition spd="slow">
        <p:fade/>
        <p:sndAc>
          <p:stSnd>
            <p:snd r:embed="rId2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52400" y="381000"/>
                <a:ext cx="8763000" cy="4911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খ) </a:t>
                </a:r>
                <a:r>
                  <a:rPr lang="en-US" sz="28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সমাধানঃ</a:t>
                </a:r>
                <a:endParaRPr lang="en-US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/>
                </a:endParaRPr>
              </a:p>
              <a:p>
                <a:r>
                  <a:rPr lang="en-US" sz="2800" b="1" u="sng" dirty="0" smtClean="0">
                    <a:latin typeface="NikoshBAN"/>
                  </a:rPr>
                  <a:t> </a:t>
                </a:r>
                <a:r>
                  <a:rPr lang="en-US" sz="2800" b="1" u="sng" dirty="0" err="1">
                    <a:latin typeface="NikoshBAN"/>
                  </a:rPr>
                  <a:t>ক্রমিক</a:t>
                </a:r>
                <a:r>
                  <a:rPr lang="en-US" sz="2800" b="1" u="sng" dirty="0">
                    <a:latin typeface="NikoshBAN"/>
                  </a:rPr>
                  <a:t> </a:t>
                </a:r>
                <a:r>
                  <a:rPr lang="en-US" sz="2800" b="1" u="sng" dirty="0" err="1">
                    <a:latin typeface="NikoshBAN"/>
                  </a:rPr>
                  <a:t>সমানুপাতের</a:t>
                </a:r>
                <a:r>
                  <a:rPr lang="en-US" sz="2800" b="1" u="sng" dirty="0">
                    <a:latin typeface="NikoshBAN"/>
                  </a:rPr>
                  <a:t> </a:t>
                </a:r>
                <a:r>
                  <a:rPr lang="en-US" sz="2800" b="1" u="sng" dirty="0" err="1">
                    <a:latin typeface="NikoshBAN"/>
                  </a:rPr>
                  <a:t>প্রান্তীয়</a:t>
                </a:r>
                <a:r>
                  <a:rPr lang="en-US" sz="2800" b="1" u="sng" dirty="0">
                    <a:latin typeface="NikoshBAN"/>
                  </a:rPr>
                  <a:t> </a:t>
                </a:r>
                <a:r>
                  <a:rPr lang="en-US" sz="2800" b="1" u="sng" dirty="0" err="1" smtClean="0">
                    <a:latin typeface="NikoshBAN"/>
                  </a:rPr>
                  <a:t>রাশি</a:t>
                </a:r>
                <a:r>
                  <a:rPr lang="en-US" sz="2800" b="1" u="sng" dirty="0" err="1">
                    <a:latin typeface="NikoshBAN"/>
                  </a:rPr>
                  <a:t>দুইটি</a:t>
                </a:r>
                <a:r>
                  <a:rPr lang="en-US" sz="2800" b="1" u="sng" dirty="0">
                    <a:latin typeface="NikoshBAN"/>
                  </a:rPr>
                  <a:t> ২৫ ,</a:t>
                </a:r>
                <a:r>
                  <a:rPr lang="en-US" sz="2800" b="1" u="sng" dirty="0" smtClean="0">
                    <a:latin typeface="NikoshBAN"/>
                  </a:rPr>
                  <a:t>৮১।</a:t>
                </a:r>
              </a:p>
              <a:p>
                <a14:m>
                  <m:oMath xmlns:m="http://schemas.openxmlformats.org/officeDocument/2006/math">
                    <m:r>
                      <a:rPr lang="en-US" sz="28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∴</m:t>
                    </m:r>
                  </m:oMath>
                </a14:m>
                <a:r>
                  <a:rPr lang="en-US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 ১ম </a:t>
                </a:r>
                <a:r>
                  <a:rPr lang="en-US" sz="28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রাশি</a:t>
                </a:r>
                <a:r>
                  <a:rPr lang="en-US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 =২৫ , ৩য় </a:t>
                </a:r>
                <a:r>
                  <a:rPr lang="en-US" sz="28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রাশি</a:t>
                </a:r>
                <a:r>
                  <a:rPr lang="en-US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=৮১ , ২য় </a:t>
                </a:r>
                <a:r>
                  <a:rPr lang="en-US" sz="28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রাশি</a:t>
                </a:r>
                <a:r>
                  <a:rPr lang="en-US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= ?</a:t>
                </a:r>
              </a:p>
              <a:p>
                <a:r>
                  <a:rPr lang="en-US" sz="28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আমরা</a:t>
                </a:r>
                <a:r>
                  <a:rPr lang="en-US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 </a:t>
                </a:r>
                <a:r>
                  <a:rPr lang="en-US" sz="28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জানি</a:t>
                </a:r>
                <a:r>
                  <a:rPr lang="en-US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 ,</a:t>
                </a:r>
              </a:p>
              <a:p>
                <a:r>
                  <a:rPr lang="en-US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 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২</m:t>
                        </m:r>
                        <m:r>
                          <a:rPr lang="en-US" sz="28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য়</m:t>
                        </m:r>
                        <m:r>
                          <a:rPr lang="en-US" sz="28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 </m:t>
                        </m:r>
                        <m:r>
                          <a:rPr lang="en-US" sz="28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রাশি</m:t>
                        </m:r>
                      </m:e>
                      <m:sup>
                        <m:r>
                          <a:rPr lang="en-US" sz="28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২</m:t>
                        </m:r>
                      </m:sup>
                    </m:sSup>
                  </m:oMath>
                </a14:m>
                <a:r>
                  <a:rPr lang="en-US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= </a:t>
                </a:r>
                <a:r>
                  <a:rPr 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১ম </a:t>
                </a:r>
                <a:r>
                  <a:rPr lang="en-US" sz="28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রাশি</a:t>
                </a:r>
                <a:r>
                  <a:rPr 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×</m:t>
                    </m:r>
                  </m:oMath>
                </a14:m>
                <a:r>
                  <a:rPr lang="en-US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 </a:t>
                </a:r>
                <a:r>
                  <a:rPr 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৩য় </a:t>
                </a:r>
                <a:r>
                  <a:rPr lang="en-US" sz="28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রাশি</a:t>
                </a:r>
                <a:endPara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/>
                </a:endParaRPr>
              </a:p>
              <a:p>
                <a:r>
                  <a:rPr lang="en-US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           ⇒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২</m:t>
                        </m:r>
                        <m:r>
                          <a:rPr lang="en-US" sz="28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য়</m:t>
                        </m:r>
                        <m:r>
                          <a:rPr lang="en-US" sz="28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 </m:t>
                        </m:r>
                        <m:r>
                          <a:rPr lang="en-US" sz="28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রাশি</m:t>
                        </m:r>
                      </m:e>
                      <m:sup>
                        <m:r>
                          <a:rPr lang="en-US" sz="28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২</m:t>
                        </m:r>
                      </m:sup>
                    </m:sSup>
                  </m:oMath>
                </a14:m>
                <a:r>
                  <a:rPr lang="en-US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= ২৫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×</m:t>
                    </m:r>
                  </m:oMath>
                </a14:m>
                <a:r>
                  <a:rPr lang="en-US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৮১</a:t>
                </a:r>
              </a:p>
              <a:p>
                <a:r>
                  <a:rPr lang="en-US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            ⇒২য় </a:t>
                </a:r>
                <a:r>
                  <a:rPr lang="en-US" sz="28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রাশি</a:t>
                </a:r>
                <a:r>
                  <a:rPr lang="en-US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=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√</m:t>
                    </m:r>
                    <m:r>
                      <m:rPr>
                        <m:nor/>
                      </m:rPr>
                      <a:rPr lang="en-US" sz="2800" b="1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(</m:t>
                    </m:r>
                    <m:r>
                      <m:rPr>
                        <m:nor/>
                      </m:rPr>
                      <a:rPr lang="en-US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/>
                      </a:rPr>
                      <m:t>২৫</m:t>
                    </m:r>
                    <m:r>
                      <a:rPr lang="en-US" sz="28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×</m:t>
                    </m:r>
                    <m:r>
                      <m:rPr>
                        <m:nor/>
                      </m:rPr>
                      <a:rPr lang="en-US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/>
                      </a:rPr>
                      <m:t>৮১</m:t>
                    </m:r>
                    <m:r>
                      <m:rPr>
                        <m:nor/>
                      </m:rPr>
                      <a:rPr lang="en-US" sz="2800" b="1" i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/>
                      </a:rPr>
                      <m:t>)</m:t>
                    </m:r>
                  </m:oMath>
                </a14:m>
                <a:endParaRPr lang="en-US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/>
                </a:endParaRPr>
              </a:p>
              <a:p>
                <a:r>
                  <a:rPr lang="en-US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            ⇒২য় </a:t>
                </a:r>
                <a:r>
                  <a:rPr lang="en-US" sz="28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রাশি</a:t>
                </a:r>
                <a:r>
                  <a:rPr lang="en-US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 = ৫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× </m:t>
                    </m:r>
                  </m:oMath>
                </a14:m>
                <a:r>
                  <a:rPr lang="en-US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৯ = ৪৫</a:t>
                </a:r>
              </a:p>
              <a:p>
                <a14:m>
                  <m:oMath xmlns:m="http://schemas.openxmlformats.org/officeDocument/2006/math">
                    <m:r>
                      <a:rPr lang="en-US" sz="28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  </m:t>
                    </m:r>
                    <m:r>
                      <a:rPr lang="en-US" sz="28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∴</m:t>
                    </m:r>
                  </m:oMath>
                </a14:m>
                <a:r>
                  <a:rPr lang="en-US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 </a:t>
                </a:r>
                <a:r>
                  <a:rPr lang="en-US" sz="28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নির্ণেয়</a:t>
                </a:r>
                <a:r>
                  <a:rPr lang="en-US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 </a:t>
                </a:r>
                <a:r>
                  <a:rPr lang="en-US" sz="28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সমানুপাত</a:t>
                </a:r>
                <a:r>
                  <a:rPr lang="en-US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 ,   ২৫</a:t>
                </a:r>
                <a:r>
                  <a:rPr lang="en-US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/>
                    <a:ea typeface="Cambria Math"/>
                  </a:rPr>
                  <a:t>∶৪৫∷৪৫∶৮১।</a:t>
                </a:r>
                <a:endPara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/>
                </a:endParaRPr>
              </a:p>
              <a:p>
                <a:endPara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381000"/>
                <a:ext cx="8763000" cy="4911666"/>
              </a:xfrm>
              <a:prstGeom prst="rect">
                <a:avLst/>
              </a:prstGeom>
              <a:blipFill rotWithShape="1">
                <a:blip r:embed="rId3"/>
                <a:stretch>
                  <a:fillRect l="-1530" t="-1491" b="-3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796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4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62000" y="228601"/>
            <a:ext cx="7772400" cy="2819400"/>
            <a:chOff x="647700" y="-51375"/>
            <a:chExt cx="7772400" cy="370897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700" y="533400"/>
              <a:ext cx="7772400" cy="3124200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762000" y="-51375"/>
              <a:ext cx="224292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err="1" smtClean="0">
                  <a:solidFill>
                    <a:srgbClr val="2909E7"/>
                  </a:solidFill>
                  <a:latin typeface="NikoshBAN" pitchFamily="2" charset="0"/>
                  <a:cs typeface="NikoshBAN" pitchFamily="2" charset="0"/>
                </a:rPr>
                <a:t>দলীয়</a:t>
              </a:r>
              <a:r>
                <a:rPr lang="en-US" sz="3200" dirty="0" smtClean="0">
                  <a:solidFill>
                    <a:srgbClr val="2909E7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solidFill>
                    <a:srgbClr val="2909E7"/>
                  </a:solidFill>
                  <a:latin typeface="NikoshBAN" pitchFamily="2" charset="0"/>
                  <a:cs typeface="NikoshBAN" pitchFamily="2" charset="0"/>
                </a:rPr>
                <a:t>কাজ</a:t>
              </a:r>
              <a:r>
                <a:rPr lang="bn-IN" sz="3200" dirty="0" smtClean="0">
                  <a:solidFill>
                    <a:srgbClr val="2909E7"/>
                  </a:solidFill>
                  <a:latin typeface="NikoshBAN" pitchFamily="2" charset="0"/>
                  <a:cs typeface="NikoshBAN" pitchFamily="2" charset="0"/>
                </a:rPr>
                <a:t>-</a:t>
              </a:r>
              <a:endParaRPr lang="en-US" sz="3200" dirty="0">
                <a:solidFill>
                  <a:srgbClr val="2909E7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16542" y="3276600"/>
            <a:ext cx="8839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A . ১২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জন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লোক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একটি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কাজ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৯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দিনে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করতে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পারে.১৮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জনে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ঐ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      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কাজটি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কত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দিনে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করতে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পারবে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?            </a:t>
            </a:r>
          </a:p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B . ৯৬০০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টাকা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সারা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,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মাইমুনা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ও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রাইসার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৪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/>
                <a:ea typeface="Cambria Math"/>
              </a:rPr>
              <a:t>∶ ৩ ∶ ১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/>
                <a:ea typeface="Cambria Math"/>
              </a:rPr>
              <a:t>অনুপাতে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/>
                <a:ea typeface="Cambria Math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/>
                <a:ea typeface="Cambria Math"/>
              </a:rPr>
              <a:t>ভাগ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/>
                <a:ea typeface="Cambria Math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/>
                <a:ea typeface="Cambria Math"/>
              </a:rPr>
              <a:t>করে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/>
                <a:ea typeface="Cambria Math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/>
                <a:ea typeface="Cambria Math"/>
              </a:rPr>
              <a:t>দিলে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/>
                <a:ea typeface="Cambria Math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/>
                <a:ea typeface="Cambria Math"/>
              </a:rPr>
              <a:t>কে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/>
                <a:ea typeface="Cambria Math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/>
                <a:ea typeface="Cambria Math"/>
              </a:rPr>
              <a:t>কত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/>
                <a:ea typeface="Cambria Math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/>
                <a:ea typeface="Cambria Math"/>
              </a:rPr>
              <a:t>টাকা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/>
                <a:ea typeface="Cambria Math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/>
                <a:ea typeface="Cambria Math"/>
              </a:rPr>
              <a:t>পাবে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/>
                <a:ea typeface="Cambria Math"/>
              </a:rPr>
              <a:t>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/>
                <a:ea typeface="Cambria Math"/>
              </a:rPr>
              <a:t>?</a:t>
            </a:r>
          </a:p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/>
                <a:ea typeface="Cambria Math"/>
              </a:rPr>
              <a:t>C .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ea typeface="Cambria Math"/>
              </a:rPr>
              <a:t>  ৭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/>
                <a:ea typeface="Cambria Math"/>
              </a:rPr>
              <a:t>∶ ৫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/>
                <a:ea typeface="Cambria Math"/>
              </a:rPr>
              <a:t>এবং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/>
                <a:ea typeface="Cambria Math"/>
              </a:rPr>
              <a:t> ৮ ∶ ৯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/>
                <a:ea typeface="Cambria Math"/>
              </a:rPr>
              <a:t>দুইটি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/>
                <a:ea typeface="Cambria Math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/>
                <a:ea typeface="Cambria Math"/>
              </a:rPr>
              <a:t>অনুপাত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/>
                <a:ea typeface="Cambria Math"/>
              </a:rPr>
              <a:t>।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/>
                <a:ea typeface="Cambria Math"/>
              </a:rPr>
              <a:t>এদেরকে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/>
                <a:ea typeface="Cambria Math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/>
                <a:ea typeface="Cambria Math"/>
              </a:rPr>
              <a:t>ধারাবাহিক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/>
                <a:ea typeface="Cambria Math"/>
              </a:rPr>
              <a:t>       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/>
                <a:ea typeface="Cambria Math"/>
              </a:rPr>
              <a:t>অনুপাতে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/>
                <a:ea typeface="Cambria Math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/>
                <a:ea typeface="Cambria Math"/>
              </a:rPr>
              <a:t>প্রকাশ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/>
                <a:ea typeface="Cambria Math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/>
                <a:ea typeface="Cambria Math"/>
              </a:rPr>
              <a:t>কর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/>
                <a:ea typeface="Cambria Math"/>
              </a:rPr>
              <a:t>।</a:t>
            </a:r>
          </a:p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/>
                <a:ea typeface="Cambria Math"/>
              </a:rPr>
              <a:t>D .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ea typeface="Cambria Math"/>
              </a:rPr>
              <a:t>১৫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ea typeface="Cambria Math"/>
              </a:rPr>
              <a:t>কেজি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ea typeface="Cambria Math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ea typeface="Cambria Math"/>
              </a:rPr>
              <a:t>চাকের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ea typeface="Cambria Math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ea typeface="Cambria Math"/>
              </a:rPr>
              <a:t>দাম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ea typeface="Cambria Math"/>
              </a:rPr>
              <a:t> ৬০০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ea typeface="Cambria Math"/>
              </a:rPr>
              <a:t>টাকা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ea typeface="Cambria Math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ea typeface="Cambria Math"/>
              </a:rPr>
              <a:t>হলে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ea typeface="Cambria Math"/>
              </a:rPr>
              <a:t>, ২৫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ea typeface="Cambria Math"/>
              </a:rPr>
              <a:t>কেজি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ea typeface="Cambria Math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ea typeface="Cambria Math"/>
              </a:rPr>
              <a:t>চালের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ea typeface="Cambria Math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ea typeface="Cambria Math"/>
              </a:rPr>
              <a:t>দাম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ea typeface="Cambria Math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ea typeface="Cambria Math"/>
              </a:rPr>
              <a:t>কত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ea typeface="Cambria Math"/>
              </a:rPr>
              <a:t> ?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/>
              <a:ea typeface="Cambria Math"/>
            </a:endParaRPr>
          </a:p>
        </p:txBody>
      </p:sp>
    </p:spTree>
    <p:extLst>
      <p:ext uri="{BB962C8B-B14F-4D97-AF65-F5344CB8AC3E}">
        <p14:creationId xmlns:p14="http://schemas.microsoft.com/office/powerpoint/2010/main" val="23511241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  <p:sndAc>
          <p:stSnd>
            <p:snd r:embed="rId2" name="camera.wav"/>
          </p:stSnd>
        </p:sndAc>
      </p:transition>
    </mc:Choice>
    <mc:Fallback>
      <p:transition spd="slow">
        <p:fade/>
        <p:sndAc>
          <p:stSnd>
            <p:snd r:embed="rId2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7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01788" y="381000"/>
            <a:ext cx="20649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নির্দেশনা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752600"/>
            <a:ext cx="844333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শিক্ষক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পোষ্টার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কাগজে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লেখা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সমস্যাগুলো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দলে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সরবরাহ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করবেন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।</a:t>
            </a:r>
          </a:p>
          <a:p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প্রত্যেক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শিক্ষার্থী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মনোযোগ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সহকারে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করছে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কি-না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তা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ঘুরে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ঘুরে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দেখবেন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এবং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প্রয়োজনে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সমস্যা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সমাধানে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সহযোগিতা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করবেন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।</a:t>
            </a:r>
          </a:p>
          <a:p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প্রত্যেক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দল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থেকে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একজন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বোর্ডে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এসে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পোষ্টারে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লেখা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সমাধান</a:t>
            </a: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উপস্থাপন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করবে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4211792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  <p:sndAc>
          <p:stSnd>
            <p:snd r:embed="rId2" name="camera.wav"/>
          </p:stSnd>
        </p:sndAc>
      </p:transition>
    </mc:Choice>
    <mc:Fallback>
      <p:transition spd="slow">
        <p:fade/>
        <p:sndAc>
          <p:stSnd>
            <p:snd r:embed="rId2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Down Arrow Callout 20"/>
          <p:cNvSpPr/>
          <p:nvPr/>
        </p:nvSpPr>
        <p:spPr>
          <a:xfrm>
            <a:off x="2763487" y="304800"/>
            <a:ext cx="2911434" cy="1447800"/>
          </a:xfrm>
          <a:prstGeom prst="downArrowCallou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28600" y="1676400"/>
            <a:ext cx="8763000" cy="914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 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r>
              <a:rPr lang="bn-IN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</a:t>
            </a:r>
            <a:r>
              <a:rPr lang="bn-IN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১৫</a:t>
            </a:r>
            <a:r>
              <a:rPr lang="bn-IN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চতুর্থ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সমানুপাতি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853049" y="2895600"/>
            <a:ext cx="1447800" cy="838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bn-IN" sz="3600" b="1" dirty="0" smtClean="0">
                <a:solidFill>
                  <a:schemeClr val="tx1"/>
                </a:solidFill>
                <a:latin typeface="Calibri" pitchFamily="34" charset="0"/>
                <a:cs typeface="NikoshBAN" pitchFamily="2" charset="0"/>
              </a:rPr>
              <a:t>.</a:t>
            </a:r>
            <a:r>
              <a:rPr lang="bn-IN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২৫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781800" y="2895600"/>
            <a:ext cx="1447800" cy="838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bn-IN" sz="3600" b="1" dirty="0" smtClean="0">
                <a:solidFill>
                  <a:schemeClr val="tx1"/>
                </a:solidFill>
                <a:latin typeface="Calibri" pitchFamily="34" charset="0"/>
                <a:cs typeface="NikoshBAN" pitchFamily="2" charset="0"/>
              </a:rPr>
              <a:t>.</a:t>
            </a:r>
            <a:r>
              <a:rPr lang="bn-IN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৩০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590800" y="2895600"/>
            <a:ext cx="1447800" cy="838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bn-IN" sz="3600" b="1" dirty="0" smtClean="0">
                <a:solidFill>
                  <a:schemeClr val="tx1"/>
                </a:solidFill>
                <a:latin typeface="Calibri" pitchFamily="34" charset="0"/>
                <a:cs typeface="NikoshBAN" pitchFamily="2" charset="0"/>
              </a:rPr>
              <a:t>.</a:t>
            </a:r>
            <a:r>
              <a:rPr lang="bn-IN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২০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42900" y="2895600"/>
            <a:ext cx="1714500" cy="838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chemeClr val="tx1"/>
                </a:solidFill>
                <a:latin typeface="Calibri" pitchFamily="34" charset="0"/>
                <a:cs typeface="NikoshBAN" pitchFamily="2" charset="0"/>
              </a:rPr>
              <a:t>ক. </a:t>
            </a:r>
            <a:r>
              <a:rPr lang="bn-IN" sz="3600" b="1" dirty="0" smtClean="0">
                <a:solidFill>
                  <a:schemeClr val="tx1"/>
                </a:solidFill>
                <a:latin typeface="Calibri" pitchFamily="34" charset="0"/>
                <a:cs typeface="NikoshBAN" pitchFamily="2" charset="0"/>
              </a:rPr>
              <a:t>১</a:t>
            </a:r>
            <a:r>
              <a:rPr lang="en-US" sz="3600" b="1" dirty="0" smtClean="0">
                <a:solidFill>
                  <a:schemeClr val="tx1"/>
                </a:solidFill>
                <a:latin typeface="Calibri" pitchFamily="34" charset="0"/>
                <a:cs typeface="NikoshBAN" pitchFamily="2" charset="0"/>
              </a:rPr>
              <a:t>৫</a:t>
            </a:r>
            <a:endParaRPr lang="en-US" sz="36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" name="Rectangular Callout 26"/>
          <p:cNvSpPr/>
          <p:nvPr/>
        </p:nvSpPr>
        <p:spPr>
          <a:xfrm>
            <a:off x="361702" y="5666015"/>
            <a:ext cx="1518558" cy="838200"/>
          </a:xfrm>
          <a:prstGeom prst="wedgeRect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chemeClr val="tx1"/>
                </a:solidFill>
                <a:latin typeface="Calibri" pitchFamily="34" charset="0"/>
                <a:cs typeface="NikoshBAN" pitchFamily="2" charset="0"/>
              </a:rPr>
              <a:t>ক.</a:t>
            </a:r>
            <a:r>
              <a:rPr lang="en-US" sz="3600" b="1" dirty="0" smtClean="0">
                <a:solidFill>
                  <a:schemeClr val="tx1"/>
                </a:solidFill>
                <a:latin typeface="Calibri" pitchFamily="34" charset="0"/>
                <a:cs typeface="NikoshBAN" pitchFamily="2" charset="0"/>
              </a:rPr>
              <a:t>   </a:t>
            </a:r>
            <a:r>
              <a:rPr lang="en-US" sz="3600" b="1" dirty="0">
                <a:solidFill>
                  <a:schemeClr val="tx1"/>
                </a:solidFill>
                <a:latin typeface="Calibri" pitchFamily="34" charset="0"/>
                <a:cs typeface="NikoshBAN" pitchFamily="2" charset="0"/>
              </a:rPr>
              <a:t>৩</a:t>
            </a:r>
            <a:r>
              <a:rPr lang="bn-IN" sz="3600" b="1" dirty="0" smtClean="0">
                <a:solidFill>
                  <a:schemeClr val="tx1"/>
                </a:solidFill>
                <a:latin typeface="Calibri" pitchFamily="34" charset="0"/>
                <a:cs typeface="NikoshBAN" pitchFamily="2" charset="0"/>
              </a:rPr>
              <a:t> </a:t>
            </a:r>
            <a:endParaRPr lang="en-US" sz="36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4853049" y="3009900"/>
            <a:ext cx="633845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ular Callout 28"/>
          <p:cNvSpPr/>
          <p:nvPr/>
        </p:nvSpPr>
        <p:spPr>
          <a:xfrm>
            <a:off x="361702" y="4210861"/>
            <a:ext cx="8248897" cy="894540"/>
          </a:xfrm>
          <a:prstGeom prst="wedgeRect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২)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৩০ </a:t>
            </a:r>
            <a:r>
              <a:rPr lang="en-US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মিটার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কাপড়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W,X </a:t>
            </a:r>
            <a:r>
              <a:rPr lang="en-US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এবংY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৫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/>
                <a:ea typeface="Cambria Math"/>
                <a:cs typeface="NikoshBAN" pitchFamily="2" charset="0"/>
              </a:rPr>
              <a:t>∶৩∶২ </a:t>
            </a:r>
            <a:r>
              <a:rPr lang="en-US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/>
                <a:ea typeface="Cambria Math"/>
                <a:cs typeface="NikoshBAN" pitchFamily="2" charset="0"/>
              </a:rPr>
              <a:t>অনুপাতে</a:t>
            </a:r>
            <a:endParaRPr lang="en-US" sz="2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/>
              <a:ea typeface="Cambria Math"/>
              <a:cs typeface="NikoshBAN" pitchFamily="2" charset="0"/>
            </a:endParaRPr>
          </a:p>
          <a:p>
            <a:pPr algn="ctr"/>
            <a:r>
              <a:rPr lang="en-US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/>
                <a:ea typeface="Cambria Math"/>
                <a:cs typeface="NikoshBAN" pitchFamily="2" charset="0"/>
              </a:rPr>
              <a:t>ভাগ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/>
                <a:ea typeface="Cambria Math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/>
                <a:ea typeface="Cambria Math"/>
                <a:cs typeface="NikoshBAN" pitchFamily="2" charset="0"/>
              </a:rPr>
              <a:t>করে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/>
                <a:ea typeface="Cambria Math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/>
                <a:ea typeface="Cambria Math"/>
                <a:cs typeface="NikoshBAN" pitchFamily="2" charset="0"/>
              </a:rPr>
              <a:t>দিলে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/>
                <a:ea typeface="Cambria Math"/>
                <a:cs typeface="NikoshBAN" pitchFamily="2" charset="0"/>
              </a:rPr>
              <a:t> X </a:t>
            </a:r>
            <a:r>
              <a:rPr lang="en-US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/>
                <a:ea typeface="Cambria Math"/>
                <a:cs typeface="NikoshBAN" pitchFamily="2" charset="0"/>
              </a:rPr>
              <a:t>কত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/>
                <a:ea typeface="Cambria Math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/>
                <a:ea typeface="Cambria Math"/>
                <a:cs typeface="NikoshBAN" pitchFamily="2" charset="0"/>
              </a:rPr>
              <a:t>মিটার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/>
                <a:ea typeface="Cambria Math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/>
                <a:ea typeface="Cambria Math"/>
                <a:cs typeface="NikoshBAN" pitchFamily="2" charset="0"/>
              </a:rPr>
              <a:t>কাপড়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/>
                <a:ea typeface="Cambria Math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/>
                <a:ea typeface="Cambria Math"/>
                <a:cs typeface="NikoshBAN" pitchFamily="2" charset="0"/>
              </a:rPr>
              <a:t>পাবে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/>
                <a:ea typeface="Cambria Math"/>
                <a:cs typeface="NikoshBAN" pitchFamily="2" charset="0"/>
              </a:rPr>
              <a:t> ?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Rectangular Callout 29"/>
          <p:cNvSpPr/>
          <p:nvPr/>
        </p:nvSpPr>
        <p:spPr>
          <a:xfrm>
            <a:off x="2524743" y="5666015"/>
            <a:ext cx="1579914" cy="838200"/>
          </a:xfrm>
          <a:prstGeom prst="wedgeRect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Calibri" pitchFamily="34" charset="0"/>
                <a:cs typeface="NikoshBAN" pitchFamily="2" charset="0"/>
              </a:rPr>
              <a:t>খ</a:t>
            </a:r>
            <a:r>
              <a:rPr lang="bn-IN" sz="3600" b="1" dirty="0" smtClean="0">
                <a:solidFill>
                  <a:schemeClr val="tx1"/>
                </a:solidFill>
                <a:latin typeface="Calibri" pitchFamily="34" charset="0"/>
                <a:cs typeface="NikoshBAN" pitchFamily="2" charset="0"/>
              </a:rPr>
              <a:t>.</a:t>
            </a:r>
            <a:r>
              <a:rPr lang="en-US" sz="3600" b="1" dirty="0" smtClean="0">
                <a:solidFill>
                  <a:schemeClr val="tx1"/>
                </a:solidFill>
                <a:latin typeface="Calibri" pitchFamily="34" charset="0"/>
                <a:cs typeface="NikoshBAN" pitchFamily="2" charset="0"/>
              </a:rPr>
              <a:t>  </a:t>
            </a:r>
            <a:r>
              <a:rPr lang="en-US" sz="3600" b="1" dirty="0">
                <a:solidFill>
                  <a:schemeClr val="tx1"/>
                </a:solidFill>
                <a:latin typeface="Calibri" pitchFamily="34" charset="0"/>
                <a:cs typeface="NikoshBAN" pitchFamily="2" charset="0"/>
              </a:rPr>
              <a:t>৬</a:t>
            </a:r>
            <a:r>
              <a:rPr lang="bn-IN" sz="3600" b="1" dirty="0" smtClean="0">
                <a:solidFill>
                  <a:schemeClr val="tx1"/>
                </a:solidFill>
                <a:latin typeface="Calibri" pitchFamily="34" charset="0"/>
                <a:cs typeface="NikoshBAN" pitchFamily="2" charset="0"/>
              </a:rPr>
              <a:t> </a:t>
            </a:r>
            <a:endParaRPr lang="en-US" sz="36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1" name="Rectangular Callout 30"/>
          <p:cNvSpPr/>
          <p:nvPr/>
        </p:nvSpPr>
        <p:spPr>
          <a:xfrm>
            <a:off x="4729718" y="5733308"/>
            <a:ext cx="1694462" cy="838200"/>
          </a:xfrm>
          <a:prstGeom prst="wedgeRect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Calibri" pitchFamily="34" charset="0"/>
                <a:cs typeface="NikoshBAN" pitchFamily="2" charset="0"/>
              </a:rPr>
              <a:t>গ</a:t>
            </a:r>
            <a:r>
              <a:rPr lang="bn-IN" sz="3600" b="1" dirty="0" smtClean="0">
                <a:solidFill>
                  <a:schemeClr val="tx1"/>
                </a:solidFill>
                <a:latin typeface="Calibri" pitchFamily="34" charset="0"/>
                <a:cs typeface="NikoshBAN" pitchFamily="2" charset="0"/>
              </a:rPr>
              <a:t>.</a:t>
            </a:r>
            <a:r>
              <a:rPr lang="en-US" sz="3600" b="1" dirty="0" smtClean="0">
                <a:solidFill>
                  <a:schemeClr val="tx1"/>
                </a:solidFill>
                <a:latin typeface="Calibri" pitchFamily="34" charset="0"/>
                <a:cs typeface="NikoshBAN" pitchFamily="2" charset="0"/>
              </a:rPr>
              <a:t>  </a:t>
            </a:r>
            <a:r>
              <a:rPr lang="en-US" sz="3600" b="1" dirty="0">
                <a:solidFill>
                  <a:schemeClr val="tx1"/>
                </a:solidFill>
                <a:latin typeface="Calibri" pitchFamily="34" charset="0"/>
                <a:cs typeface="NikoshBAN" pitchFamily="2" charset="0"/>
              </a:rPr>
              <a:t>৯</a:t>
            </a:r>
            <a:r>
              <a:rPr lang="bn-IN" sz="3600" b="1" dirty="0" smtClean="0">
                <a:solidFill>
                  <a:schemeClr val="tx1"/>
                </a:solidFill>
                <a:latin typeface="Calibri" pitchFamily="34" charset="0"/>
                <a:cs typeface="NikoshBAN" pitchFamily="2" charset="0"/>
              </a:rPr>
              <a:t> </a:t>
            </a:r>
            <a:endParaRPr lang="en-US" sz="36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2" name="Rectangular Callout 31"/>
          <p:cNvSpPr/>
          <p:nvPr/>
        </p:nvSpPr>
        <p:spPr>
          <a:xfrm>
            <a:off x="7106144" y="5687786"/>
            <a:ext cx="1504455" cy="838200"/>
          </a:xfrm>
          <a:prstGeom prst="wedgeRect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Calibri" pitchFamily="34" charset="0"/>
                <a:cs typeface="NikoshBAN" pitchFamily="2" charset="0"/>
              </a:rPr>
              <a:t>ঘ</a:t>
            </a:r>
            <a:r>
              <a:rPr lang="bn-IN" sz="3600" b="1" dirty="0" smtClean="0">
                <a:solidFill>
                  <a:schemeClr val="tx1"/>
                </a:solidFill>
                <a:latin typeface="Calibri" pitchFamily="34" charset="0"/>
                <a:cs typeface="NikoshBAN" pitchFamily="2" charset="0"/>
              </a:rPr>
              <a:t>.</a:t>
            </a:r>
            <a:r>
              <a:rPr lang="en-US" sz="3600" b="1" dirty="0" smtClean="0">
                <a:solidFill>
                  <a:schemeClr val="tx1"/>
                </a:solidFill>
                <a:latin typeface="Calibri" pitchFamily="34" charset="0"/>
                <a:cs typeface="NikoshBAN" pitchFamily="2" charset="0"/>
              </a:rPr>
              <a:t>  </a:t>
            </a:r>
            <a:r>
              <a:rPr lang="en-US" sz="3600" b="1" dirty="0" smtClean="0">
                <a:solidFill>
                  <a:schemeClr val="tx1"/>
                </a:solidFill>
                <a:latin typeface="Calibri" pitchFamily="34" charset="0"/>
                <a:cs typeface="NikoshBAN" pitchFamily="2" charset="0"/>
              </a:rPr>
              <a:t>১৫</a:t>
            </a:r>
            <a:endParaRPr lang="en-US" sz="36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7224526" y="5847608"/>
            <a:ext cx="633845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7681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6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6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5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7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7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8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8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8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8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8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8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8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8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9" grpId="0" animBg="1"/>
      <p:bldP spid="30" grpId="0" animBg="1"/>
      <p:bldP spid="30" grpId="1" animBg="1"/>
      <p:bldP spid="31" grpId="0" animBg="1"/>
      <p:bldP spid="31" grpId="1" animBg="1"/>
      <p:bldP spid="32" grpId="0" animBg="1"/>
      <p:bldP spid="3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304800" y="990600"/>
            <a:ext cx="8305800" cy="2971800"/>
          </a:xfrm>
          <a:prstGeom prst="bevel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 ) ৪ 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/>
                <a:ea typeface="Cambria Math"/>
                <a:cs typeface="NikoshBAN" pitchFamily="2" charset="0"/>
              </a:rPr>
              <a:t>∶ ক ∷ ৯∶ ১৮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/>
                <a:ea typeface="Cambria Math"/>
                <a:cs typeface="NikoshBAN" pitchFamily="2" charset="0"/>
              </a:rPr>
              <a:t>এর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/>
                <a:ea typeface="Cambria Math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/>
                <a:ea typeface="Cambria Math"/>
                <a:cs typeface="NikoshBAN" pitchFamily="2" charset="0"/>
              </a:rPr>
              <a:t>মধ্যে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/>
                <a:ea typeface="Cambria Math"/>
                <a:cs typeface="NikoshBAN" pitchFamily="2" charset="0"/>
              </a:rPr>
              <a:t> ক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/>
                <a:ea typeface="Cambria Math"/>
                <a:cs typeface="NikoshBAN" pitchFamily="2" charset="0"/>
              </a:rPr>
              <a:t>এর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/>
                <a:ea typeface="Cambria Math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/>
                <a:ea typeface="Cambria Math"/>
                <a:cs typeface="NikoshBAN" pitchFamily="2" charset="0"/>
              </a:rPr>
              <a:t>সঠিক</a:t>
            </a:r>
            <a:endParaRPr lang="en-US" sz="3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/>
              <a:ea typeface="Cambria Math"/>
              <a:cs typeface="NikoshBAN" pitchFamily="2" charset="0"/>
            </a:endParaRPr>
          </a:p>
          <a:p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/>
                <a:ea typeface="Cambria Math"/>
                <a:cs typeface="NikoshBAN" pitchFamily="2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/>
                <a:ea typeface="Cambria Math"/>
                <a:cs typeface="NikoshBAN" pitchFamily="2" charset="0"/>
              </a:rPr>
              <a:t>      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/>
                <a:ea typeface="Cambria Math"/>
                <a:cs typeface="NikoshBAN" pitchFamily="2" charset="0"/>
              </a:rPr>
              <a:t>মান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/>
                <a:ea typeface="Cambria Math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/>
                <a:ea typeface="Cambria Math"/>
                <a:cs typeface="NikoshBAN" pitchFamily="2" charset="0"/>
              </a:rPr>
              <a:t>নিচের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/>
                <a:ea typeface="Cambria Math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/>
                <a:ea typeface="Cambria Math"/>
                <a:cs typeface="NikoshBAN" pitchFamily="2" charset="0"/>
              </a:rPr>
              <a:t>কোনটি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/>
                <a:ea typeface="Cambria Math"/>
                <a:cs typeface="NikoshBAN" pitchFamily="2" charset="0"/>
              </a:rPr>
              <a:t> ? </a:t>
            </a:r>
            <a:endParaRPr lang="bn-IN" sz="3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Bevel 2"/>
          <p:cNvSpPr/>
          <p:nvPr/>
        </p:nvSpPr>
        <p:spPr>
          <a:xfrm>
            <a:off x="252351" y="5475871"/>
            <a:ext cx="1736766" cy="1042416"/>
          </a:xfrm>
          <a:prstGeom prst="bevel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ক)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 smtClean="0">
                <a:solidFill>
                  <a:schemeClr val="tx1"/>
                </a:solidFill>
                <a:latin typeface="Calibri" pitchFamily="34" charset="0"/>
                <a:cs typeface="NikoshBAN" pitchFamily="2" charset="0"/>
              </a:rPr>
              <a:t> </a:t>
            </a:r>
            <a:r>
              <a:rPr lang="en-US" sz="32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৮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Bevel 3"/>
          <p:cNvSpPr/>
          <p:nvPr/>
        </p:nvSpPr>
        <p:spPr>
          <a:xfrm>
            <a:off x="2438400" y="5475871"/>
            <a:ext cx="1736766" cy="1042416"/>
          </a:xfrm>
          <a:prstGeom prst="bevel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bn-IN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bn-IN" sz="3200" b="1" dirty="0" smtClean="0">
                <a:solidFill>
                  <a:schemeClr val="tx1"/>
                </a:solidFill>
                <a:latin typeface="Calibri" pitchFamily="34" charset="0"/>
                <a:cs typeface="NikoshBAN" pitchFamily="2" charset="0"/>
              </a:rPr>
              <a:t> </a:t>
            </a:r>
            <a:r>
              <a:rPr lang="en-US" sz="32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৬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Bevel 4"/>
          <p:cNvSpPr/>
          <p:nvPr/>
        </p:nvSpPr>
        <p:spPr>
          <a:xfrm>
            <a:off x="4572000" y="5475871"/>
            <a:ext cx="1736766" cy="1042416"/>
          </a:xfrm>
          <a:prstGeom prst="bevel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bn-IN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 smtClean="0">
                <a:solidFill>
                  <a:schemeClr val="tx1"/>
                </a:solidFill>
                <a:latin typeface="Calibri" pitchFamily="34" charset="0"/>
                <a:cs typeface="NikoshBAN" pitchFamily="2" charset="0"/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১২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Bevel 5"/>
          <p:cNvSpPr/>
          <p:nvPr/>
        </p:nvSpPr>
        <p:spPr>
          <a:xfrm>
            <a:off x="6699415" y="5475871"/>
            <a:ext cx="1987385" cy="1042416"/>
          </a:xfrm>
          <a:prstGeom prst="bevel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bn-IN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en-US" sz="32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১৮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486889" y="5692279"/>
            <a:ext cx="633845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4037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  <p:sndAc>
          <p:stSnd>
            <p:snd r:embed="rId2" name="applause.wav"/>
          </p:stSnd>
        </p:sndAc>
      </p:transition>
    </mc:Choice>
    <mc:Fallback>
      <p:transition spd="slow">
        <p:fade/>
        <p:sndAc>
          <p:stSnd>
            <p:snd r:embed="rId2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4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4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4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4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4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4" grpId="1" animBg="1"/>
      <p:bldP spid="4" grpId="2" animBg="1"/>
      <p:bldP spid="5" grpId="0" animBg="1"/>
      <p:bldP spid="5" grpId="1" animBg="1"/>
      <p:bldP spid="6" grpId="0" animBg="1"/>
      <p:bldP spid="6" grpId="1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Image result for home wor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34000" cy="33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 descr="Image result for home wor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0"/>
            <a:ext cx="33528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381000" y="3657600"/>
            <a:ext cx="8001000" cy="2667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b="1" dirty="0" smtClean="0">
                <a:solidFill>
                  <a:srgbClr val="080A50"/>
                </a:solidFill>
                <a:latin typeface="NikoshBAN"/>
                <a:cs typeface="NikoshBAN" pitchFamily="2" charset="0"/>
              </a:rPr>
              <a:t>১৯ </a:t>
            </a:r>
            <a:r>
              <a:rPr lang="en-US" sz="2800" b="1" dirty="0" err="1" smtClean="0">
                <a:solidFill>
                  <a:srgbClr val="080A50"/>
                </a:solidFill>
                <a:latin typeface="NikoshBAN"/>
                <a:cs typeface="NikoshBAN" pitchFamily="2" charset="0"/>
              </a:rPr>
              <a:t>গ্রাম</a:t>
            </a:r>
            <a:r>
              <a:rPr lang="en-US" sz="2800" b="1" dirty="0" smtClean="0">
                <a:solidFill>
                  <a:srgbClr val="080A50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80A50"/>
                </a:solidFill>
                <a:latin typeface="NikoshBAN"/>
                <a:cs typeface="NikoshBAN" pitchFamily="2" charset="0"/>
              </a:rPr>
              <a:t>ওজনের</a:t>
            </a:r>
            <a:r>
              <a:rPr lang="en-US" sz="2800" b="1" dirty="0" smtClean="0">
                <a:solidFill>
                  <a:srgbClr val="080A50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80A50"/>
                </a:solidFill>
                <a:latin typeface="NikoshBAN"/>
                <a:cs typeface="NikoshBAN" pitchFamily="2" charset="0"/>
              </a:rPr>
              <a:t>একটি</a:t>
            </a:r>
            <a:r>
              <a:rPr lang="en-US" sz="2800" b="1" dirty="0" smtClean="0">
                <a:solidFill>
                  <a:srgbClr val="080A50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80A50"/>
                </a:solidFill>
                <a:latin typeface="NikoshBAN"/>
                <a:cs typeface="NikoshBAN" pitchFamily="2" charset="0"/>
              </a:rPr>
              <a:t>গহনায়</a:t>
            </a:r>
            <a:r>
              <a:rPr lang="en-US" sz="2800" b="1" dirty="0" smtClean="0">
                <a:solidFill>
                  <a:srgbClr val="080A50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80A50"/>
                </a:solidFill>
                <a:latin typeface="NikoshBAN"/>
                <a:cs typeface="NikoshBAN" pitchFamily="2" charset="0"/>
              </a:rPr>
              <a:t>তামা</a:t>
            </a:r>
            <a:r>
              <a:rPr lang="en-US" sz="2800" b="1" dirty="0" smtClean="0">
                <a:solidFill>
                  <a:srgbClr val="080A50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80A50"/>
                </a:solidFill>
                <a:latin typeface="NikoshBAN"/>
                <a:cs typeface="NikoshBAN" pitchFamily="2" charset="0"/>
              </a:rPr>
              <a:t>ওদস্তার</a:t>
            </a:r>
            <a:endParaRPr lang="en-US" sz="2800" b="1" dirty="0" smtClean="0">
              <a:solidFill>
                <a:srgbClr val="080A50"/>
              </a:solidFill>
              <a:latin typeface="NikoshBAN"/>
              <a:cs typeface="NikoshBAN" pitchFamily="2" charset="0"/>
            </a:endParaRPr>
          </a:p>
          <a:p>
            <a:pPr algn="ctr"/>
            <a:r>
              <a:rPr lang="en-US" sz="2800" b="1" dirty="0" err="1" smtClean="0">
                <a:solidFill>
                  <a:srgbClr val="080A50"/>
                </a:solidFill>
                <a:latin typeface="NikoshBAN"/>
                <a:cs typeface="NikoshBAN" pitchFamily="2" charset="0"/>
              </a:rPr>
              <a:t>অনুপাত</a:t>
            </a:r>
            <a:r>
              <a:rPr lang="en-US" sz="2800" b="1" dirty="0" smtClean="0">
                <a:solidFill>
                  <a:srgbClr val="080A50"/>
                </a:solidFill>
                <a:latin typeface="NikoshBAN"/>
                <a:cs typeface="NikoshBAN" pitchFamily="2" charset="0"/>
              </a:rPr>
              <a:t> ১</a:t>
            </a:r>
            <a:r>
              <a:rPr lang="en-US" sz="2800" b="1" dirty="0" smtClean="0">
                <a:solidFill>
                  <a:srgbClr val="080A50"/>
                </a:solidFill>
                <a:latin typeface="Cambria Math"/>
                <a:ea typeface="Cambria Math"/>
                <a:cs typeface="NikoshBAN" pitchFamily="2" charset="0"/>
              </a:rPr>
              <a:t>∶২ </a:t>
            </a:r>
            <a:r>
              <a:rPr lang="en-US" sz="2800" b="1" dirty="0" err="1" smtClean="0">
                <a:solidFill>
                  <a:srgbClr val="080A50"/>
                </a:solidFill>
                <a:latin typeface="Cambria Math"/>
                <a:ea typeface="Cambria Math"/>
                <a:cs typeface="NikoshBAN" pitchFamily="2" charset="0"/>
              </a:rPr>
              <a:t>এবংদস্তা</a:t>
            </a:r>
            <a:r>
              <a:rPr lang="en-US" sz="2800" b="1" dirty="0" smtClean="0">
                <a:solidFill>
                  <a:srgbClr val="080A50"/>
                </a:solidFill>
                <a:latin typeface="Cambria Math"/>
                <a:ea typeface="Cambria Math"/>
                <a:cs typeface="NikoshBAN" pitchFamily="2" charset="0"/>
              </a:rPr>
              <a:t> ও </a:t>
            </a:r>
            <a:r>
              <a:rPr lang="en-US" sz="2800" b="1" dirty="0" err="1" smtClean="0">
                <a:solidFill>
                  <a:srgbClr val="080A50"/>
                </a:solidFill>
                <a:latin typeface="Cambria Math"/>
                <a:ea typeface="Cambria Math"/>
                <a:cs typeface="NikoshBAN" pitchFamily="2" charset="0"/>
              </a:rPr>
              <a:t>রুপার</a:t>
            </a:r>
            <a:r>
              <a:rPr lang="en-US" sz="2800" b="1" dirty="0" smtClean="0">
                <a:solidFill>
                  <a:srgbClr val="080A50"/>
                </a:solidFill>
                <a:latin typeface="Cambria Math"/>
                <a:ea typeface="Cambria Math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80A50"/>
                </a:solidFill>
                <a:latin typeface="Cambria Math"/>
                <a:ea typeface="Cambria Math"/>
                <a:cs typeface="NikoshBAN" pitchFamily="2" charset="0"/>
              </a:rPr>
              <a:t>অনুপাত</a:t>
            </a:r>
            <a:r>
              <a:rPr lang="en-US" sz="2800" b="1" dirty="0" smtClean="0">
                <a:solidFill>
                  <a:srgbClr val="080A50"/>
                </a:solidFill>
                <a:latin typeface="Cambria Math"/>
                <a:ea typeface="Cambria Math"/>
                <a:cs typeface="NikoshBAN" pitchFamily="2" charset="0"/>
              </a:rPr>
              <a:t> ৩∶৫।</a:t>
            </a:r>
          </a:p>
          <a:p>
            <a:pPr algn="ctr"/>
            <a:r>
              <a:rPr lang="en-US" sz="2800" b="1" dirty="0" smtClean="0">
                <a:solidFill>
                  <a:srgbClr val="080A50"/>
                </a:solidFill>
                <a:latin typeface="Cambria Math"/>
                <a:ea typeface="Cambria Math"/>
                <a:cs typeface="NikoshBAN" pitchFamily="2" charset="0"/>
              </a:rPr>
              <a:t>ঐ</a:t>
            </a:r>
            <a:r>
              <a:rPr lang="en-US" sz="2800" b="1" dirty="0">
                <a:solidFill>
                  <a:srgbClr val="080A50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80A50"/>
                </a:solidFill>
                <a:latin typeface="NikoshBAN"/>
                <a:cs typeface="NikoshBAN" pitchFamily="2" charset="0"/>
              </a:rPr>
              <a:t>গহনায়</a:t>
            </a:r>
            <a:r>
              <a:rPr lang="en-US" sz="2800" b="1" dirty="0" smtClean="0">
                <a:solidFill>
                  <a:srgbClr val="080A50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80A50"/>
                </a:solidFill>
                <a:latin typeface="NikoshBAN"/>
                <a:cs typeface="NikoshBAN" pitchFamily="2" charset="0"/>
              </a:rPr>
              <a:t>কত</a:t>
            </a:r>
            <a:r>
              <a:rPr lang="en-US" sz="2800" b="1" dirty="0" smtClean="0">
                <a:solidFill>
                  <a:srgbClr val="080A50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80A50"/>
                </a:solidFill>
                <a:latin typeface="NikoshBAN"/>
                <a:cs typeface="NikoshBAN" pitchFamily="2" charset="0"/>
              </a:rPr>
              <a:t>গ্রাম</a:t>
            </a:r>
            <a:r>
              <a:rPr lang="en-US" sz="2800" b="1" dirty="0" smtClean="0">
                <a:solidFill>
                  <a:srgbClr val="080A50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80A50"/>
                </a:solidFill>
                <a:latin typeface="NikoshBAN"/>
                <a:cs typeface="NikoshBAN" pitchFamily="2" charset="0"/>
              </a:rPr>
              <a:t>রুপা</a:t>
            </a:r>
            <a:r>
              <a:rPr lang="en-US" sz="2800" b="1" dirty="0" smtClean="0">
                <a:solidFill>
                  <a:srgbClr val="080A50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80A50"/>
                </a:solidFill>
                <a:latin typeface="NikoshBAN"/>
                <a:cs typeface="NikoshBAN" pitchFamily="2" charset="0"/>
              </a:rPr>
              <a:t>আছে</a:t>
            </a:r>
            <a:r>
              <a:rPr lang="en-US" sz="2800" b="1" dirty="0" smtClean="0">
                <a:solidFill>
                  <a:srgbClr val="080A50"/>
                </a:solidFill>
                <a:latin typeface="NikoshBAN"/>
                <a:cs typeface="NikoshBAN" pitchFamily="2" charset="0"/>
              </a:rPr>
              <a:t> ?</a:t>
            </a:r>
            <a:r>
              <a:rPr lang="en-US" sz="2800" b="1" dirty="0" smtClean="0">
                <a:solidFill>
                  <a:srgbClr val="080A50"/>
                </a:solidFill>
                <a:latin typeface="Cambria Math"/>
                <a:ea typeface="Cambria Math"/>
                <a:cs typeface="NikoshBAN" pitchFamily="2" charset="0"/>
              </a:rPr>
              <a:t> </a:t>
            </a:r>
            <a:endParaRPr lang="en-US" sz="2800" b="1" dirty="0">
              <a:latin typeface="NikoshBAN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11132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  <p:sndAc>
          <p:stSnd>
            <p:snd r:embed="rId2" name="applause.wav"/>
          </p:stSnd>
        </p:sndAc>
      </p:transition>
    </mc:Choice>
    <mc:Fallback>
      <p:transition spd="slow">
        <p:fade/>
        <p:sndAc>
          <p:stSnd>
            <p:snd r:embed="rId2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1" y="228600"/>
            <a:ext cx="2971800" cy="27432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304800" y="3174638"/>
            <a:ext cx="4343400" cy="2505886"/>
          </a:xfrm>
          <a:prstGeom prst="round1Rect">
            <a:avLst/>
          </a:prstGeom>
          <a:noFill/>
          <a:ln cmpd="thinThick">
            <a:solidFill>
              <a:srgbClr val="FFFF00"/>
            </a:solidFill>
            <a:prstDash val="sysDot"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>
              <a:lnSpc>
                <a:spcPts val="3400"/>
              </a:lnSpc>
            </a:pPr>
            <a:r>
              <a:rPr lang="en-US" sz="3600" b="1" dirty="0" err="1" smtClean="0">
                <a:ln w="3175">
                  <a:solidFill>
                    <a:schemeClr val="accent5">
                      <a:lumMod val="40000"/>
                      <a:lumOff val="60000"/>
                    </a:schemeClr>
                  </a:solidFill>
                </a:ln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আব্দুল</a:t>
            </a:r>
            <a:r>
              <a:rPr lang="en-US" sz="3600" b="1" dirty="0" smtClean="0">
                <a:ln w="3175">
                  <a:solidFill>
                    <a:schemeClr val="accent5">
                      <a:lumMod val="40000"/>
                      <a:lumOff val="60000"/>
                    </a:schemeClr>
                  </a:solidFill>
                </a:ln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3175">
                  <a:solidFill>
                    <a:schemeClr val="accent5">
                      <a:lumMod val="40000"/>
                      <a:lumOff val="60000"/>
                    </a:schemeClr>
                  </a:solidFill>
                </a:ln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ওয়াহেদ</a:t>
            </a:r>
            <a:endParaRPr lang="en-US" sz="3600" b="1" dirty="0" smtClean="0">
              <a:ln w="3175"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rgbClr val="0070C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lnSpc>
                <a:spcPts val="3400"/>
              </a:lnSpc>
            </a:pPr>
            <a:r>
              <a:rPr lang="en-US" sz="2000" b="1" dirty="0" err="1" smtClean="0">
                <a:ln w="3175">
                  <a:noFill/>
                </a:ln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নবাবগঞ্জ</a:t>
            </a:r>
            <a:r>
              <a:rPr lang="bn-IN" sz="2000" b="1" dirty="0" smtClean="0">
                <a:ln w="3175">
                  <a:noFill/>
                </a:ln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smtClean="0">
                <a:ln w="3175">
                  <a:noFill/>
                </a:ln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IN" sz="2000" b="1" dirty="0" smtClean="0">
                <a:ln w="3175">
                  <a:noFill/>
                </a:ln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রকারি </a:t>
            </a:r>
            <a:r>
              <a:rPr lang="en-US" sz="2000" b="1" dirty="0" err="1" smtClean="0">
                <a:ln w="3175">
                  <a:noFill/>
                </a:ln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বহুমূখী</a:t>
            </a:r>
            <a:r>
              <a:rPr lang="en-US" sz="2000" b="1" dirty="0" smtClean="0">
                <a:ln w="3175">
                  <a:noFill/>
                </a:ln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>
              <a:lnSpc>
                <a:spcPts val="3400"/>
              </a:lnSpc>
            </a:pPr>
            <a:r>
              <a:rPr lang="en-US" sz="2000" b="1" dirty="0" err="1" smtClean="0">
                <a:ln w="3175">
                  <a:noFill/>
                </a:ln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পাইলট</a:t>
            </a:r>
            <a:r>
              <a:rPr lang="en-US" sz="2000" b="1" dirty="0" smtClean="0">
                <a:ln w="3175">
                  <a:noFill/>
                </a:ln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n w="3175">
                  <a:noFill/>
                </a:ln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bn-IN" sz="2000" b="1" dirty="0" smtClean="0">
                <a:ln w="3175">
                  <a:noFill/>
                </a:ln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বিদ্যালয়</a:t>
            </a:r>
            <a:r>
              <a:rPr lang="en-US" sz="2000" b="1" dirty="0" smtClean="0">
                <a:ln w="3175">
                  <a:noFill/>
                </a:ln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2000" b="1" dirty="0" err="1" smtClean="0">
                <a:ln w="3175">
                  <a:noFill/>
                </a:ln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নবাবগঞ্জ,দিনাজপুর</a:t>
            </a:r>
            <a:r>
              <a:rPr lang="en-US" sz="2000" b="1" dirty="0" smtClean="0">
                <a:ln w="3175">
                  <a:noFill/>
                </a:ln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2400" b="1" dirty="0" smtClean="0">
              <a:ln w="3175">
                <a:noFill/>
              </a:ln>
              <a:solidFill>
                <a:srgbClr val="FF000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lnSpc>
                <a:spcPts val="3400"/>
              </a:lnSpc>
            </a:pPr>
            <a:r>
              <a:rPr lang="bn-IN" sz="2000" b="1" dirty="0" smtClean="0">
                <a:ln w="3175">
                  <a:noFill/>
                </a:ln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2000" b="1" dirty="0" smtClean="0">
                <a:ln w="3175">
                  <a:noFill/>
                </a:ln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n w="3175">
                  <a:noFill/>
                </a:ln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bn-IN" sz="2000" b="1" dirty="0" smtClean="0">
                <a:ln w="3175">
                  <a:noFill/>
                </a:ln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শিক্ষক</a:t>
            </a:r>
            <a:r>
              <a:rPr lang="en-US" sz="2000" b="1" dirty="0" smtClean="0">
                <a:ln w="3175">
                  <a:noFill/>
                </a:ln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1100" b="1" dirty="0" smtClean="0">
                <a:ln w="3175">
                  <a:noFill/>
                </a:ln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E-mail : aw075681@gmail,com, মোবাঃ০১৭২৪৫৪৫২৫৮।</a:t>
            </a:r>
            <a:endParaRPr lang="en-US" sz="500" b="1" dirty="0">
              <a:ln w="3175">
                <a:solidFill>
                  <a:schemeClr val="bg2">
                    <a:lumMod val="20000"/>
                    <a:lumOff val="80000"/>
                  </a:schemeClr>
                </a:solidFill>
              </a:ln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4" name="Round Diagonal Corner Rectangle 3"/>
          <p:cNvSpPr/>
          <p:nvPr/>
        </p:nvSpPr>
        <p:spPr>
          <a:xfrm>
            <a:off x="4800601" y="2971801"/>
            <a:ext cx="4419600" cy="3657599"/>
          </a:xfrm>
          <a:prstGeom prst="round2DiagRect">
            <a:avLst>
              <a:gd name="adj1" fmla="val 13888"/>
              <a:gd name="adj2" fmla="val 0"/>
            </a:avLst>
          </a:prstGeom>
          <a:noFill/>
          <a:ln w="19050"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bn-IN" sz="2800" b="1" dirty="0" smtClean="0">
                <a:ln/>
                <a:solidFill>
                  <a:srgbClr val="0070C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 : </a:t>
            </a:r>
            <a:r>
              <a:rPr lang="en-US" sz="2800" b="1" dirty="0" smtClean="0">
                <a:ln/>
                <a:solidFill>
                  <a:srgbClr val="0070C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r>
              <a:rPr lang="bn-IN" sz="2800" b="1" dirty="0" smtClean="0">
                <a:ln/>
                <a:solidFill>
                  <a:srgbClr val="0070C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bn-IN" sz="3200" b="1" dirty="0" smtClean="0">
                <a:ln/>
                <a:solidFill>
                  <a:srgbClr val="0070C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 :  </a:t>
            </a:r>
            <a:r>
              <a:rPr lang="en-US" sz="3200" b="1" dirty="0" err="1" smtClean="0">
                <a:ln/>
                <a:solidFill>
                  <a:srgbClr val="0070C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পাটি</a:t>
            </a:r>
            <a:r>
              <a:rPr lang="en-US" sz="3200" b="1" dirty="0" smtClean="0">
                <a:ln/>
                <a:solidFill>
                  <a:srgbClr val="0070C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/>
                <a:solidFill>
                  <a:srgbClr val="0070C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r>
              <a:rPr lang="bn-IN" sz="3200" b="1" dirty="0" smtClean="0">
                <a:ln/>
                <a:solidFill>
                  <a:srgbClr val="0070C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পাঠ : </a:t>
            </a:r>
            <a:r>
              <a:rPr lang="en-US" sz="3200" b="1" dirty="0" err="1" smtClean="0">
                <a:ln/>
                <a:solidFill>
                  <a:srgbClr val="0070C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সমানুপাত</a:t>
            </a:r>
            <a:endParaRPr lang="en-US" sz="3200" b="1" dirty="0">
              <a:ln/>
              <a:solidFill>
                <a:srgbClr val="0070C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3200" b="1" dirty="0" smtClean="0">
                <a:ln/>
                <a:solidFill>
                  <a:srgbClr val="0070C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তাং-১৩/০১/২০২০ </a:t>
            </a:r>
            <a:r>
              <a:rPr lang="en-US" sz="3200" b="1" dirty="0" smtClean="0">
                <a:ln/>
                <a:solidFill>
                  <a:srgbClr val="0070C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3200" b="1" dirty="0" smtClean="0">
              <a:ln/>
              <a:solidFill>
                <a:srgbClr val="0070C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78182" y="639580"/>
            <a:ext cx="29699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14015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  <p:sndAc>
          <p:stSnd>
            <p:snd r:embed="rId2" name="camera.wav"/>
          </p:stSnd>
        </p:sndAc>
      </p:transition>
    </mc:Choice>
    <mc:Fallback>
      <p:transition spd="slow">
        <p:fade/>
        <p:sndAc>
          <p:stSnd>
            <p:snd r:embed="rId2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6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6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Image result for thank you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00295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ipple/>
        <p:sndAc>
          <p:stSnd>
            <p:snd r:embed="rId2" name="applause.wav"/>
          </p:stSnd>
        </p:sndAc>
      </p:transition>
    </mc:Choice>
    <mc:Fallback>
      <p:transition spd="slow">
        <p:fade/>
        <p:sndAc>
          <p:stSnd>
            <p:snd r:embed="rId2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685800" y="1828800"/>
            <a:ext cx="1371600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2926773" y="1558636"/>
            <a:ext cx="2053936" cy="2057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5791200" y="1295400"/>
            <a:ext cx="2590800" cy="2514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447800" y="424190"/>
            <a:ext cx="61879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চিত্র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তিনটি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ভালভাবে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তুলনা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কর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;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/>
            </a:endParaRPr>
          </a:p>
        </p:txBody>
      </p:sp>
      <p:sp>
        <p:nvSpPr>
          <p:cNvPr id="7" name="Pentagon 6"/>
          <p:cNvSpPr/>
          <p:nvPr/>
        </p:nvSpPr>
        <p:spPr>
          <a:xfrm>
            <a:off x="533400" y="4211158"/>
            <a:ext cx="1676400" cy="803148"/>
          </a:xfrm>
          <a:prstGeom prst="homePlat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১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গুণ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/>
            </a:endParaRPr>
          </a:p>
        </p:txBody>
      </p:sp>
      <p:sp>
        <p:nvSpPr>
          <p:cNvPr id="8" name="Pentagon 7"/>
          <p:cNvSpPr/>
          <p:nvPr/>
        </p:nvSpPr>
        <p:spPr>
          <a:xfrm>
            <a:off x="3124200" y="4211574"/>
            <a:ext cx="2209800" cy="803148"/>
          </a:xfrm>
          <a:prstGeom prst="homePlat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২ </a:t>
            </a:r>
            <a:r>
              <a:rPr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গুণ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Pentagon 8"/>
          <p:cNvSpPr/>
          <p:nvPr/>
        </p:nvSpPr>
        <p:spPr>
          <a:xfrm>
            <a:off x="5839691" y="4258023"/>
            <a:ext cx="2743200" cy="893064"/>
          </a:xfrm>
          <a:prstGeom prst="homePlat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৩ </a:t>
            </a:r>
            <a:r>
              <a:rPr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গুণ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Curved Down Arrow 9"/>
          <p:cNvSpPr/>
          <p:nvPr/>
        </p:nvSpPr>
        <p:spPr>
          <a:xfrm flipV="1">
            <a:off x="1641326" y="3097031"/>
            <a:ext cx="4497306" cy="712967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urved Down Arrow 10"/>
          <p:cNvSpPr/>
          <p:nvPr/>
        </p:nvSpPr>
        <p:spPr>
          <a:xfrm>
            <a:off x="1371600" y="1158240"/>
            <a:ext cx="2518379" cy="73152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115291" y="5410200"/>
            <a:ext cx="746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/>
            </a:endParaRPr>
          </a:p>
        </p:txBody>
      </p:sp>
      <p:sp>
        <p:nvSpPr>
          <p:cNvPr id="12" name="Pentagon 11"/>
          <p:cNvSpPr/>
          <p:nvPr/>
        </p:nvSpPr>
        <p:spPr>
          <a:xfrm>
            <a:off x="381001" y="5410200"/>
            <a:ext cx="8201890" cy="1185451"/>
          </a:xfrm>
          <a:prstGeom prst="homePlat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দ্বিতীয়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বল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= ১ম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বলের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দ্বি-গুণ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এবং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তৃতীয়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বল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১ম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বলের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তিন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গুণ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।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026071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  <p:sndAc>
          <p:stSnd>
            <p:snd r:embed="rId2" name="camera.wav"/>
          </p:stSnd>
        </p:sndAc>
      </p:transition>
    </mc:Choice>
    <mc:Fallback>
      <p:transition spd="slow">
        <p:fade/>
        <p:sndAc>
          <p:stSnd>
            <p:snd r:embed="rId2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52400" y="685800"/>
                <a:ext cx="8919429" cy="41104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দুইটি </a:t>
                </a:r>
                <a:r>
                  <a:rPr lang="en-US" sz="28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সমজাতীয়</a:t>
                </a:r>
                <a:r>
                  <a:rPr lang="en-US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 </a:t>
                </a:r>
                <a:r>
                  <a:rPr lang="en-US" sz="28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রাশির</a:t>
                </a:r>
                <a:r>
                  <a:rPr lang="en-US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 </a:t>
                </a:r>
                <a:r>
                  <a:rPr lang="en-US" sz="28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একটি</a:t>
                </a:r>
                <a:r>
                  <a:rPr lang="en-US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 </a:t>
                </a:r>
                <a:r>
                  <a:rPr lang="en-US" sz="28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অপরটির</a:t>
                </a:r>
                <a:r>
                  <a:rPr lang="en-US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 </a:t>
                </a:r>
                <a:r>
                  <a:rPr lang="en-US" sz="28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তুলনায়</a:t>
                </a:r>
                <a:r>
                  <a:rPr lang="en-US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 </a:t>
                </a:r>
              </a:p>
              <a:p>
                <a:r>
                  <a:rPr lang="en-US" sz="28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কতগুণ</a:t>
                </a:r>
                <a:r>
                  <a:rPr lang="en-US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 </a:t>
                </a:r>
                <a:r>
                  <a:rPr lang="en-US" sz="28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বা</a:t>
                </a:r>
                <a:r>
                  <a:rPr lang="en-US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 </a:t>
                </a:r>
                <a:r>
                  <a:rPr lang="en-US" sz="28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কত</a:t>
                </a:r>
                <a:r>
                  <a:rPr lang="en-US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 </a:t>
                </a:r>
                <a:r>
                  <a:rPr lang="en-US" sz="28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অংশ</a:t>
                </a:r>
                <a:r>
                  <a:rPr lang="en-US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 </a:t>
                </a:r>
                <a:r>
                  <a:rPr lang="en-US" sz="28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তা</a:t>
                </a:r>
                <a:r>
                  <a:rPr lang="en-US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 </a:t>
                </a:r>
                <a:r>
                  <a:rPr lang="en-US" sz="28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যে</a:t>
                </a:r>
                <a:r>
                  <a:rPr lang="en-US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 </a:t>
                </a:r>
                <a:r>
                  <a:rPr lang="en-US" sz="28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ভগ্নাংশের</a:t>
                </a:r>
                <a:r>
                  <a:rPr lang="en-US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 </a:t>
                </a:r>
                <a:r>
                  <a:rPr lang="en-US" sz="28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মাধ্যমে</a:t>
                </a:r>
                <a:endParaRPr lang="en-US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/>
                </a:endParaRPr>
              </a:p>
              <a:p>
                <a:r>
                  <a:rPr lang="en-US" sz="28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প্রকাশ</a:t>
                </a:r>
                <a:r>
                  <a:rPr lang="en-US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 </a:t>
                </a:r>
                <a:r>
                  <a:rPr lang="en-US" sz="28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করা</a:t>
                </a:r>
                <a:r>
                  <a:rPr lang="en-US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 </a:t>
                </a:r>
                <a:r>
                  <a:rPr lang="en-US" sz="28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হয়</a:t>
                </a:r>
                <a:r>
                  <a:rPr lang="en-US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 </a:t>
                </a:r>
                <a:r>
                  <a:rPr lang="en-US" sz="28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তাকে</a:t>
                </a:r>
                <a:r>
                  <a:rPr lang="en-US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 </a:t>
                </a:r>
                <a:r>
                  <a:rPr lang="en-US" sz="28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অনুপাত</a:t>
                </a:r>
                <a:r>
                  <a:rPr lang="en-US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 </a:t>
                </a:r>
                <a:r>
                  <a:rPr lang="en-US" sz="28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বলে</a:t>
                </a:r>
                <a:r>
                  <a:rPr lang="en-US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।</a:t>
                </a:r>
              </a:p>
              <a:p>
                <a:r>
                  <a:rPr lang="en-US" sz="28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যেমনঃ</a:t>
                </a:r>
                <a:r>
                  <a:rPr lang="en-US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২</m:t>
                        </m:r>
                      </m:num>
                      <m:den>
                        <m:r>
                          <a:rPr lang="en-US" sz="32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৫</m:t>
                        </m:r>
                      </m:den>
                    </m:f>
                    <m:r>
                      <a:rPr lang="en-US" sz="32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  <m:r>
                      <a:rPr lang="en-US" sz="32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২</m:t>
                    </m:r>
                    <m:r>
                      <a:rPr lang="en-US" sz="32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∶</m:t>
                    </m:r>
                    <m:r>
                      <a:rPr lang="en-US" sz="3200" b="1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৫</m:t>
                    </m:r>
                  </m:oMath>
                </a14:m>
                <a:r>
                  <a:rPr lang="en-US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 ।</a:t>
                </a:r>
                <a:r>
                  <a:rPr 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 </a:t>
                </a:r>
                <a:r>
                  <a:rPr lang="en-US" sz="28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সমজাতীয়</a:t>
                </a:r>
                <a:r>
                  <a:rPr lang="en-US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 </a:t>
                </a:r>
                <a:r>
                  <a:rPr lang="en-US" sz="28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দুইটি</a:t>
                </a:r>
                <a:r>
                  <a:rPr lang="en-US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 </a:t>
                </a:r>
                <a:r>
                  <a:rPr lang="en-US" sz="28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রাশির</a:t>
                </a:r>
                <a:r>
                  <a:rPr lang="en-US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 </a:t>
                </a:r>
                <a:r>
                  <a:rPr lang="en-US" sz="28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ভাগকে</a:t>
                </a:r>
                <a:endParaRPr lang="en-US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/>
                </a:endParaRPr>
              </a:p>
              <a:p>
                <a:r>
                  <a:rPr lang="en-US" sz="28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অনুপাত</a:t>
                </a:r>
                <a:r>
                  <a:rPr 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 </a:t>
                </a:r>
                <a:r>
                  <a:rPr lang="en-US" sz="28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বলে</a:t>
                </a:r>
                <a:r>
                  <a:rPr lang="en-US" sz="28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।অনুপাতের</a:t>
                </a:r>
                <a:r>
                  <a:rPr lang="en-US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 </a:t>
                </a:r>
                <a:r>
                  <a:rPr lang="en-US" sz="28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কোন</a:t>
                </a:r>
                <a:r>
                  <a:rPr lang="en-US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 </a:t>
                </a:r>
                <a:r>
                  <a:rPr lang="en-US" sz="28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একক</a:t>
                </a:r>
                <a:r>
                  <a:rPr lang="en-US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 </a:t>
                </a:r>
                <a:r>
                  <a:rPr lang="en-US" sz="28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নেই</a:t>
                </a:r>
                <a:r>
                  <a:rPr lang="en-US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।</a:t>
                </a:r>
              </a:p>
              <a:p>
                <a:r>
                  <a:rPr lang="en-US" sz="28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সমানুপাতের</a:t>
                </a:r>
                <a:r>
                  <a:rPr lang="en-US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 </a:t>
                </a:r>
                <a:r>
                  <a:rPr lang="en-US" sz="28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গাণিতিক</a:t>
                </a:r>
                <a:r>
                  <a:rPr lang="en-US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 </a:t>
                </a:r>
                <a:r>
                  <a:rPr lang="en-US" sz="28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প্রতীক</a:t>
                </a:r>
                <a:r>
                  <a:rPr lang="en-US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 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∶∶</m:t>
                    </m:r>
                  </m:oMath>
                </a14:m>
                <a:r>
                  <a:rPr lang="en-US" sz="32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 </a:t>
                </a:r>
                <a:r>
                  <a:rPr lang="en-US" sz="32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এর</a:t>
                </a:r>
                <a:r>
                  <a:rPr lang="en-US" sz="32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 </a:t>
                </a:r>
                <a:r>
                  <a:rPr lang="en-US" sz="32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পরিবর্তে</a:t>
                </a:r>
                <a:endPara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/>
                </a:endParaRPr>
              </a:p>
              <a:p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 </a:t>
                </a:r>
                <a:r>
                  <a:rPr lang="en-US" sz="32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 ( </a:t>
                </a:r>
                <a:r>
                  <a:rPr lang="en-US" sz="32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সমান</a:t>
                </a:r>
                <a:r>
                  <a:rPr lang="en-US" sz="32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 ) = </a:t>
                </a:r>
                <a:r>
                  <a:rPr lang="en-US" sz="32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হয়</a:t>
                </a:r>
                <a:r>
                  <a:rPr lang="en-US" sz="32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। </a:t>
                </a:r>
              </a:p>
              <a:p>
                <a:r>
                  <a:rPr lang="en-US" sz="32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সমানুপাতের</a:t>
                </a:r>
                <a:r>
                  <a:rPr lang="en-US" sz="32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 </a:t>
                </a:r>
                <a:r>
                  <a:rPr lang="en-US" sz="32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প্রত্যেক</a:t>
                </a:r>
                <a:r>
                  <a:rPr lang="en-US" sz="32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 </a:t>
                </a:r>
                <a:r>
                  <a:rPr lang="en-US" sz="32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রাশিকে</a:t>
                </a:r>
                <a:r>
                  <a:rPr lang="en-US" sz="32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 </a:t>
                </a:r>
                <a:r>
                  <a:rPr lang="en-US" sz="32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সমানুপাতী</a:t>
                </a:r>
                <a:r>
                  <a:rPr lang="en-US" sz="32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 </a:t>
                </a:r>
                <a:r>
                  <a:rPr lang="en-US" sz="32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বলে</a:t>
                </a:r>
                <a:r>
                  <a:rPr lang="en-US" sz="32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।</a:t>
                </a:r>
                <a:endPara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685800"/>
                <a:ext cx="8919429" cy="4110484"/>
              </a:xfrm>
              <a:prstGeom prst="rect">
                <a:avLst/>
              </a:prstGeom>
              <a:blipFill rotWithShape="1">
                <a:blip r:embed="rId3"/>
                <a:stretch>
                  <a:fillRect l="-1846" t="-1780" r="-2529" b="-47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08262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  <p:sndAc>
          <p:stSnd>
            <p:snd r:embed="rId2" name="camera.wav"/>
          </p:stSnd>
        </p:sndAc>
      </p:transition>
    </mc:Choice>
    <mc:Fallback>
      <p:transition spd="slow">
        <p:fade/>
        <p:sndAc>
          <p:stSnd>
            <p:snd r:embed="rId2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1683327" y="533400"/>
            <a:ext cx="5486400" cy="1676400"/>
          </a:xfrm>
          <a:prstGeom prst="downArrowCallou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</a:t>
            </a:r>
            <a:endParaRPr lang="en-US" sz="5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Horizontal Scroll 2"/>
          <p:cNvSpPr/>
          <p:nvPr/>
        </p:nvSpPr>
        <p:spPr>
          <a:xfrm>
            <a:off x="1052945" y="2895600"/>
            <a:ext cx="6629400" cy="2667000"/>
          </a:xfrm>
          <a:prstGeom prst="horizontalScroll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সমানুপাত</a:t>
            </a:r>
            <a:endParaRPr lang="bn-IN" sz="4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99781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  <p:sndAc>
          <p:stSnd>
            <p:snd r:embed="rId2" name="camera.wav"/>
          </p:stSnd>
        </p:sndAc>
      </p:transition>
    </mc:Choice>
    <mc:Fallback>
      <p:transition spd="slow">
        <p:fade/>
        <p:sndAc>
          <p:stSnd>
            <p:snd r:embed="rId2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2651166" y="76200"/>
            <a:ext cx="2911434" cy="1447800"/>
          </a:xfrm>
          <a:prstGeom prst="downArrowCallou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2590800"/>
            <a:ext cx="8686800" cy="7620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itchFamily="2" charset="2"/>
              <a:buChar char="Ø"/>
            </a:pP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অনুপাত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সমানুপাত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bn-IN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পারবে।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3488377"/>
            <a:ext cx="8686800" cy="7620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itchFamily="2" charset="2"/>
              <a:buChar char="Ø"/>
            </a:pP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বহুরাশিক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ধারাবাহিক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অনুপাত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endParaRPr lang="en-US" sz="28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 পারবে।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28700" y="4419600"/>
            <a:ext cx="7277100" cy="14478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 typeface="Wingdings" pitchFamily="2" charset="2"/>
              <a:buChar char="Ø"/>
            </a:pP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সমানুপাত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সংক্রান্ত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সমাধান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 পারবে।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28700" y="1574470"/>
            <a:ext cx="7162800" cy="7620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শিক্ষার্থীরা---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0628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  <p:sndAc>
          <p:stSnd>
            <p:snd r:embed="rId2" name="camera.wav"/>
          </p:stSnd>
        </p:sndAc>
      </p:transition>
    </mc:Choice>
    <mc:Fallback>
      <p:transition spd="slow">
        <p:fade/>
        <p:sndAc>
          <p:stSnd>
            <p:snd r:embed="rId2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19086" y="2438400"/>
            <a:ext cx="9163086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৬ষ্ঠ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শ্রেণিতে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আমরা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জেনেছি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-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যে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অনুপাতের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দুইটি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রাশি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থাকে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কী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বলে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?</a:t>
            </a:r>
          </a:p>
          <a:p>
            <a:r>
              <a:rPr lang="en-GB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               </a:t>
            </a:r>
            <a:r>
              <a:rPr lang="en-GB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সরল</a:t>
            </a:r>
            <a:r>
              <a:rPr lang="en-GB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GB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অনুপাত</a:t>
            </a:r>
            <a:endParaRPr lang="en-GB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GB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পূর্বরাশি,উত্তররাশি,লঘু,গুরু</a:t>
            </a:r>
            <a:r>
              <a:rPr lang="en-GB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, </a:t>
            </a:r>
            <a:r>
              <a:rPr lang="en-GB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একক</a:t>
            </a:r>
            <a:r>
              <a:rPr lang="en-GB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ও </a:t>
            </a:r>
            <a:r>
              <a:rPr lang="en-GB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ব্যস্ত</a:t>
            </a:r>
            <a:r>
              <a:rPr lang="en-GB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GB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অনুপাত</a:t>
            </a:r>
            <a:endParaRPr lang="en-GB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/>
            </a:endParaRPr>
          </a:p>
          <a:p>
            <a:r>
              <a:rPr lang="en-GB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     </a:t>
            </a:r>
            <a:r>
              <a:rPr lang="en-GB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এবং</a:t>
            </a:r>
            <a:r>
              <a:rPr lang="en-GB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GB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সমতুল</a:t>
            </a:r>
            <a:r>
              <a:rPr lang="en-GB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GB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সবাই</a:t>
            </a:r>
            <a:r>
              <a:rPr lang="en-GB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GB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জানি</a:t>
            </a:r>
            <a:r>
              <a:rPr lang="en-GB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। </a:t>
            </a:r>
            <a:r>
              <a:rPr lang="en-GB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বলতো</a:t>
            </a:r>
            <a:r>
              <a:rPr lang="en-GB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GB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মিশ্র</a:t>
            </a:r>
            <a:r>
              <a:rPr lang="en-GB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GB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অনুপাত</a:t>
            </a:r>
            <a:r>
              <a:rPr lang="en-GB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GB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কী</a:t>
            </a:r>
            <a:r>
              <a:rPr lang="en-GB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?</a:t>
            </a:r>
          </a:p>
          <a:p>
            <a:r>
              <a:rPr lang="en-GB" sz="2800" b="1" dirty="0" err="1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সরল</a:t>
            </a:r>
            <a:r>
              <a:rPr lang="en-GB" sz="2800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GB" sz="2800" b="1" dirty="0" err="1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অনুপাতগুলোর</a:t>
            </a:r>
            <a:r>
              <a:rPr lang="en-GB" sz="2800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GB" sz="2800" b="1" dirty="0" err="1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পূর্বরাশিগুলোর</a:t>
            </a:r>
            <a:r>
              <a:rPr lang="en-GB" sz="2800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GB" sz="2800" b="1" dirty="0" err="1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গুণফলকে</a:t>
            </a:r>
            <a:endParaRPr lang="en-GB" sz="2800" b="1" dirty="0" smtClean="0">
              <a:solidFill>
                <a:srgbClr val="33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/>
            </a:endParaRPr>
          </a:p>
          <a:p>
            <a:r>
              <a:rPr lang="en-GB" sz="2800" b="1" dirty="0" err="1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পূর্ব</a:t>
            </a:r>
            <a:r>
              <a:rPr lang="en-GB" sz="2800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GB" sz="2800" b="1" dirty="0" err="1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রাশি</a:t>
            </a:r>
            <a:r>
              <a:rPr lang="en-GB" sz="2800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GB" sz="2800" b="1" dirty="0" err="1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এবং</a:t>
            </a:r>
            <a:r>
              <a:rPr lang="en-GB" sz="2800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GB" sz="2800" b="1" dirty="0" err="1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উত্তর</a:t>
            </a:r>
            <a:r>
              <a:rPr lang="en-GB" sz="2800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GB" sz="2800" b="1" dirty="0" err="1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রাশিগুলোর</a:t>
            </a:r>
            <a:r>
              <a:rPr lang="en-GB" sz="2800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GB" sz="2800" b="1" dirty="0" err="1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গুণফলকে</a:t>
            </a:r>
            <a:r>
              <a:rPr lang="en-US" sz="2800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GB" sz="2800" b="1" dirty="0" err="1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উত্তর</a:t>
            </a:r>
            <a:r>
              <a:rPr lang="en-GB" sz="2800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GB" sz="2800" b="1" dirty="0" err="1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রাশি</a:t>
            </a:r>
            <a:endParaRPr lang="en-GB" sz="2800" b="1" dirty="0" smtClean="0">
              <a:solidFill>
                <a:srgbClr val="33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/>
            </a:endParaRPr>
          </a:p>
          <a:p>
            <a:r>
              <a:rPr lang="en-GB" sz="2800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 </a:t>
            </a:r>
            <a:r>
              <a:rPr lang="en-GB" sz="2800" b="1" dirty="0" err="1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ধরে</a:t>
            </a:r>
            <a:r>
              <a:rPr lang="en-GB" sz="2800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GB" sz="2800" b="1" dirty="0" err="1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প্রাপ্ত</a:t>
            </a:r>
            <a:r>
              <a:rPr lang="en-GB" sz="2800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GB" sz="2800" b="1" dirty="0" err="1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অনুপাতকে</a:t>
            </a:r>
            <a:r>
              <a:rPr lang="en-GB" sz="2800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GB" sz="2800" b="1" dirty="0" err="1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মিশ্র</a:t>
            </a:r>
            <a:r>
              <a:rPr lang="en-GB" sz="2800" b="1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GB" sz="2800" b="1" dirty="0" err="1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অনুপাত</a:t>
            </a:r>
            <a:r>
              <a:rPr lang="en-GB" sz="2800" b="1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GB" sz="2800" b="1" dirty="0" err="1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বলে</a:t>
            </a:r>
            <a:r>
              <a:rPr lang="en-GB" sz="2800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।</a:t>
            </a:r>
            <a:endParaRPr lang="en-GB" sz="2800" b="1" dirty="0">
              <a:solidFill>
                <a:srgbClr val="33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/>
            </a:endParaRPr>
          </a:p>
        </p:txBody>
      </p:sp>
      <p:sp>
        <p:nvSpPr>
          <p:cNvPr id="4" name="Pentagon 3"/>
          <p:cNvSpPr/>
          <p:nvPr/>
        </p:nvSpPr>
        <p:spPr>
          <a:xfrm>
            <a:off x="1981200" y="609600"/>
            <a:ext cx="5105400" cy="893064"/>
          </a:xfrm>
          <a:prstGeom prst="homePlat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পূর্ব</a:t>
            </a:r>
            <a:r>
              <a:rPr lang="en-GB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জ্ঞান</a:t>
            </a:r>
            <a:r>
              <a:rPr lang="en-GB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যাচাই</a:t>
            </a:r>
            <a:endParaRPr lang="en-US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828443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  <p:sndAc>
          <p:stSnd>
            <p:snd r:embed="rId2" name="camera.wav"/>
          </p:stSnd>
        </p:sndAc>
      </p:transition>
    </mc:Choice>
    <mc:Fallback>
      <p:transition spd="slow">
        <p:fade/>
        <p:sndAc>
          <p:stSnd>
            <p:snd r:embed="rId2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 tmFilter="0,0; .5, 1; 1, 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tmFilter="0,0; .5, 1; 1, 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tmFilter="0,0; .5, 1; 1, 1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28600" y="609600"/>
                <a:ext cx="9227206" cy="57761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u="sng" dirty="0" smtClean="0">
                    <a:latin typeface="NikoshBAN"/>
                  </a:rPr>
                  <a:t>বহুরাশিক </a:t>
                </a:r>
                <a:r>
                  <a:rPr lang="en-US" sz="3200" b="1" u="sng" dirty="0" err="1" smtClean="0">
                    <a:latin typeface="NikoshBAN"/>
                  </a:rPr>
                  <a:t>অনুপাতঃ</a:t>
                </a:r>
                <a:r>
                  <a:rPr lang="en-US" sz="3200" b="1" u="sng" dirty="0" smtClean="0">
                    <a:latin typeface="NikoshBAN"/>
                  </a:rPr>
                  <a:t> </a:t>
                </a:r>
                <a:r>
                  <a:rPr lang="en-US" sz="3200" dirty="0" err="1" smtClean="0">
                    <a:latin typeface="NikoshBAN"/>
                  </a:rPr>
                  <a:t>তিন</a:t>
                </a:r>
                <a:r>
                  <a:rPr lang="en-US" sz="3200" dirty="0" smtClean="0">
                    <a:latin typeface="NikoshBAN"/>
                  </a:rPr>
                  <a:t> </a:t>
                </a:r>
                <a:r>
                  <a:rPr lang="en-US" sz="3200" dirty="0" err="1" smtClean="0">
                    <a:latin typeface="NikoshBAN"/>
                  </a:rPr>
                  <a:t>বা</a:t>
                </a:r>
                <a:r>
                  <a:rPr lang="en-US" sz="3200" dirty="0" smtClean="0">
                    <a:latin typeface="NikoshBAN"/>
                  </a:rPr>
                  <a:t> </a:t>
                </a:r>
                <a:r>
                  <a:rPr lang="en-US" sz="3200" dirty="0" err="1" smtClean="0">
                    <a:latin typeface="NikoshBAN"/>
                  </a:rPr>
                  <a:t>ততোধিক</a:t>
                </a:r>
                <a:r>
                  <a:rPr lang="en-US" sz="3200" dirty="0" smtClean="0">
                    <a:latin typeface="NikoshBAN"/>
                  </a:rPr>
                  <a:t> </a:t>
                </a:r>
                <a:r>
                  <a:rPr lang="en-US" sz="3200" dirty="0" err="1" smtClean="0">
                    <a:latin typeface="NikoshBAN"/>
                  </a:rPr>
                  <a:t>রাশির</a:t>
                </a:r>
                <a:r>
                  <a:rPr lang="en-US" sz="3200" dirty="0" smtClean="0">
                    <a:latin typeface="NikoshBAN"/>
                  </a:rPr>
                  <a:t> </a:t>
                </a:r>
              </a:p>
              <a:p>
                <a:r>
                  <a:rPr lang="en-US" sz="3200" dirty="0" err="1" smtClean="0">
                    <a:latin typeface="NikoshBAN"/>
                  </a:rPr>
                  <a:t>অনুপাতকে</a:t>
                </a:r>
                <a:r>
                  <a:rPr lang="en-US" sz="3200" dirty="0" smtClean="0">
                    <a:latin typeface="NikoshBAN"/>
                  </a:rPr>
                  <a:t> </a:t>
                </a:r>
                <a:r>
                  <a:rPr lang="en-US" sz="3200" dirty="0" err="1">
                    <a:latin typeface="NikoshBAN"/>
                  </a:rPr>
                  <a:t>বহুরাশিক</a:t>
                </a:r>
                <a:r>
                  <a:rPr lang="en-US" sz="3200" dirty="0">
                    <a:latin typeface="NikoshBAN"/>
                  </a:rPr>
                  <a:t> </a:t>
                </a:r>
                <a:r>
                  <a:rPr lang="en-US" sz="3200" dirty="0" err="1" smtClean="0">
                    <a:latin typeface="NikoshBAN"/>
                  </a:rPr>
                  <a:t>অনুপাত</a:t>
                </a:r>
                <a:r>
                  <a:rPr lang="en-US" sz="3200" dirty="0" smtClean="0">
                    <a:latin typeface="NikoshBAN"/>
                  </a:rPr>
                  <a:t> </a:t>
                </a:r>
                <a:r>
                  <a:rPr lang="en-US" sz="3200" dirty="0" err="1" smtClean="0">
                    <a:latin typeface="NikoshBAN"/>
                  </a:rPr>
                  <a:t>বলে</a:t>
                </a:r>
                <a:r>
                  <a:rPr lang="en-US" sz="3200" dirty="0" smtClean="0">
                    <a:latin typeface="NikoshBAN"/>
                  </a:rPr>
                  <a:t>।</a:t>
                </a:r>
              </a:p>
              <a:p>
                <a:r>
                  <a:rPr lang="en-US" sz="3200" b="1" dirty="0" err="1" smtClean="0">
                    <a:latin typeface="NikoshBAN"/>
                  </a:rPr>
                  <a:t>ত্রৈরাশিকঃ</a:t>
                </a:r>
                <a:r>
                  <a:rPr lang="en-US" sz="3200" dirty="0" err="1" smtClean="0">
                    <a:latin typeface="NikoshBAN"/>
                  </a:rPr>
                  <a:t>সমানুপাতের</a:t>
                </a:r>
                <a:r>
                  <a:rPr lang="en-US" sz="3200" dirty="0" smtClean="0">
                    <a:latin typeface="NikoshBAN"/>
                  </a:rPr>
                  <a:t> </a:t>
                </a:r>
                <a:r>
                  <a:rPr lang="en-US" sz="3200" dirty="0" err="1" smtClean="0">
                    <a:latin typeface="NikoshBAN"/>
                  </a:rPr>
                  <a:t>তিনটি</a:t>
                </a:r>
                <a:r>
                  <a:rPr lang="en-US" sz="3200" dirty="0" smtClean="0">
                    <a:latin typeface="NikoshBAN"/>
                  </a:rPr>
                  <a:t> </a:t>
                </a:r>
                <a:r>
                  <a:rPr lang="en-US" sz="3200" dirty="0" err="1" smtClean="0">
                    <a:latin typeface="NikoshBAN"/>
                  </a:rPr>
                  <a:t>রাশি</a:t>
                </a:r>
                <a:r>
                  <a:rPr lang="en-US" sz="3200" dirty="0" smtClean="0">
                    <a:latin typeface="NikoshBAN"/>
                  </a:rPr>
                  <a:t> </a:t>
                </a:r>
                <a:r>
                  <a:rPr lang="en-US" sz="3200" dirty="0" err="1" smtClean="0">
                    <a:latin typeface="NikoshBAN"/>
                  </a:rPr>
                  <a:t>জানা</a:t>
                </a:r>
                <a:r>
                  <a:rPr lang="en-US" sz="3200" dirty="0" smtClean="0">
                    <a:latin typeface="NikoshBAN"/>
                  </a:rPr>
                  <a:t> </a:t>
                </a:r>
                <a:r>
                  <a:rPr lang="en-US" sz="3200" dirty="0" err="1" smtClean="0">
                    <a:latin typeface="NikoshBAN"/>
                  </a:rPr>
                  <a:t>থাকলে</a:t>
                </a:r>
                <a:endParaRPr lang="en-US" sz="3200" dirty="0" smtClean="0">
                  <a:latin typeface="NikoshBAN"/>
                </a:endParaRPr>
              </a:p>
              <a:p>
                <a:r>
                  <a:rPr lang="en-US" sz="3200" dirty="0" smtClean="0">
                    <a:latin typeface="NikoshBAN"/>
                  </a:rPr>
                  <a:t>৪র্থ </a:t>
                </a:r>
                <a:r>
                  <a:rPr lang="en-US" sz="3200" dirty="0" err="1" smtClean="0">
                    <a:latin typeface="NikoshBAN"/>
                  </a:rPr>
                  <a:t>রাশির</a:t>
                </a:r>
                <a:r>
                  <a:rPr lang="en-US" sz="3200" dirty="0" smtClean="0">
                    <a:latin typeface="NikoshBAN"/>
                  </a:rPr>
                  <a:t> </a:t>
                </a:r>
                <a:r>
                  <a:rPr lang="en-US" sz="3200" dirty="0" err="1" smtClean="0">
                    <a:latin typeface="NikoshBAN"/>
                  </a:rPr>
                  <a:t>মান</a:t>
                </a:r>
                <a:r>
                  <a:rPr lang="en-US" sz="3200" dirty="0" smtClean="0">
                    <a:latin typeface="NikoshBAN"/>
                  </a:rPr>
                  <a:t> </a:t>
                </a:r>
                <a:r>
                  <a:rPr lang="en-US" sz="3200" dirty="0" err="1" smtClean="0">
                    <a:latin typeface="NikoshBAN"/>
                  </a:rPr>
                  <a:t>নির্ণয়</a:t>
                </a:r>
                <a:r>
                  <a:rPr lang="en-US" sz="3200" dirty="0" smtClean="0">
                    <a:latin typeface="NikoshBAN"/>
                  </a:rPr>
                  <a:t> </a:t>
                </a:r>
                <a:r>
                  <a:rPr lang="en-US" sz="3200" dirty="0" err="1" smtClean="0">
                    <a:latin typeface="NikoshBAN"/>
                  </a:rPr>
                  <a:t>করার</a:t>
                </a:r>
                <a:r>
                  <a:rPr lang="en-US" sz="3200" dirty="0" smtClean="0">
                    <a:latin typeface="NikoshBAN"/>
                  </a:rPr>
                  <a:t> </a:t>
                </a:r>
                <a:r>
                  <a:rPr lang="en-US" sz="3200" dirty="0" err="1" smtClean="0">
                    <a:latin typeface="NikoshBAN"/>
                  </a:rPr>
                  <a:t>পদ্ধতিকে</a:t>
                </a:r>
                <a:r>
                  <a:rPr lang="en-US" sz="3200" dirty="0" smtClean="0">
                    <a:latin typeface="NikoshBAN"/>
                  </a:rPr>
                  <a:t> </a:t>
                </a:r>
                <a:r>
                  <a:rPr lang="en-US" sz="3200" dirty="0" err="1" smtClean="0">
                    <a:latin typeface="NikoshBAN"/>
                  </a:rPr>
                  <a:t>ত্রৈরাশিক</a:t>
                </a:r>
                <a:r>
                  <a:rPr lang="en-US" sz="3200" dirty="0" smtClean="0">
                    <a:latin typeface="NikoshBAN"/>
                  </a:rPr>
                  <a:t> </a:t>
                </a:r>
                <a:r>
                  <a:rPr lang="en-US" sz="3200" dirty="0" err="1" smtClean="0">
                    <a:latin typeface="NikoshBAN"/>
                  </a:rPr>
                  <a:t>বলে</a:t>
                </a:r>
                <a:r>
                  <a:rPr lang="en-US" sz="3200" dirty="0" smtClean="0">
                    <a:latin typeface="NikoshBAN"/>
                  </a:rPr>
                  <a:t>।</a:t>
                </a:r>
              </a:p>
              <a:p>
                <a:endParaRPr lang="en-US" sz="3200" dirty="0" smtClean="0">
                  <a:latin typeface="NikoshBAN"/>
                </a:endParaRPr>
              </a:p>
              <a:p>
                <a:r>
                  <a:rPr lang="en-US" sz="3200" b="1" dirty="0" err="1" smtClean="0">
                    <a:latin typeface="NikoshBAN"/>
                  </a:rPr>
                  <a:t>সূত্রঃ</a:t>
                </a:r>
                <a:r>
                  <a:rPr lang="en-US" sz="3200" dirty="0" smtClean="0">
                    <a:latin typeface="NikoshBAN"/>
                  </a:rPr>
                  <a:t> ১ম </a:t>
                </a:r>
                <a:r>
                  <a:rPr lang="en-US" sz="3200" dirty="0" err="1" smtClean="0">
                    <a:latin typeface="NikoshBAN"/>
                  </a:rPr>
                  <a:t>রাশি</a:t>
                </a:r>
                <a:r>
                  <a:rPr lang="en-US" sz="3200" dirty="0" smtClean="0">
                    <a:latin typeface="NikoshBAN"/>
                  </a:rPr>
                  <a:t> </a:t>
                </a:r>
                <a:r>
                  <a:rPr lang="en-US" sz="3200" dirty="0" smtClean="0">
                    <a:latin typeface="Cambria Math"/>
                    <a:ea typeface="Cambria Math"/>
                  </a:rPr>
                  <a:t>∶ </a:t>
                </a:r>
                <a:r>
                  <a:rPr lang="en-US" sz="3200" dirty="0" smtClean="0">
                    <a:latin typeface="NikoshBAN"/>
                  </a:rPr>
                  <a:t>২য় </a:t>
                </a:r>
                <a:r>
                  <a:rPr lang="en-US" sz="3200" dirty="0" err="1" smtClean="0">
                    <a:latin typeface="NikoshBAN"/>
                  </a:rPr>
                  <a:t>রাশি</a:t>
                </a:r>
                <a:r>
                  <a:rPr lang="en-US" sz="3200" dirty="0" smtClean="0">
                    <a:latin typeface="NikoshBAN"/>
                  </a:rPr>
                  <a:t> </a:t>
                </a:r>
                <a:r>
                  <a:rPr lang="en-US" sz="3200" dirty="0" smtClean="0">
                    <a:latin typeface="Cambria Math"/>
                    <a:ea typeface="Cambria Math"/>
                  </a:rPr>
                  <a:t>∷ ৩য় </a:t>
                </a:r>
                <a:r>
                  <a:rPr lang="en-US" sz="3200" dirty="0" err="1" smtClean="0">
                    <a:latin typeface="Cambria Math"/>
                    <a:ea typeface="Cambria Math"/>
                  </a:rPr>
                  <a:t>রাশি</a:t>
                </a:r>
                <a:r>
                  <a:rPr lang="en-US" sz="3200" dirty="0" smtClean="0">
                    <a:latin typeface="Cambria Math"/>
                    <a:ea typeface="Cambria Math"/>
                  </a:rPr>
                  <a:t> ∶ ৪র্থ </a:t>
                </a:r>
                <a:r>
                  <a:rPr lang="en-US" sz="3200" dirty="0" err="1" smtClean="0">
                    <a:latin typeface="Cambria Math"/>
                    <a:ea typeface="Cambria Math"/>
                  </a:rPr>
                  <a:t>রাশি</a:t>
                </a:r>
                <a:endParaRPr lang="en-US" sz="3200" dirty="0" smtClean="0">
                  <a:latin typeface="Cambria Math"/>
                  <a:ea typeface="Cambria Math"/>
                </a:endParaRPr>
              </a:p>
              <a:p>
                <a:r>
                  <a:rPr lang="en-US" sz="3200" dirty="0" smtClean="0">
                    <a:latin typeface="NikoshBAN"/>
                  </a:rPr>
                  <a:t>          ⇒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dirty="0">
                            <a:latin typeface="NikoshBAN"/>
                          </a:rPr>
                          <m:t>১</m:t>
                        </m:r>
                        <m:r>
                          <m:rPr>
                            <m:nor/>
                          </m:rPr>
                          <a:rPr lang="en-US" sz="3200" dirty="0">
                            <a:latin typeface="NikoshBAN"/>
                          </a:rPr>
                          <m:t>ম</m:t>
                        </m:r>
                        <m:r>
                          <m:rPr>
                            <m:nor/>
                          </m:rPr>
                          <a:rPr lang="en-US" sz="3200" dirty="0">
                            <a:latin typeface="NikoshBAN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200" dirty="0">
                            <a:latin typeface="NikoshBAN"/>
                          </a:rPr>
                          <m:t>রাশি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0" i="0" smtClean="0">
                            <a:latin typeface="Cambria Math"/>
                          </a:rPr>
                          <m:t>২</m:t>
                        </m:r>
                        <m:r>
                          <m:rPr>
                            <m:nor/>
                          </m:rPr>
                          <a:rPr lang="en-US" sz="3200" b="0" i="0" smtClean="0">
                            <a:latin typeface="Cambria Math"/>
                          </a:rPr>
                          <m:t>য়</m:t>
                        </m:r>
                        <m:r>
                          <m:rPr>
                            <m:nor/>
                          </m:rPr>
                          <a:rPr lang="en-US" sz="3200" dirty="0">
                            <a:latin typeface="NikoshBAN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200" dirty="0">
                            <a:latin typeface="NikoshBAN"/>
                          </a:rPr>
                          <m:t>রাশি</m:t>
                        </m:r>
                      </m:den>
                    </m:f>
                    <m:r>
                      <a:rPr lang="en-US" sz="3200" i="1" smtClean="0"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r>
                  <a:rPr lang="en-US" sz="3200" dirty="0" smtClean="0">
                    <a:latin typeface="NikoshBAN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0" i="0" dirty="0" smtClean="0">
                            <a:latin typeface="Cambria Math"/>
                          </a:rPr>
                          <m:t>৩</m:t>
                        </m:r>
                        <m:r>
                          <m:rPr>
                            <m:nor/>
                          </m:rPr>
                          <a:rPr lang="en-US" sz="3200" b="0" i="0" dirty="0" smtClean="0">
                            <a:latin typeface="Cambria Math"/>
                          </a:rPr>
                          <m:t>য়</m:t>
                        </m:r>
                        <m:r>
                          <m:rPr>
                            <m:nor/>
                          </m:rPr>
                          <a:rPr lang="en-US" sz="3200" dirty="0">
                            <a:latin typeface="NikoshBAN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200" dirty="0">
                            <a:latin typeface="NikoshBAN"/>
                          </a:rPr>
                          <m:t>রাশি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0" i="0" dirty="0" smtClean="0">
                            <a:latin typeface="Cambria Math"/>
                          </a:rPr>
                          <m:t>৪</m:t>
                        </m:r>
                        <m:r>
                          <m:rPr>
                            <m:nor/>
                          </m:rPr>
                          <a:rPr lang="en-US" sz="3200" b="0" i="0" dirty="0" smtClean="0">
                            <a:latin typeface="Cambria Math"/>
                          </a:rPr>
                          <m:t>র্থ</m:t>
                        </m:r>
                        <m:r>
                          <m:rPr>
                            <m:nor/>
                          </m:rPr>
                          <a:rPr lang="en-US" sz="3200" dirty="0">
                            <a:latin typeface="NikoshBAN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200" dirty="0">
                            <a:latin typeface="NikoshBAN"/>
                          </a:rPr>
                          <m:t>রাশি</m:t>
                        </m:r>
                      </m:den>
                    </m:f>
                  </m:oMath>
                </a14:m>
                <a:r>
                  <a:rPr lang="en-US" sz="3200" dirty="0" smtClean="0">
                    <a:latin typeface="NikoshBAN"/>
                  </a:rPr>
                  <a:t> </a:t>
                </a:r>
              </a:p>
              <a:p>
                <a:r>
                  <a:rPr lang="en-US" sz="3200" dirty="0" smtClean="0">
                    <a:latin typeface="NikoshBAN"/>
                  </a:rPr>
                  <a:t>⇒</a:t>
                </a:r>
                <a:r>
                  <a:rPr lang="en-US" sz="3200" dirty="0">
                    <a:latin typeface="NikoshBAN"/>
                  </a:rPr>
                  <a:t> ১ম </a:t>
                </a:r>
                <a:r>
                  <a:rPr lang="en-US" sz="3200" dirty="0" err="1">
                    <a:latin typeface="NikoshBAN"/>
                  </a:rPr>
                  <a:t>রাশি</a:t>
                </a:r>
                <a:r>
                  <a:rPr lang="en-US" sz="3200" dirty="0">
                    <a:latin typeface="NikoshB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/>
                        <a:ea typeface="Cambria Math"/>
                      </a:rPr>
                      <m:t>×</m:t>
                    </m:r>
                    <m:r>
                      <m:rPr>
                        <m:nor/>
                      </m:rPr>
                      <a:rPr lang="en-US" sz="3200" b="0" i="0" smtClean="0">
                        <a:latin typeface="Cambria Math"/>
                        <a:ea typeface="Cambria Math"/>
                      </a:rPr>
                      <m:t>৪</m:t>
                    </m:r>
                    <m:r>
                      <m:rPr>
                        <m:nor/>
                      </m:rPr>
                      <a:rPr lang="en-US" sz="3200" b="0" i="0" smtClean="0">
                        <a:latin typeface="Cambria Math"/>
                        <a:ea typeface="Cambria Math"/>
                      </a:rPr>
                      <m:t>র্থ</m:t>
                    </m:r>
                    <m:r>
                      <m:rPr>
                        <m:nor/>
                      </m:rPr>
                      <a:rPr lang="en-US" sz="3200" dirty="0">
                        <a:latin typeface="NikoshBAN"/>
                      </a:rPr>
                      <m:t> </m:t>
                    </m:r>
                    <m:r>
                      <m:rPr>
                        <m:nor/>
                      </m:rPr>
                      <a:rPr lang="en-US" sz="3200" dirty="0">
                        <a:latin typeface="NikoshBAN"/>
                      </a:rPr>
                      <m:t>রাশি</m:t>
                    </m:r>
                    <m:r>
                      <a:rPr lang="en-US" sz="3200" i="1" dirty="0" smtClean="0">
                        <a:latin typeface="Cambria Math"/>
                        <a:ea typeface="Cambria Math"/>
                      </a:rPr>
                      <m:t>=</m:t>
                    </m:r>
                    <m:r>
                      <m:rPr>
                        <m:nor/>
                      </m:rPr>
                      <a:rPr lang="en-US" sz="3200" b="0" i="0" dirty="0" smtClean="0">
                        <a:latin typeface="Cambria Math"/>
                        <a:ea typeface="Cambria Math"/>
                      </a:rPr>
                      <m:t>২</m:t>
                    </m:r>
                    <m:r>
                      <m:rPr>
                        <m:nor/>
                      </m:rPr>
                      <a:rPr lang="en-US" sz="3200" b="0" i="0" dirty="0" smtClean="0">
                        <a:latin typeface="Cambria Math"/>
                        <a:ea typeface="Cambria Math"/>
                      </a:rPr>
                      <m:t>য়</m:t>
                    </m:r>
                    <m:r>
                      <m:rPr>
                        <m:nor/>
                      </m:rPr>
                      <a:rPr lang="en-US" sz="3200" dirty="0" smtClean="0">
                        <a:latin typeface="NikoshBAN"/>
                      </a:rPr>
                      <m:t> </m:t>
                    </m:r>
                    <m:r>
                      <m:rPr>
                        <m:nor/>
                      </m:rPr>
                      <a:rPr lang="en-US" sz="3200" dirty="0" smtClean="0">
                        <a:latin typeface="NikoshBAN"/>
                      </a:rPr>
                      <m:t>রাশি</m:t>
                    </m:r>
                    <m:r>
                      <a:rPr lang="en-US" sz="3200" i="1" dirty="0" smtClean="0">
                        <a:latin typeface="Cambria Math"/>
                        <a:ea typeface="Cambria Math"/>
                      </a:rPr>
                      <m:t>×</m:t>
                    </m:r>
                    <m:r>
                      <m:rPr>
                        <m:nor/>
                      </m:rPr>
                      <a:rPr lang="en-US" sz="3200" b="0" i="0" dirty="0" smtClean="0">
                        <a:latin typeface="Cambria Math"/>
                        <a:ea typeface="Cambria Math"/>
                      </a:rPr>
                      <m:t>৩</m:t>
                    </m:r>
                    <m:r>
                      <m:rPr>
                        <m:nor/>
                      </m:rPr>
                      <a:rPr lang="en-US" sz="3200" b="0" i="0" dirty="0" smtClean="0">
                        <a:latin typeface="Cambria Math"/>
                        <a:ea typeface="Cambria Math"/>
                      </a:rPr>
                      <m:t>য়</m:t>
                    </m:r>
                    <m:r>
                      <m:rPr>
                        <m:nor/>
                      </m:rPr>
                      <a:rPr lang="en-US" sz="3200" dirty="0">
                        <a:latin typeface="NikoshBAN"/>
                      </a:rPr>
                      <m:t> </m:t>
                    </m:r>
                    <m:r>
                      <m:rPr>
                        <m:nor/>
                      </m:rPr>
                      <a:rPr lang="en-US" sz="3200" dirty="0">
                        <a:latin typeface="NikoshBAN"/>
                      </a:rPr>
                      <m:t>রাশি</m:t>
                    </m:r>
                  </m:oMath>
                </a14:m>
                <a:endParaRPr lang="en-US" sz="3200" dirty="0" smtClean="0">
                  <a:latin typeface="NikoshBAN"/>
                </a:endParaRPr>
              </a:p>
              <a:p>
                <a14:m>
                  <m:oMath xmlns:m="http://schemas.openxmlformats.org/officeDocument/2006/math">
                    <m:r>
                      <a:rPr lang="en-US" sz="3200" i="1" smtClean="0">
                        <a:latin typeface="Cambria Math"/>
                        <a:ea typeface="Cambria Math"/>
                      </a:rPr>
                      <m:t>∴</m:t>
                    </m:r>
                  </m:oMath>
                </a14:m>
                <a:r>
                  <a:rPr lang="en-US" sz="3200" dirty="0" smtClean="0">
                    <a:latin typeface="NikoshBAN"/>
                  </a:rPr>
                  <a:t>       ৪র্থ </a:t>
                </a:r>
                <a:r>
                  <a:rPr lang="en-US" sz="3200" dirty="0" err="1">
                    <a:latin typeface="NikoshBAN"/>
                  </a:rPr>
                  <a:t>রাশি</a:t>
                </a:r>
                <a:r>
                  <a:rPr lang="en-US" sz="3200" dirty="0">
                    <a:latin typeface="NikoshB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320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dirty="0">
                            <a:latin typeface="Cambria Math"/>
                            <a:ea typeface="Cambria Math"/>
                          </a:rPr>
                          <m:t>২</m:t>
                        </m:r>
                        <m:r>
                          <m:rPr>
                            <m:nor/>
                          </m:rPr>
                          <a:rPr lang="en-US" sz="3200" dirty="0">
                            <a:latin typeface="Cambria Math"/>
                            <a:ea typeface="Cambria Math"/>
                          </a:rPr>
                          <m:t>য়</m:t>
                        </m:r>
                        <m:r>
                          <m:rPr>
                            <m:nor/>
                          </m:rPr>
                          <a:rPr lang="en-US" sz="3200" dirty="0">
                            <a:latin typeface="NikoshBAN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200" dirty="0">
                            <a:latin typeface="NikoshBAN"/>
                          </a:rPr>
                          <m:t>রাশি</m:t>
                        </m:r>
                        <m:r>
                          <a:rPr lang="en-US" sz="3200" i="1" dirty="0">
                            <a:latin typeface="Cambria Math"/>
                            <a:ea typeface="Cambria Math"/>
                          </a:rPr>
                          <m:t>×</m:t>
                        </m:r>
                        <m:r>
                          <m:rPr>
                            <m:nor/>
                          </m:rPr>
                          <a:rPr lang="en-US" sz="3200" dirty="0">
                            <a:latin typeface="Cambria Math"/>
                            <a:ea typeface="Cambria Math"/>
                          </a:rPr>
                          <m:t>৩</m:t>
                        </m:r>
                        <m:r>
                          <m:rPr>
                            <m:nor/>
                          </m:rPr>
                          <a:rPr lang="en-US" sz="3200" dirty="0">
                            <a:latin typeface="Cambria Math"/>
                            <a:ea typeface="Cambria Math"/>
                          </a:rPr>
                          <m:t>য়</m:t>
                        </m:r>
                        <m:r>
                          <m:rPr>
                            <m:nor/>
                          </m:rPr>
                          <a:rPr lang="en-US" sz="3200" dirty="0">
                            <a:latin typeface="NikoshBAN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200" dirty="0">
                            <a:latin typeface="NikoshBAN"/>
                          </a:rPr>
                          <m:t>রাশি</m:t>
                        </m:r>
                        <m:r>
                          <m:rPr>
                            <m:nor/>
                          </m:rPr>
                          <a:rPr lang="en-US" sz="3200" dirty="0">
                            <a:latin typeface="NikoshBAN"/>
                          </a:rPr>
                          <m:t> 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dirty="0">
                            <a:latin typeface="NikoshBAN"/>
                          </a:rPr>
                          <m:t>১</m:t>
                        </m:r>
                        <m:r>
                          <m:rPr>
                            <m:nor/>
                          </m:rPr>
                          <a:rPr lang="en-US" sz="3200" dirty="0">
                            <a:latin typeface="NikoshBAN"/>
                          </a:rPr>
                          <m:t>ম</m:t>
                        </m:r>
                        <m:r>
                          <m:rPr>
                            <m:nor/>
                          </m:rPr>
                          <a:rPr lang="en-US" sz="3200" dirty="0">
                            <a:latin typeface="NikoshBAN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200" dirty="0">
                            <a:latin typeface="NikoshBAN"/>
                          </a:rPr>
                          <m:t>রাশি</m:t>
                        </m:r>
                      </m:den>
                    </m:f>
                  </m:oMath>
                </a14:m>
                <a:r>
                  <a:rPr lang="en-US" sz="3200" dirty="0" smtClean="0">
                    <a:latin typeface="NikoshBAN"/>
                  </a:rPr>
                  <a:t>।</a:t>
                </a:r>
                <a:endParaRPr lang="en-US" sz="3200" dirty="0">
                  <a:latin typeface="NikoshBAN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609600"/>
                <a:ext cx="9227206" cy="5776133"/>
              </a:xfrm>
              <a:prstGeom prst="rect">
                <a:avLst/>
              </a:prstGeom>
              <a:blipFill rotWithShape="1">
                <a:blip r:embed="rId3"/>
                <a:stretch>
                  <a:fillRect l="-1718" t="-1371" r="-19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349576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  <p:sndAc>
          <p:stSnd>
            <p:snd r:embed="rId2" name="camera.wav"/>
          </p:stSnd>
        </p:sndAc>
      </p:transition>
    </mc:Choice>
    <mc:Fallback>
      <p:transition spd="slow">
        <p:fade/>
        <p:sndAc>
          <p:stSnd>
            <p:snd r:embed="rId2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81000" y="762000"/>
                <a:ext cx="8749511" cy="45243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u="sng" dirty="0" err="1" smtClean="0"/>
                  <a:t>ধারাবাহিক</a:t>
                </a:r>
                <a:r>
                  <a:rPr lang="en-US" sz="3200" b="1" u="sng" dirty="0" smtClean="0"/>
                  <a:t> </a:t>
                </a:r>
                <a:r>
                  <a:rPr lang="en-US" sz="3200" b="1" u="sng" dirty="0" err="1" smtClean="0"/>
                  <a:t>অনুপাতঃ</a:t>
                </a:r>
                <a:r>
                  <a:rPr lang="en-US" sz="3200" dirty="0" smtClean="0"/>
                  <a:t> দ </a:t>
                </a:r>
                <a:r>
                  <a:rPr lang="en-US" sz="3200" dirty="0" err="1" smtClean="0"/>
                  <a:t>পদ্ধতির</a:t>
                </a:r>
                <a:r>
                  <a:rPr lang="en-US" sz="3200" dirty="0" smtClean="0"/>
                  <a:t> </a:t>
                </a:r>
                <a:r>
                  <a:rPr lang="en-US" sz="3200" dirty="0" err="1" smtClean="0"/>
                  <a:t>সাহার্য্যে</a:t>
                </a:r>
                <a:r>
                  <a:rPr lang="en-US" sz="3200" dirty="0" smtClean="0"/>
                  <a:t> </a:t>
                </a:r>
                <a:r>
                  <a:rPr lang="en-US" sz="3200" dirty="0" err="1" smtClean="0"/>
                  <a:t>সহজেই</a:t>
                </a:r>
                <a:endParaRPr lang="en-US" sz="3200" dirty="0" smtClean="0"/>
              </a:p>
              <a:p>
                <a:r>
                  <a:rPr lang="en-US" sz="3200" dirty="0" err="1" smtClean="0"/>
                  <a:t>ধারাবাহিক</a:t>
                </a:r>
                <a:r>
                  <a:rPr lang="en-US" sz="3200" dirty="0" smtClean="0"/>
                  <a:t> </a:t>
                </a:r>
                <a:r>
                  <a:rPr lang="en-US" sz="3200" dirty="0" err="1" smtClean="0"/>
                  <a:t>অনুপাত</a:t>
                </a:r>
                <a:r>
                  <a:rPr lang="en-US" sz="3200" dirty="0" smtClean="0"/>
                  <a:t> </a:t>
                </a:r>
                <a:r>
                  <a:rPr lang="en-US" sz="3200" dirty="0" err="1" smtClean="0"/>
                  <a:t>নির্ণয়</a:t>
                </a:r>
                <a:r>
                  <a:rPr lang="en-US" sz="3200" dirty="0" smtClean="0"/>
                  <a:t> </a:t>
                </a:r>
                <a:r>
                  <a:rPr lang="en-US" sz="3200" dirty="0" err="1" smtClean="0"/>
                  <a:t>করা</a:t>
                </a:r>
                <a:r>
                  <a:rPr lang="en-US" sz="3200" dirty="0" smtClean="0"/>
                  <a:t> </a:t>
                </a:r>
                <a:r>
                  <a:rPr lang="en-US" sz="3200" dirty="0" err="1" smtClean="0"/>
                  <a:t>যায়</a:t>
                </a:r>
                <a:r>
                  <a:rPr lang="en-US" sz="3200" dirty="0" smtClean="0"/>
                  <a:t>।</a:t>
                </a:r>
              </a:p>
              <a:p>
                <a:r>
                  <a:rPr lang="en-US" sz="3200" dirty="0" smtClean="0"/>
                  <a:t> </a:t>
                </a:r>
                <a:r>
                  <a:rPr lang="en-US" sz="3200" dirty="0" err="1" smtClean="0"/>
                  <a:t>যেমনঃ</a:t>
                </a:r>
                <a:endParaRPr lang="en-US" sz="3200" dirty="0" smtClean="0"/>
              </a:p>
              <a:p>
                <a:r>
                  <a:rPr lang="en-US" sz="3200" dirty="0"/>
                  <a:t> </a:t>
                </a:r>
                <a:r>
                  <a:rPr lang="en-US" sz="3200" dirty="0" smtClean="0"/>
                  <a:t>                      </a:t>
                </a:r>
                <a:r>
                  <a:rPr lang="en-US" sz="3200" b="1" dirty="0" smtClean="0"/>
                  <a:t>ক </a:t>
                </a:r>
                <a:r>
                  <a:rPr lang="en-US" sz="3200" b="1" dirty="0" smtClean="0">
                    <a:latin typeface="Cambria Math"/>
                    <a:ea typeface="Cambria Math"/>
                  </a:rPr>
                  <a:t>∶ খ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r>
                  <a:rPr lang="en-US" sz="3200" dirty="0" smtClean="0"/>
                  <a:t>  </a:t>
                </a:r>
                <a:r>
                  <a:rPr lang="en-US" sz="3200" b="1" dirty="0" smtClean="0"/>
                  <a:t>৪ </a:t>
                </a:r>
                <a:r>
                  <a:rPr lang="en-US" sz="3200" b="1" dirty="0" smtClean="0">
                    <a:latin typeface="Cambria Math"/>
                    <a:ea typeface="Cambria Math"/>
                  </a:rPr>
                  <a:t>∶ ৫</a:t>
                </a:r>
              </a:p>
              <a:p>
                <a:r>
                  <a:rPr lang="en-US" sz="3200" b="1" dirty="0">
                    <a:latin typeface="Cambria Math"/>
                    <a:ea typeface="Cambria Math"/>
                  </a:rPr>
                  <a:t> </a:t>
                </a:r>
                <a:r>
                  <a:rPr lang="en-US" sz="3200" b="1" dirty="0" smtClean="0">
                    <a:latin typeface="Cambria Math"/>
                    <a:ea typeface="Cambria Math"/>
                  </a:rPr>
                  <a:t>                         খ ∶ গ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r>
                  <a:rPr lang="en-US" sz="3200" b="1" dirty="0" smtClean="0"/>
                  <a:t>  ৭ </a:t>
                </a:r>
                <a:r>
                  <a:rPr lang="en-US" sz="3200" b="1" dirty="0" smtClean="0">
                    <a:latin typeface="Cambria Math"/>
                    <a:ea typeface="Cambria Math"/>
                  </a:rPr>
                  <a:t>∶ ৯</a:t>
                </a:r>
              </a:p>
              <a:p>
                <a:endParaRPr lang="en-US" sz="3200" b="1" dirty="0" smtClean="0">
                  <a:latin typeface="Cambria Math"/>
                  <a:ea typeface="Cambria Math"/>
                </a:endParaRPr>
              </a:p>
              <a:p>
                <a:r>
                  <a:rPr lang="en-US" sz="3200" b="1" dirty="0" err="1" smtClean="0">
                    <a:latin typeface="NikoshBAN"/>
                  </a:rPr>
                  <a:t>সূতরাং</a:t>
                </a:r>
                <a:r>
                  <a:rPr lang="en-US" sz="3200" b="1" dirty="0" smtClean="0">
                    <a:latin typeface="NikoshBAN"/>
                  </a:rPr>
                  <a:t> </a:t>
                </a:r>
                <a:r>
                  <a:rPr lang="en-US" sz="3200" b="1" dirty="0" err="1" smtClean="0">
                    <a:latin typeface="NikoshBAN"/>
                  </a:rPr>
                  <a:t>ধারাবাহিক</a:t>
                </a:r>
                <a:r>
                  <a:rPr lang="en-US" sz="3200" b="1" dirty="0" smtClean="0">
                    <a:latin typeface="NikoshBAN"/>
                  </a:rPr>
                  <a:t> </a:t>
                </a:r>
                <a:r>
                  <a:rPr lang="en-US" sz="3200" b="1" dirty="0" err="1" smtClean="0">
                    <a:latin typeface="NikoshBAN"/>
                  </a:rPr>
                  <a:t>অনুপাত</a:t>
                </a:r>
                <a:r>
                  <a:rPr lang="en-US" sz="3200" b="1" dirty="0" smtClean="0">
                    <a:latin typeface="NikoshBAN"/>
                  </a:rPr>
                  <a:t>,</a:t>
                </a:r>
              </a:p>
              <a:p>
                <a:endParaRPr lang="en-US" sz="3200" b="1" dirty="0" smtClean="0">
                  <a:latin typeface="NikoshBAN"/>
                </a:endParaRPr>
              </a:p>
              <a:p>
                <a:r>
                  <a:rPr lang="en-US" sz="3200" b="1" dirty="0" smtClean="0"/>
                  <a:t>                ক </a:t>
                </a:r>
                <a:r>
                  <a:rPr lang="en-US" sz="3200" b="1" dirty="0">
                    <a:latin typeface="Cambria Math"/>
                    <a:ea typeface="Cambria Math"/>
                  </a:rPr>
                  <a:t>∶ খ </a:t>
                </a:r>
                <a:r>
                  <a:rPr lang="en-US" sz="3200" b="1" dirty="0" smtClean="0">
                    <a:latin typeface="Cambria Math"/>
                    <a:ea typeface="Cambria Math"/>
                  </a:rPr>
                  <a:t> </a:t>
                </a:r>
                <a:r>
                  <a:rPr lang="en-US" sz="3200" b="1" dirty="0">
                    <a:latin typeface="Cambria Math"/>
                    <a:ea typeface="Cambria Math"/>
                  </a:rPr>
                  <a:t>∶ গ </a:t>
                </a:r>
                <a14:m>
                  <m:oMath xmlns:m="http://schemas.openxmlformats.org/officeDocument/2006/math">
                    <m:r>
                      <a:rPr lang="en-US" sz="3200" b="1" i="1"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r>
                  <a:rPr lang="en-US" sz="3200" b="1" dirty="0"/>
                  <a:t> </a:t>
                </a:r>
                <a:r>
                  <a:rPr lang="en-US" sz="3200" b="1" dirty="0" smtClean="0"/>
                  <a:t>২৮</a:t>
                </a:r>
                <a:r>
                  <a:rPr lang="en-US" sz="3200" b="1" dirty="0">
                    <a:latin typeface="Cambria Math"/>
                    <a:ea typeface="Cambria Math"/>
                  </a:rPr>
                  <a:t> ∶ </a:t>
                </a:r>
                <a:r>
                  <a:rPr lang="en-US" sz="3200" b="1" dirty="0" smtClean="0">
                    <a:latin typeface="Cambria Math"/>
                    <a:ea typeface="Cambria Math"/>
                  </a:rPr>
                  <a:t>৩৫</a:t>
                </a:r>
                <a:r>
                  <a:rPr lang="en-US" sz="3200" b="1" dirty="0">
                    <a:latin typeface="Cambria Math"/>
                    <a:ea typeface="Cambria Math"/>
                  </a:rPr>
                  <a:t> ∶ </a:t>
                </a:r>
                <a:r>
                  <a:rPr lang="en-US" sz="3200" b="1" dirty="0" smtClean="0">
                    <a:latin typeface="Cambria Math"/>
                    <a:ea typeface="Cambria Math"/>
                  </a:rPr>
                  <a:t>৪৫ ।</a:t>
                </a:r>
                <a:endParaRPr lang="en-US" sz="3200" b="1" dirty="0">
                  <a:latin typeface="NikoshBAN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762000"/>
                <a:ext cx="8749511" cy="4524315"/>
              </a:xfrm>
              <a:prstGeom prst="rect">
                <a:avLst/>
              </a:prstGeom>
              <a:blipFill rotWithShape="1">
                <a:blip r:embed="rId4"/>
                <a:stretch>
                  <a:fillRect l="-1812" t="-2022" r="-1951" b="-3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Down Arrow 6"/>
          <p:cNvSpPr/>
          <p:nvPr/>
        </p:nvSpPr>
        <p:spPr>
          <a:xfrm flipH="1">
            <a:off x="4191000" y="2362200"/>
            <a:ext cx="45719" cy="789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 flipH="1">
            <a:off x="4804382" y="2574173"/>
            <a:ext cx="45719" cy="789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 rot="13670713">
            <a:off x="4521937" y="2362201"/>
            <a:ext cx="45719" cy="789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337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  <p:sndAc>
          <p:stSnd>
            <p:snd r:embed="rId3" name="camera.wav"/>
          </p:stSnd>
        </p:sndAc>
      </p:transition>
    </mc:Choice>
    <mc:Fallback>
      <p:transition spd="slow">
        <p:fade/>
        <p:sndAc>
          <p:stSnd>
            <p:snd r:embed="rId3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tmFilter="0,0; .5, 1; 1, 1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tmFilter="0,0; .5, 1; 1, 1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tmFilter="0,0; .5, 1; 1, 1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 tmFilter="0,0; .5, 1; 1, 1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500" tmFilter="0,0; .5, 1; 1, 1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770</TotalTime>
  <Words>882</Words>
  <Application>Microsoft Office PowerPoint</Application>
  <PresentationFormat>On-screen Show (4:3)</PresentationFormat>
  <Paragraphs>129</Paragraphs>
  <Slides>20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WON</dc:creator>
  <cp:lastModifiedBy>WON</cp:lastModifiedBy>
  <cp:revision>78</cp:revision>
  <dcterms:created xsi:type="dcterms:W3CDTF">2006-08-16T00:00:00Z</dcterms:created>
  <dcterms:modified xsi:type="dcterms:W3CDTF">2020-01-13T16:17:09Z</dcterms:modified>
</cp:coreProperties>
</file>