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60" r:id="rId3"/>
    <p:sldId id="261" r:id="rId4"/>
    <p:sldId id="267" r:id="rId5"/>
    <p:sldId id="268" r:id="rId6"/>
    <p:sldId id="269" r:id="rId7"/>
    <p:sldId id="273" r:id="rId8"/>
    <p:sldId id="270" r:id="rId9"/>
    <p:sldId id="271" r:id="rId10"/>
    <p:sldId id="263" r:id="rId11"/>
    <p:sldId id="265" r:id="rId12"/>
    <p:sldId id="266" r:id="rId13"/>
    <p:sldId id="264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9D89E-6316-4893-ACBB-89A00BADA4B2}" type="doc">
      <dgm:prSet loTypeId="urn:microsoft.com/office/officeart/2005/8/layout/vList3#1" loCatId="list" qsTypeId="urn:microsoft.com/office/officeart/2005/8/quickstyle/simple1" qsCatId="simple" csTypeId="urn:microsoft.com/office/officeart/2005/8/colors/accent2_1" csCatId="accent2" phldr="1"/>
      <dgm:spPr/>
    </dgm:pt>
    <dgm:pt modelId="{0957F583-A751-4646-9C2C-FF3639A4CA91}">
      <dgm:prSet phldrT="[Text]" custT="1"/>
      <dgm:spPr/>
      <dgm:t>
        <a:bodyPr/>
        <a:lstStyle/>
        <a:p>
          <a:pPr algn="l"/>
          <a:r>
            <a:rPr lang="en-US" sz="4400" dirty="0" err="1" smtClean="0">
              <a:latin typeface="NikoshBAN" pitchFamily="2" charset="0"/>
              <a:cs typeface="NikoshBAN" pitchFamily="2" charset="0"/>
            </a:rPr>
            <a:t>ত্রিভূজ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।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C7B59E5B-6AF5-4301-B1C7-1AC6EE4C42BA}" type="parTrans" cxnId="{5CAAA778-A038-417D-A88E-88A51D6857D8}">
      <dgm:prSet/>
      <dgm:spPr/>
      <dgm:t>
        <a:bodyPr/>
        <a:lstStyle/>
        <a:p>
          <a:endParaRPr lang="en-US"/>
        </a:p>
      </dgm:t>
    </dgm:pt>
    <dgm:pt modelId="{B100357C-409E-430B-82B1-7A79F7144D47}" type="sibTrans" cxnId="{5CAAA778-A038-417D-A88E-88A51D6857D8}">
      <dgm:prSet/>
      <dgm:spPr/>
      <dgm:t>
        <a:bodyPr/>
        <a:lstStyle/>
        <a:p>
          <a:endParaRPr lang="en-US"/>
        </a:p>
      </dgm:t>
    </dgm:pt>
    <dgm:pt modelId="{6DADDCF1-E982-422D-9095-BE839450377D}">
      <dgm:prSet phldrT="[Text]" custT="1"/>
      <dgm:spPr/>
      <dgm:t>
        <a:bodyPr/>
        <a:lstStyle/>
        <a:p>
          <a:pPr algn="l"/>
          <a:r>
            <a:rPr lang="en-US" sz="3600" dirty="0" err="1" smtClean="0">
              <a:latin typeface="NikoshBAN" pitchFamily="2" charset="0"/>
              <a:cs typeface="NikoshBAN" pitchFamily="2" charset="0"/>
            </a:rPr>
            <a:t>এতদসম্পর্কিত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সমস্যা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সমাধান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dirty="0" smtClean="0">
              <a:latin typeface="NikoshBAN" pitchFamily="2" charset="0"/>
              <a:cs typeface="NikoshBAN" pitchFamily="2" charset="0"/>
            </a:rPr>
            <a:t> ।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B14DE35-165B-46AE-B591-83F4F7340CC9}" type="parTrans" cxnId="{F402D3DD-239A-4098-AB43-EEA9CE8CDC5E}">
      <dgm:prSet/>
      <dgm:spPr/>
      <dgm:t>
        <a:bodyPr/>
        <a:lstStyle/>
        <a:p>
          <a:endParaRPr lang="en-US"/>
        </a:p>
      </dgm:t>
    </dgm:pt>
    <dgm:pt modelId="{E09FCDD2-DD78-4837-8DAE-FA336D9E4ED8}" type="sibTrans" cxnId="{F402D3DD-239A-4098-AB43-EEA9CE8CDC5E}">
      <dgm:prSet/>
      <dgm:spPr/>
      <dgm:t>
        <a:bodyPr/>
        <a:lstStyle/>
        <a:p>
          <a:endParaRPr lang="en-US"/>
        </a:p>
      </dgm:t>
    </dgm:pt>
    <dgm:pt modelId="{1F077CA7-A876-48C9-857E-E2298C69ED80}">
      <dgm:prSet phldrT="[Text]" custT="1"/>
      <dgm:spPr/>
      <dgm:t>
        <a:bodyPr/>
        <a:lstStyle/>
        <a:p>
          <a:pPr algn="l"/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ত্রিভূজক্ষেত্রের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সুত্র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প্রয়োগ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এর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ক্ষেত্রফল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নির্ণয়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</a:t>
          </a:r>
          <a:endParaRPr lang="en-US" sz="36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BFF94E4-0553-4656-8AD4-16AC8735072C}" type="sibTrans" cxnId="{A4688038-EF56-487E-A3AB-98E8F0700C01}">
      <dgm:prSet/>
      <dgm:spPr/>
      <dgm:t>
        <a:bodyPr/>
        <a:lstStyle/>
        <a:p>
          <a:endParaRPr lang="en-US"/>
        </a:p>
      </dgm:t>
    </dgm:pt>
    <dgm:pt modelId="{6DAAD4F1-69CB-4FA0-925C-641146EC5A0F}" type="parTrans" cxnId="{A4688038-EF56-487E-A3AB-98E8F0700C01}">
      <dgm:prSet/>
      <dgm:spPr/>
      <dgm:t>
        <a:bodyPr/>
        <a:lstStyle/>
        <a:p>
          <a:endParaRPr lang="en-US"/>
        </a:p>
      </dgm:t>
    </dgm:pt>
    <dgm:pt modelId="{5A074E72-0F8D-4746-B371-C1923F0FAA7D}" type="pres">
      <dgm:prSet presAssocID="{8B39D89E-6316-4893-ACBB-89A00BADA4B2}" presName="linearFlow" presStyleCnt="0">
        <dgm:presLayoutVars>
          <dgm:dir/>
          <dgm:resizeHandles val="exact"/>
        </dgm:presLayoutVars>
      </dgm:prSet>
      <dgm:spPr/>
    </dgm:pt>
    <dgm:pt modelId="{1739BFC1-6B91-4C60-B7D3-A4E3A72AEE8C}" type="pres">
      <dgm:prSet presAssocID="{0957F583-A751-4646-9C2C-FF3639A4CA91}" presName="composite" presStyleCnt="0"/>
      <dgm:spPr/>
    </dgm:pt>
    <dgm:pt modelId="{FB3F051A-64F5-4894-8E79-E231F9958FF4}" type="pres">
      <dgm:prSet presAssocID="{0957F583-A751-4646-9C2C-FF3639A4CA91}" presName="imgShp" presStyleLbl="fgImgPlace1" presStyleIdx="0" presStyleCnt="3" custLinFactNeighborX="-9484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9AEBD19-9A52-4405-8A2F-0FCEE7877FAC}" type="pres">
      <dgm:prSet presAssocID="{0957F583-A751-4646-9C2C-FF3639A4CA91}" presName="txShp" presStyleLbl="node1" presStyleIdx="0" presStyleCnt="3" custScaleX="130585" custLinFactNeighborX="9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C354E5-588E-4ABF-93CE-704EFAEAB65A}" type="pres">
      <dgm:prSet presAssocID="{B100357C-409E-430B-82B1-7A79F7144D47}" presName="spacing" presStyleCnt="0"/>
      <dgm:spPr/>
    </dgm:pt>
    <dgm:pt modelId="{A403AD8F-0871-435F-8905-7BDA280EA04A}" type="pres">
      <dgm:prSet presAssocID="{1F077CA7-A876-48C9-857E-E2298C69ED80}" presName="composite" presStyleCnt="0"/>
      <dgm:spPr/>
    </dgm:pt>
    <dgm:pt modelId="{74E8E1A3-820C-4933-A790-D7175899586B}" type="pres">
      <dgm:prSet presAssocID="{1F077CA7-A876-48C9-857E-E2298C69ED80}" presName="imgShp" presStyleLbl="fgImgPlace1" presStyleIdx="1" presStyleCnt="3" custLinFactX="-8333" custLinFactNeighborX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B67C0E3-8431-49FE-A10B-7B51A92D1F55}" type="pres">
      <dgm:prSet presAssocID="{1F077CA7-A876-48C9-857E-E2298C69ED80}" presName="txShp" presStyleLbl="node1" presStyleIdx="1" presStyleCnt="3" custScaleX="129836" custLinFactNeighborX="13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792DB-F630-4958-8CA9-F2FF6E7C472B}" type="pres">
      <dgm:prSet presAssocID="{8BFF94E4-0553-4656-8AD4-16AC8735072C}" presName="spacing" presStyleCnt="0"/>
      <dgm:spPr/>
    </dgm:pt>
    <dgm:pt modelId="{EB5BF6E9-60DC-4121-9285-6BB8909D7C5A}" type="pres">
      <dgm:prSet presAssocID="{6DADDCF1-E982-422D-9095-BE839450377D}" presName="composite" presStyleCnt="0"/>
      <dgm:spPr/>
    </dgm:pt>
    <dgm:pt modelId="{ACDD4F8F-EDCB-4643-B60D-4CB61D1A1DB7}" type="pres">
      <dgm:prSet presAssocID="{6DADDCF1-E982-422D-9095-BE839450377D}" presName="imgShp" presStyleLbl="fgImgPlace1" presStyleIdx="2" presStyleCnt="3" custLinFactX="-8333" custLinFactNeighborX="-1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D264766-FD6C-49C6-A9BE-BC246A74AD61}" type="pres">
      <dgm:prSet presAssocID="{6DADDCF1-E982-422D-9095-BE839450377D}" presName="txShp" presStyleLbl="node1" presStyleIdx="2" presStyleCnt="3" custScaleX="1325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76947D-6D3D-4DF7-AA8D-FD997BEE71BD}" type="presOf" srcId="{8B39D89E-6316-4893-ACBB-89A00BADA4B2}" destId="{5A074E72-0F8D-4746-B371-C1923F0FAA7D}" srcOrd="0" destOrd="0" presId="urn:microsoft.com/office/officeart/2005/8/layout/vList3#1"/>
    <dgm:cxn modelId="{F402D3DD-239A-4098-AB43-EEA9CE8CDC5E}" srcId="{8B39D89E-6316-4893-ACBB-89A00BADA4B2}" destId="{6DADDCF1-E982-422D-9095-BE839450377D}" srcOrd="2" destOrd="0" parTransId="{BB14DE35-165B-46AE-B591-83F4F7340CC9}" sibTransId="{E09FCDD2-DD78-4837-8DAE-FA336D9E4ED8}"/>
    <dgm:cxn modelId="{C6E14B42-325C-4F56-9C2F-72A45AFA2372}" type="presOf" srcId="{1F077CA7-A876-48C9-857E-E2298C69ED80}" destId="{EB67C0E3-8431-49FE-A10B-7B51A92D1F55}" srcOrd="0" destOrd="0" presId="urn:microsoft.com/office/officeart/2005/8/layout/vList3#1"/>
    <dgm:cxn modelId="{DD8655D5-BE95-4BE9-9B65-744323BF3D87}" type="presOf" srcId="{0957F583-A751-4646-9C2C-FF3639A4CA91}" destId="{59AEBD19-9A52-4405-8A2F-0FCEE7877FAC}" srcOrd="0" destOrd="0" presId="urn:microsoft.com/office/officeart/2005/8/layout/vList3#1"/>
    <dgm:cxn modelId="{A4688038-EF56-487E-A3AB-98E8F0700C01}" srcId="{8B39D89E-6316-4893-ACBB-89A00BADA4B2}" destId="{1F077CA7-A876-48C9-857E-E2298C69ED80}" srcOrd="1" destOrd="0" parTransId="{6DAAD4F1-69CB-4FA0-925C-641146EC5A0F}" sibTransId="{8BFF94E4-0553-4656-8AD4-16AC8735072C}"/>
    <dgm:cxn modelId="{5CAAA778-A038-417D-A88E-88A51D6857D8}" srcId="{8B39D89E-6316-4893-ACBB-89A00BADA4B2}" destId="{0957F583-A751-4646-9C2C-FF3639A4CA91}" srcOrd="0" destOrd="0" parTransId="{C7B59E5B-6AF5-4301-B1C7-1AC6EE4C42BA}" sibTransId="{B100357C-409E-430B-82B1-7A79F7144D47}"/>
    <dgm:cxn modelId="{B9223597-61FC-4ED1-9C80-20A60631E3B8}" type="presOf" srcId="{6DADDCF1-E982-422D-9095-BE839450377D}" destId="{6D264766-FD6C-49C6-A9BE-BC246A74AD61}" srcOrd="0" destOrd="0" presId="urn:microsoft.com/office/officeart/2005/8/layout/vList3#1"/>
    <dgm:cxn modelId="{767688C6-32BA-4237-B085-E1E4498C69BE}" type="presParOf" srcId="{5A074E72-0F8D-4746-B371-C1923F0FAA7D}" destId="{1739BFC1-6B91-4C60-B7D3-A4E3A72AEE8C}" srcOrd="0" destOrd="0" presId="urn:microsoft.com/office/officeart/2005/8/layout/vList3#1"/>
    <dgm:cxn modelId="{0A326257-44D9-4225-8A6C-434493D52B9B}" type="presParOf" srcId="{1739BFC1-6B91-4C60-B7D3-A4E3A72AEE8C}" destId="{FB3F051A-64F5-4894-8E79-E231F9958FF4}" srcOrd="0" destOrd="0" presId="urn:microsoft.com/office/officeart/2005/8/layout/vList3#1"/>
    <dgm:cxn modelId="{D817E130-AD81-4DBC-89BF-3C18EC347D0D}" type="presParOf" srcId="{1739BFC1-6B91-4C60-B7D3-A4E3A72AEE8C}" destId="{59AEBD19-9A52-4405-8A2F-0FCEE7877FAC}" srcOrd="1" destOrd="0" presId="urn:microsoft.com/office/officeart/2005/8/layout/vList3#1"/>
    <dgm:cxn modelId="{60A8F85B-901B-4902-B6AC-E2621E4486EE}" type="presParOf" srcId="{5A074E72-0F8D-4746-B371-C1923F0FAA7D}" destId="{CDC354E5-588E-4ABF-93CE-704EFAEAB65A}" srcOrd="1" destOrd="0" presId="urn:microsoft.com/office/officeart/2005/8/layout/vList3#1"/>
    <dgm:cxn modelId="{1A6C1DFF-3313-45E2-8DE3-AC94D811D35A}" type="presParOf" srcId="{5A074E72-0F8D-4746-B371-C1923F0FAA7D}" destId="{A403AD8F-0871-435F-8905-7BDA280EA04A}" srcOrd="2" destOrd="0" presId="urn:microsoft.com/office/officeart/2005/8/layout/vList3#1"/>
    <dgm:cxn modelId="{00242E87-61F1-4F57-8024-3928CC5AD7E4}" type="presParOf" srcId="{A403AD8F-0871-435F-8905-7BDA280EA04A}" destId="{74E8E1A3-820C-4933-A790-D7175899586B}" srcOrd="0" destOrd="0" presId="urn:microsoft.com/office/officeart/2005/8/layout/vList3#1"/>
    <dgm:cxn modelId="{D9723EB7-BDD3-4983-BEA9-AFC05BC8F408}" type="presParOf" srcId="{A403AD8F-0871-435F-8905-7BDA280EA04A}" destId="{EB67C0E3-8431-49FE-A10B-7B51A92D1F55}" srcOrd="1" destOrd="0" presId="urn:microsoft.com/office/officeart/2005/8/layout/vList3#1"/>
    <dgm:cxn modelId="{393BD12A-BF0E-4D6A-B349-6C957E5D8ACD}" type="presParOf" srcId="{5A074E72-0F8D-4746-B371-C1923F0FAA7D}" destId="{1BC792DB-F630-4958-8CA9-F2FF6E7C472B}" srcOrd="3" destOrd="0" presId="urn:microsoft.com/office/officeart/2005/8/layout/vList3#1"/>
    <dgm:cxn modelId="{37FAAC5C-5880-4886-8D50-0DA200F3F91E}" type="presParOf" srcId="{5A074E72-0F8D-4746-B371-C1923F0FAA7D}" destId="{EB5BF6E9-60DC-4121-9285-6BB8909D7C5A}" srcOrd="4" destOrd="0" presId="urn:microsoft.com/office/officeart/2005/8/layout/vList3#1"/>
    <dgm:cxn modelId="{BFAA7221-D4C1-44A2-A333-F1B0D76E8074}" type="presParOf" srcId="{EB5BF6E9-60DC-4121-9285-6BB8909D7C5A}" destId="{ACDD4F8F-EDCB-4643-B60D-4CB61D1A1DB7}" srcOrd="0" destOrd="0" presId="urn:microsoft.com/office/officeart/2005/8/layout/vList3#1"/>
    <dgm:cxn modelId="{0AA241CD-C410-4468-A185-28F3D0107577}" type="presParOf" srcId="{EB5BF6E9-60DC-4121-9285-6BB8909D7C5A}" destId="{6D264766-FD6C-49C6-A9BE-BC246A74AD61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EBD19-9A52-4405-8A2F-0FCEE7877FAC}">
      <dsp:nvSpPr>
        <dsp:cNvPr id="0" name=""/>
        <dsp:cNvSpPr/>
      </dsp:nvSpPr>
      <dsp:spPr>
        <a:xfrm rot="10800000">
          <a:off x="649990" y="460"/>
          <a:ext cx="7808217" cy="11295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09" tIns="167640" rIns="312928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ত্রিভূজ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কি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।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932382" y="460"/>
        <a:ext cx="7525825" cy="1129569"/>
      </dsp:txXfrm>
    </dsp:sp>
    <dsp:sp modelId="{FB3F051A-64F5-4894-8E79-E231F9958FF4}">
      <dsp:nvSpPr>
        <dsp:cNvPr id="0" name=""/>
        <dsp:cNvSpPr/>
      </dsp:nvSpPr>
      <dsp:spPr>
        <a:xfrm>
          <a:off x="0" y="460"/>
          <a:ext cx="1129569" cy="112956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7C0E3-8431-49FE-A10B-7B51A92D1F55}">
      <dsp:nvSpPr>
        <dsp:cNvPr id="0" name=""/>
        <dsp:cNvSpPr/>
      </dsp:nvSpPr>
      <dsp:spPr>
        <a:xfrm rot="10800000">
          <a:off x="694746" y="1467215"/>
          <a:ext cx="7763431" cy="11295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09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ত্রিভূজক্ষেত্রের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সুত্র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প্রয়োগ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করে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এর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ক্ষেত্রফল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নির্ণয়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করতে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</a:t>
          </a:r>
          <a:endParaRPr lang="en-US" sz="36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977138" y="1467215"/>
        <a:ext cx="7481039" cy="1129569"/>
      </dsp:txXfrm>
    </dsp:sp>
    <dsp:sp modelId="{74E8E1A3-820C-4933-A790-D7175899586B}">
      <dsp:nvSpPr>
        <dsp:cNvPr id="0" name=""/>
        <dsp:cNvSpPr/>
      </dsp:nvSpPr>
      <dsp:spPr>
        <a:xfrm>
          <a:off x="0" y="1467215"/>
          <a:ext cx="1129569" cy="11295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264766-FD6C-49C6-A9BE-BC246A74AD61}">
      <dsp:nvSpPr>
        <dsp:cNvPr id="0" name=""/>
        <dsp:cNvSpPr/>
      </dsp:nvSpPr>
      <dsp:spPr>
        <a:xfrm rot="10800000">
          <a:off x="533391" y="2933969"/>
          <a:ext cx="7924816" cy="112956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09" tIns="137160" rIns="256032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এতদসম্পর্কিত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সমস্যা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সমাধান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করতে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।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 rot="10800000">
        <a:off x="815783" y="2933969"/>
        <a:ext cx="7642424" cy="1129569"/>
      </dsp:txXfrm>
    </dsp:sp>
    <dsp:sp modelId="{ACDD4F8F-EDCB-4643-B60D-4CB61D1A1DB7}">
      <dsp:nvSpPr>
        <dsp:cNvPr id="0" name=""/>
        <dsp:cNvSpPr/>
      </dsp:nvSpPr>
      <dsp:spPr>
        <a:xfrm>
          <a:off x="0" y="2933969"/>
          <a:ext cx="1129569" cy="112956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8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Presentation1.pptx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prstTxWarp prst="textWave4">
              <a:avLst/>
            </a:prstTxWarp>
            <a:noAutofit/>
          </a:bodyPr>
          <a:lstStyle/>
          <a:p>
            <a:r>
              <a:rPr lang="en-US" sz="13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13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13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en-US" sz="13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endParaRPr lang="en-US" sz="13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aisy-blue-white-flower-31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1600200"/>
            <a:ext cx="4953000" cy="48005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"/>
          <p:cNvSpPr/>
          <p:nvPr/>
        </p:nvSpPr>
        <p:spPr>
          <a:xfrm>
            <a:off x="228600" y="1600199"/>
            <a:ext cx="3276600" cy="480059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Arrow 5"/>
          <p:cNvSpPr/>
          <p:nvPr/>
        </p:nvSpPr>
        <p:spPr>
          <a:xfrm>
            <a:off x="1371600" y="0"/>
            <a:ext cx="7086600" cy="205740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2438400"/>
            <a:ext cx="8534400" cy="378565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আতিভুজ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২৫মিটার ।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অপর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বাহুর৩/৪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0" y="0"/>
            <a:ext cx="9144000" cy="1066800"/>
          </a:xfrm>
          <a:prstGeom prst="wedge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নাও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" y="1143000"/>
            <a:ext cx="8991600" cy="5791201"/>
            <a:chOff x="31751" y="0"/>
            <a:chExt cx="9112249" cy="7088513"/>
          </a:xfrm>
        </p:grpSpPr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31751" y="93663"/>
            <a:ext cx="5226050" cy="6764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035" name="Presentation" r:id="rId4" imgW="4498996" imgH="3371186" progId="PowerPoint.Show.12">
                    <p:embed/>
                  </p:oleObj>
                </mc:Choice>
                <mc:Fallback>
                  <p:oleObj name="Presentation" r:id="rId4" imgW="4498996" imgH="3371186" progId="PowerPoint.Show.12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51" y="93663"/>
                          <a:ext cx="5226050" cy="67643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itle 1"/>
            <p:cNvSpPr txBox="1">
              <a:spLocks/>
            </p:cNvSpPr>
            <p:nvPr/>
          </p:nvSpPr>
          <p:spPr>
            <a:xfrm>
              <a:off x="5334000" y="0"/>
              <a:ext cx="3810000" cy="10668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anchor="ctr">
              <a:noAutofit/>
              <a:scene3d>
                <a:camera prst="orthographicFront"/>
                <a:lightRig rig="soft" dir="t"/>
              </a:scene3d>
              <a:sp3d prstMaterial="softEdge">
                <a:bevelT w="25400" h="25400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পীথাগোরাসের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উপপাদ্য</a:t>
              </a:r>
              <a:r>
                <a:rPr kumimoji="0" lang="en-US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>
                    <a:outerShdw blurRad="31750" dist="25400" dir="5400000" algn="tl" rotWithShape="0">
                      <a:srgbClr val="000000">
                        <a:alpha val="25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j-ea"/>
                  <a:cs typeface="NikoshBAN" pitchFamily="2" charset="0"/>
                </a:rPr>
                <a:t>অনুসারে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endParaRPr>
            </a:p>
          </p:txBody>
        </p:sp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5257800" y="1143000"/>
              <a:ext cx="3886200" cy="35814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>
              <a:normAutofit fontScale="8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+mn-cs"/>
                </a:rPr>
                <a:t>    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BC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2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+ AB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2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= AC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ev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,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2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+ (3x∕4)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2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= 25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ev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x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2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+ 9x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∕16 = 625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ev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SutonnyMJ" pitchFamily="2" charset="0"/>
                </a:rPr>
                <a:t>,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SutonnyMJ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(16x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2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+ 9x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)∕16 = 625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ev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,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25x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2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= 10000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ev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SutonnyMJ" pitchFamily="2" charset="0"/>
                </a:rPr>
                <a:t>,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SutonnyMJ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(5x)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2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= (100)</a:t>
              </a:r>
              <a:r>
                <a:rPr kumimoji="0" lang="en-US" sz="24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2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 Math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ev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,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5x = 100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ev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,</a:t>
              </a: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utonnyMJ" pitchFamily="2" charset="0"/>
                  <a:ea typeface="+mn-ea"/>
                  <a:cs typeface="SutonnyMJ" pitchFamily="2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x = 20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257800" y="4597953"/>
              <a:ext cx="3886200" cy="2490560"/>
              <a:chOff x="852791" y="798934"/>
              <a:chExt cx="7028233" cy="377513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52791" y="798934"/>
                <a:ext cx="7028233" cy="793085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myZivs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BC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=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20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wgUvi</a:t>
                </a:r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852791" y="1821594"/>
                <a:ext cx="7028233" cy="2752474"/>
              </a:xfrm>
              <a:prstGeom prst="rect">
                <a:avLst/>
              </a:prstGeom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Ges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AB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b="1" dirty="0" err="1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evû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0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3x∕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r>
                  <a:rPr lang="en-US" sz="2800" dirty="0" smtClean="0">
                    <a:solidFill>
                      <a:srgbClr val="002060"/>
                    </a:solidFill>
                  </a:rPr>
                  <a:t>		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= (</a:t>
                </a:r>
                <a:r>
                  <a:rPr lang="en-US" sz="2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3х20) ∕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  <a:p>
                <a:r>
                  <a:rPr lang="en-US" sz="2800" b="1" dirty="0" smtClean="0">
                    <a:solidFill>
                      <a:srgbClr val="002060"/>
                    </a:solidFill>
                  </a:rPr>
                  <a:t>		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= 15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SutonnyMJ" pitchFamily="2" charset="0"/>
                    <a:cs typeface="SutonnyMJ" pitchFamily="2" charset="0"/>
                  </a:rPr>
                  <a:t>wgUvi</a:t>
                </a:r>
                <a:endParaRPr lang="en-US" sz="2800" dirty="0">
                  <a:solidFill>
                    <a:srgbClr val="002060"/>
                  </a:solidFill>
                </a:endParaRPr>
              </a:p>
              <a:p>
                <a:endParaRPr lang="en-US" sz="2800" dirty="0"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62023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n Ribbon 6"/>
          <p:cNvSpPr/>
          <p:nvPr/>
        </p:nvSpPr>
        <p:spPr>
          <a:xfrm>
            <a:off x="0" y="228600"/>
            <a:ext cx="9144000" cy="1524000"/>
          </a:xfrm>
          <a:prstGeom prst="ribbon">
            <a:avLst/>
          </a:prstGeom>
          <a:ln w="38100" cmpd="thinThick">
            <a:solidFill>
              <a:srgbClr val="0070C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115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990600" y="2362994"/>
            <a:ext cx="3581400" cy="2057400"/>
            <a:chOff x="990600" y="2362994"/>
            <a:chExt cx="3581400" cy="2057400"/>
          </a:xfrm>
        </p:grpSpPr>
        <p:cxnSp>
          <p:nvCxnSpPr>
            <p:cNvPr id="11" name="Straight Connector 10"/>
            <p:cNvCxnSpPr/>
            <p:nvPr/>
          </p:nvCxnSpPr>
          <p:spPr>
            <a:xfrm rot="5400000">
              <a:off x="1714500" y="3390900"/>
              <a:ext cx="2057400" cy="15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990600" y="4343400"/>
              <a:ext cx="3581400" cy="762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914400" y="2590800"/>
              <a:ext cx="1981200" cy="16764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reeform 17"/>
            <p:cNvSpPr/>
            <p:nvPr/>
          </p:nvSpPr>
          <p:spPr>
            <a:xfrm>
              <a:off x="2438400" y="3926642"/>
              <a:ext cx="686830" cy="435808"/>
            </a:xfrm>
            <a:custGeom>
              <a:avLst/>
              <a:gdLst>
                <a:gd name="connsiteX0" fmla="*/ 0 w 686830"/>
                <a:gd name="connsiteY0" fmla="*/ 435808 h 435808"/>
                <a:gd name="connsiteX1" fmla="*/ 19050 w 686830"/>
                <a:gd name="connsiteY1" fmla="*/ 188158 h 435808"/>
                <a:gd name="connsiteX2" fmla="*/ 114300 w 686830"/>
                <a:gd name="connsiteY2" fmla="*/ 92908 h 435808"/>
                <a:gd name="connsiteX3" fmla="*/ 171450 w 686830"/>
                <a:gd name="connsiteY3" fmla="*/ 73858 h 435808"/>
                <a:gd name="connsiteX4" fmla="*/ 285750 w 686830"/>
                <a:gd name="connsiteY4" fmla="*/ 16708 h 435808"/>
                <a:gd name="connsiteX5" fmla="*/ 533400 w 686830"/>
                <a:gd name="connsiteY5" fmla="*/ 35758 h 435808"/>
                <a:gd name="connsiteX6" fmla="*/ 609600 w 686830"/>
                <a:gd name="connsiteY6" fmla="*/ 131008 h 435808"/>
                <a:gd name="connsiteX7" fmla="*/ 647700 w 686830"/>
                <a:gd name="connsiteY7" fmla="*/ 188158 h 435808"/>
                <a:gd name="connsiteX8" fmla="*/ 666750 w 686830"/>
                <a:gd name="connsiteY8" fmla="*/ 435808 h 435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6830" h="435808">
                  <a:moveTo>
                    <a:pt x="0" y="435808"/>
                  </a:moveTo>
                  <a:cubicBezTo>
                    <a:pt x="6350" y="353258"/>
                    <a:pt x="3792" y="269534"/>
                    <a:pt x="19050" y="188158"/>
                  </a:cubicBezTo>
                  <a:cubicBezTo>
                    <a:pt x="26933" y="146117"/>
                    <a:pt x="81017" y="109549"/>
                    <a:pt x="114300" y="92908"/>
                  </a:cubicBezTo>
                  <a:cubicBezTo>
                    <a:pt x="132261" y="83928"/>
                    <a:pt x="153489" y="82838"/>
                    <a:pt x="171450" y="73858"/>
                  </a:cubicBezTo>
                  <a:cubicBezTo>
                    <a:pt x="319166" y="0"/>
                    <a:pt x="142102" y="64591"/>
                    <a:pt x="285750" y="16708"/>
                  </a:cubicBezTo>
                  <a:cubicBezTo>
                    <a:pt x="368300" y="23058"/>
                    <a:pt x="452024" y="20500"/>
                    <a:pt x="533400" y="35758"/>
                  </a:cubicBezTo>
                  <a:cubicBezTo>
                    <a:pt x="604270" y="49046"/>
                    <a:pt x="585930" y="83668"/>
                    <a:pt x="609600" y="131008"/>
                  </a:cubicBezTo>
                  <a:cubicBezTo>
                    <a:pt x="619839" y="151486"/>
                    <a:pt x="637461" y="167680"/>
                    <a:pt x="647700" y="188158"/>
                  </a:cubicBezTo>
                  <a:cubicBezTo>
                    <a:pt x="686830" y="266419"/>
                    <a:pt x="666750" y="348969"/>
                    <a:pt x="666750" y="435808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" y="1905000"/>
            <a:ext cx="4724400" cy="3048000"/>
            <a:chOff x="457200" y="1905000"/>
            <a:chExt cx="4724400" cy="3048000"/>
          </a:xfrm>
        </p:grpSpPr>
        <p:sp>
          <p:nvSpPr>
            <p:cNvPr id="19" name="Oval 18"/>
            <p:cNvSpPr/>
            <p:nvPr/>
          </p:nvSpPr>
          <p:spPr>
            <a:xfrm>
              <a:off x="2514600" y="4572000"/>
              <a:ext cx="5334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Calibri" pitchFamily="34" charset="0"/>
                  <a:cs typeface="Calibri" pitchFamily="34" charset="0"/>
                </a:rPr>
                <a:t>A</a:t>
              </a:r>
              <a:endParaRPr lang="en-US" sz="3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514600" y="1905000"/>
              <a:ext cx="5334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Calibri" pitchFamily="34" charset="0"/>
                  <a:cs typeface="Calibri" pitchFamily="34" charset="0"/>
                </a:rPr>
                <a:t>C</a:t>
              </a:r>
              <a:endParaRPr lang="en-US" sz="3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57200" y="4267200"/>
              <a:ext cx="5334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Calibri" pitchFamily="34" charset="0"/>
                  <a:cs typeface="Calibri" pitchFamily="34" charset="0"/>
                </a:rPr>
                <a:t>B</a:t>
              </a:r>
              <a:endParaRPr lang="en-US" sz="32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648200" y="4191000"/>
              <a:ext cx="533400" cy="3810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latin typeface="Calibri" pitchFamily="34" charset="0"/>
                  <a:cs typeface="Calibri" pitchFamily="34" charset="0"/>
                </a:rPr>
                <a:t>D</a:t>
              </a:r>
              <a:endParaRPr lang="en-US" sz="32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3" name="Round Diagonal Corner Rectangle 22"/>
          <p:cNvSpPr/>
          <p:nvPr/>
        </p:nvSpPr>
        <p:spPr>
          <a:xfrm>
            <a:off x="5257800" y="1752600"/>
            <a:ext cx="3886200" cy="5105400"/>
          </a:xfrm>
          <a:prstGeom prst="round2Diag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ABC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সমকোণী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খ)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সুক্ষকোণী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গ)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স্থলকোণী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সমবাহু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২।এক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সরলকোন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ক) ১৮০</a:t>
            </a:r>
            <a:r>
              <a:rPr lang="en-US" sz="2800" b="1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খ) ৯০</a:t>
            </a:r>
            <a:r>
              <a:rPr lang="en-US" sz="2800" b="1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গ) ৩৬০</a:t>
            </a:r>
            <a:r>
              <a:rPr lang="en-US" sz="2800" b="1" baseline="30000" dirty="0" smtClean="0">
                <a:latin typeface="NikoshBAN" pitchFamily="2" charset="0"/>
                <a:cs typeface="NikoshBAN" pitchFamily="2" charset="0"/>
              </a:rPr>
              <a:t>০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ঘ) ০</a:t>
            </a:r>
            <a:r>
              <a:rPr lang="en-US" sz="2800" b="1" baseline="30000" dirty="0" smtClean="0">
                <a:latin typeface="NikoshBAN" pitchFamily="2" charset="0"/>
                <a:cs typeface="NikoshBAN" pitchFamily="2" charset="0"/>
              </a:rPr>
              <a:t>০</a:t>
            </a:r>
          </a:p>
          <a:p>
            <a:r>
              <a:rPr lang="en-US" sz="3200" b="1" baseline="30000" dirty="0" smtClean="0">
                <a:latin typeface="NikoshBAN" pitchFamily="2" charset="0"/>
                <a:cs typeface="NikoshBAN" pitchFamily="2" charset="0"/>
              </a:rPr>
              <a:t>৩ 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ABC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AB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বাহুর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ক) ৪ খ) ৬ গ) ৭ ঘ) ৮  </a:t>
            </a:r>
            <a:endParaRPr lang="en-US" sz="3600" b="1" baseline="-25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371600" y="2971800"/>
            <a:ext cx="1981200" cy="381000"/>
            <a:chOff x="1371600" y="2971800"/>
            <a:chExt cx="1981200" cy="381000"/>
          </a:xfrm>
        </p:grpSpPr>
        <p:sp>
          <p:nvSpPr>
            <p:cNvPr id="24" name="Oval 23"/>
            <p:cNvSpPr/>
            <p:nvPr/>
          </p:nvSpPr>
          <p:spPr>
            <a:xfrm>
              <a:off x="2819400" y="2971800"/>
              <a:ext cx="533400" cy="381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Calibri" pitchFamily="34" charset="0"/>
                  <a:cs typeface="Calibri" pitchFamily="34" charset="0"/>
                </a:rPr>
                <a:t>৩</a:t>
              </a:r>
              <a:endParaRPr lang="en-US" sz="4000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1371600" y="2971800"/>
              <a:ext cx="533400" cy="381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latin typeface="Calibri" pitchFamily="34" charset="0"/>
                  <a:cs typeface="Calibri" pitchFamily="34" charset="0"/>
                </a:rPr>
                <a:t>৫</a:t>
              </a:r>
              <a:endParaRPr lang="en-US" sz="4000" b="1" dirty="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0" y="5562600"/>
            <a:ext cx="51054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(১) ক (২) খ (৩) ৪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4800" y="152400"/>
            <a:ext cx="7620000" cy="6400800"/>
            <a:chOff x="304800" y="152400"/>
            <a:chExt cx="7620000" cy="6400800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" y="152400"/>
              <a:ext cx="7620000" cy="6400800"/>
              <a:chOff x="304800" y="152400"/>
              <a:chExt cx="7620000" cy="64008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533400" y="2286000"/>
                <a:ext cx="7162800" cy="4267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একটি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সমকোণী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ত্রিভুজের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লম্ব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ভুমির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১১/১২অংশ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থেকে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কম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এবং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অতিভুজ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ভুমির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৪/৩অংশ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থেকে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৩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মিটার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কম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।</a:t>
                </a:r>
              </a:p>
              <a:p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১।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সমকোণী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ত্রিভুজটি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অংকন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কর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।</a:t>
                </a:r>
              </a:p>
              <a:p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২।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ত্রিভুজটির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ভুমির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দৈর্ঘ্য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নির্ণয়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কর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।</a:t>
                </a:r>
              </a:p>
              <a:p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৩।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ত্রিভূজটির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ক্ষেত্রফল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নির্ণয়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 </a:t>
                </a:r>
                <a:r>
                  <a:rPr lang="en-US" sz="4400" dirty="0" err="1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কর</a:t>
                </a:r>
                <a:r>
                  <a:rPr lang="en-US" sz="4400" dirty="0" smtClean="0">
                    <a:solidFill>
                      <a:schemeClr val="tx1"/>
                    </a:solidFill>
                    <a:latin typeface="NikoshBAN" pitchFamily="2" charset="0"/>
                    <a:ea typeface="MS Gothic" pitchFamily="49" charset="-128"/>
                    <a:cs typeface="NikoshBAN" pitchFamily="2" charset="0"/>
                  </a:rPr>
                  <a:t>। </a:t>
                </a:r>
                <a:endParaRPr lang="en-US" sz="4400" dirty="0">
                  <a:solidFill>
                    <a:schemeClr val="tx1"/>
                  </a:solidFill>
                  <a:latin typeface="NikoshBAN" pitchFamily="2" charset="0"/>
                  <a:ea typeface="MS Gothic" pitchFamily="49" charset="-128"/>
                  <a:cs typeface="NikoshBAN" pitchFamily="2" charset="0"/>
                </a:endParaRPr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>
                <a:off x="304800" y="152400"/>
                <a:ext cx="7620000" cy="2133600"/>
              </a:xfrm>
              <a:prstGeom prst="triangle">
                <a:avLst/>
              </a:prstGeom>
              <a:blipFill>
                <a:blip r:embed="rId2"/>
                <a:tile tx="0" ty="0" sx="100000" sy="100000" flip="none" algn="tl"/>
              </a:blipFill>
              <a:ln w="762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80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বাড়ির</a:t>
                </a:r>
                <a:r>
                  <a:rPr lang="en-US" sz="8000" dirty="0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8000" dirty="0" err="1" smtClean="0">
                    <a:solidFill>
                      <a:srgbClr val="FFFF00"/>
                    </a:solidFill>
                    <a:latin typeface="NikoshBAN" pitchFamily="2" charset="0"/>
                    <a:cs typeface="NikoshBAN" pitchFamily="2" charset="0"/>
                  </a:rPr>
                  <a:t>কাজ</a:t>
                </a:r>
                <a:endParaRPr lang="en-US" sz="80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6781800" y="4343400"/>
              <a:ext cx="762000" cy="220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0" y="0"/>
            <a:ext cx="9144000" cy="2209800"/>
          </a:xfrm>
          <a:prstGeom prst="ribbon2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8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88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sz="8800" dirty="0" err="1" smtClean="0"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8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ose-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466974"/>
            <a:ext cx="9144000" cy="4467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57200" y="2230437"/>
            <a:ext cx="4040188" cy="39417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হামিদুল্লাহ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)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মতিহারা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নবাবগঞ্জ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Emai:hamidullahmbls@gmail.com</a:t>
            </a: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2209800"/>
            <a:ext cx="4041775" cy="39417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নবম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পরিমিতি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ষষ্ঠদশ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14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-01-২০20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57200" y="1371600"/>
            <a:ext cx="4040188" cy="762000"/>
          </a:xfr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762000"/>
          </a:xfr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build="p" animBg="1"/>
      <p:bldP spid="8" grpId="0" build="p" animBg="1"/>
      <p:bldP spid="5" grpId="0" build="p" animBg="1"/>
      <p:bldP spid="7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657600"/>
            <a:ext cx="8991600" cy="2971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Wave2">
              <a:avLst/>
            </a:prstTxWarp>
            <a:normAutofit/>
          </a:bodyPr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7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iph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"/>
            <a:ext cx="3219450" cy="321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giphy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1350" y="152400"/>
            <a:ext cx="291465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lood-pressure-sleeve-closeu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28600"/>
            <a:ext cx="2743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1143000" y="1219200"/>
            <a:ext cx="8001000" cy="4419600"/>
          </a:xfrm>
          <a:prstGeom prst="ribbon">
            <a:avLst/>
          </a:prstGeom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(অনুশীলনী-১৬.১)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76200" y="2362200"/>
          <a:ext cx="8991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Horizontal Scroll 5"/>
          <p:cNvSpPr/>
          <p:nvPr/>
        </p:nvSpPr>
        <p:spPr>
          <a:xfrm>
            <a:off x="152400" y="304800"/>
            <a:ext cx="8305800" cy="1295400"/>
          </a:xfrm>
          <a:prstGeom prst="horizontalScroll">
            <a:avLst/>
          </a:prstGeom>
          <a:ln w="762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6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6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0" y="4267200"/>
            <a:ext cx="2133600" cy="2057400"/>
            <a:chOff x="0" y="3593123"/>
            <a:chExt cx="2209800" cy="1740877"/>
          </a:xfrm>
        </p:grpSpPr>
        <p:sp>
          <p:nvSpPr>
            <p:cNvPr id="52" name="Curved Right Arrow 51"/>
            <p:cNvSpPr/>
            <p:nvPr/>
          </p:nvSpPr>
          <p:spPr>
            <a:xfrm>
              <a:off x="0" y="3657600"/>
              <a:ext cx="1143000" cy="1676400"/>
            </a:xfrm>
            <a:prstGeom prst="curved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53" name="Snip Diagonal Corner Rectangle 52"/>
            <p:cNvSpPr/>
            <p:nvPr/>
          </p:nvSpPr>
          <p:spPr>
            <a:xfrm>
              <a:off x="1143000" y="3593123"/>
              <a:ext cx="1066800" cy="457200"/>
            </a:xfrm>
            <a:prstGeom prst="snip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উত্তর</a:t>
              </a:r>
              <a:endPara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28600" y="381000"/>
            <a:ext cx="7391399" cy="3581400"/>
            <a:chOff x="3276600" y="609600"/>
            <a:chExt cx="4386105" cy="2438400"/>
          </a:xfrm>
          <a:solidFill>
            <a:schemeClr val="bg2">
              <a:lumMod val="90000"/>
            </a:schemeClr>
          </a:solidFill>
        </p:grpSpPr>
        <p:sp>
          <p:nvSpPr>
            <p:cNvPr id="37" name="Right Triangle 36"/>
            <p:cNvSpPr/>
            <p:nvPr/>
          </p:nvSpPr>
          <p:spPr>
            <a:xfrm>
              <a:off x="5627914" y="609600"/>
              <a:ext cx="2034791" cy="2438400"/>
            </a:xfrm>
            <a:prstGeom prst="rt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276600" y="609600"/>
              <a:ext cx="2362200" cy="2438400"/>
            </a:xfrm>
            <a:prstGeom prst="rect">
              <a:avLst/>
            </a:prstGeom>
            <a:grp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3276600" y="609600"/>
              <a:ext cx="2362200" cy="1066800"/>
            </a:xfrm>
            <a:prstGeom prst="triangl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Left Arrow Callout 45"/>
          <p:cNvSpPr/>
          <p:nvPr/>
        </p:nvSpPr>
        <p:spPr>
          <a:xfrm>
            <a:off x="7086600" y="533400"/>
            <a:ext cx="2057400" cy="5334000"/>
          </a:xfrm>
          <a:prstGeom prst="leftArrow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জ্যমিতিক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করিতেছ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8" name="Straight Connector 47"/>
          <p:cNvCxnSpPr>
            <a:stCxn id="39" idx="4"/>
          </p:cNvCxnSpPr>
          <p:nvPr/>
        </p:nvCxnSpPr>
        <p:spPr>
          <a:xfrm rot="5400000" flipH="1" flipV="1">
            <a:off x="4902642" y="1211704"/>
            <a:ext cx="42861" cy="14294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flipH="1">
            <a:off x="838200" y="5581471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বর্গক্ষেত্র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আয়তক্ষেত্র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সামন্তরিক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ট্রাপিজিয়াম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ত্রিভূজক্ষেত্র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934200" y="76200"/>
            <a:ext cx="2133600" cy="1981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/>
          <p:cNvSpPr/>
          <p:nvPr/>
        </p:nvSpPr>
        <p:spPr>
          <a:xfrm>
            <a:off x="1905000" y="228600"/>
            <a:ext cx="1828800" cy="1981200"/>
          </a:xfrm>
          <a:prstGeom prst="rt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/>
          <p:cNvSpPr/>
          <p:nvPr/>
        </p:nvSpPr>
        <p:spPr>
          <a:xfrm rot="10800000">
            <a:off x="6477000" y="228600"/>
            <a:ext cx="1828800" cy="1981200"/>
          </a:xfrm>
          <a:prstGeom prst="rtTriangl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qual 17"/>
          <p:cNvSpPr/>
          <p:nvPr/>
        </p:nvSpPr>
        <p:spPr>
          <a:xfrm>
            <a:off x="6172200" y="914400"/>
            <a:ext cx="609600" cy="457200"/>
          </a:xfrm>
          <a:prstGeom prst="mathEqual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00400"/>
            <a:ext cx="8153400" cy="1200329"/>
          </a:xfrm>
          <a:prstGeom prst="rect">
            <a:avLst/>
          </a:prstGeom>
          <a:solidFill>
            <a:schemeClr val="bg1">
              <a:lumMod val="65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572000"/>
            <a:ext cx="8153400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shade val="63000"/>
                  <a:satMod val="165000"/>
                </a:schemeClr>
              </a:gs>
              <a:gs pos="30000">
                <a:schemeClr val="accent5">
                  <a:shade val="58000"/>
                  <a:satMod val="165000"/>
                </a:schemeClr>
              </a:gs>
              <a:gs pos="75000">
                <a:schemeClr val="accent5">
                  <a:shade val="30000"/>
                  <a:satMod val="175000"/>
                </a:schemeClr>
              </a:gs>
              <a:gs pos="100000">
                <a:schemeClr val="accent5">
                  <a:shade val="15000"/>
                  <a:satMod val="175000"/>
                </a:schemeClr>
              </a:gs>
            </a:gsLst>
            <a:lin ang="18900000" scaled="1"/>
            <a:tileRect/>
          </a:gra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ত্রিভূজের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5867400"/>
            <a:ext cx="8153400" cy="99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ব্লাকবোর্ড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দেখাব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04800"/>
            <a:ext cx="5791200" cy="548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913115" y="2763798"/>
            <a:ext cx="1905794" cy="2132806"/>
            <a:chOff x="1066006" y="1753394"/>
            <a:chExt cx="1905794" cy="2132806"/>
          </a:xfrm>
        </p:grpSpPr>
        <p:cxnSp>
          <p:nvCxnSpPr>
            <p:cNvPr id="9" name="Straight Connector 8"/>
            <p:cNvCxnSpPr/>
            <p:nvPr/>
          </p:nvCxnSpPr>
          <p:spPr>
            <a:xfrm rot="5400000">
              <a:off x="38100" y="2781300"/>
              <a:ext cx="20574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66800" y="3810000"/>
              <a:ext cx="1828800" cy="158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990600" y="1905000"/>
              <a:ext cx="2057400" cy="19050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990109" y="5181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38400" y="3445859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লম্ব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07527" y="3115270"/>
            <a:ext cx="2812473" cy="923330"/>
            <a:chOff x="4807527" y="3115270"/>
            <a:chExt cx="2812473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5410200" y="3115270"/>
              <a:ext cx="2209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অতিভুজ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Left Arrow 18"/>
            <p:cNvSpPr/>
            <p:nvPr/>
          </p:nvSpPr>
          <p:spPr>
            <a:xfrm>
              <a:off x="4807527" y="3425077"/>
              <a:ext cx="609600" cy="228600"/>
            </a:xfrm>
            <a:prstGeom prst="left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838200" y="609600"/>
            <a:ext cx="3048000" cy="335280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33600" y="533400"/>
            <a:ext cx="70104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ত্রিভুজক্ষেত্রের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= ১/২×ভুমি×উচ্চতা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3962400"/>
            <a:ext cx="609600" cy="685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3962400" y="3733800"/>
            <a:ext cx="5334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533400" y="152400"/>
            <a:ext cx="533400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</a:t>
            </a:r>
            <a:endParaRPr lang="en-US" sz="20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152400" y="2209800"/>
            <a:ext cx="533400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1600200" y="4191000"/>
            <a:ext cx="533400" cy="381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4495800" y="2057400"/>
            <a:ext cx="4572000" cy="3505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ABC 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=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১/২×ভুমি×উচ্চতা</a:t>
            </a:r>
          </a:p>
          <a:p>
            <a:pPr algn="ctr"/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=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১/২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ab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599</TotalTime>
  <Words>357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Oriel</vt:lpstr>
      <vt:lpstr>Presentation</vt:lpstr>
      <vt:lpstr>স্বাগতম</vt:lpstr>
      <vt:lpstr>পরিচিতি</vt:lpstr>
      <vt:lpstr>উপরের চিত্রগুলো লক্ষ্য কর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PERSONAL</dc:creator>
  <cp:lastModifiedBy>MHS</cp:lastModifiedBy>
  <cp:revision>92</cp:revision>
  <dcterms:created xsi:type="dcterms:W3CDTF">2006-08-16T00:00:00Z</dcterms:created>
  <dcterms:modified xsi:type="dcterms:W3CDTF">2020-01-14T06:50:13Z</dcterms:modified>
</cp:coreProperties>
</file>