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285" r:id="rId3"/>
    <p:sldId id="264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EA1D6-5A60-49E4-AE8A-670787885F42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9A36C-F422-419E-90F9-443833FB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03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7E776-32B9-4C14-8A11-B3BB2BD04FC5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B36B-8103-490E-8846-841AEC4AF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11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B36B-8103-490E-8846-841AEC4AF8F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5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Kalpurush" pitchFamily="2" charset="0"/>
                <a:cs typeface="Kalpurush" pitchFamily="2" charset="0"/>
              </a:rPr>
              <a:t>soumittro@gmail.com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B36B-8103-490E-8846-841AEC4AF8F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9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62B-7F3C-4700-9A23-D3871423AC75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19400" y="228600"/>
            <a:ext cx="6553200" cy="1981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স্বাগতম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6197600"/>
            <a:ext cx="6477000" cy="4572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Kalpurush" pitchFamily="2" charset="0"/>
                <a:cs typeface="Kalpurush" pitchFamily="2" charset="0"/>
              </a:rPr>
              <a:t>কল্যাণপুর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রওশনীয়া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দাখিল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মাদরাসা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বেলকুচি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, </a:t>
            </a:r>
            <a:r>
              <a:rPr lang="en-US" sz="2000" dirty="0" err="1">
                <a:latin typeface="Kalpurush" pitchFamily="2" charset="0"/>
                <a:cs typeface="Kalpurush" pitchFamily="2" charset="0"/>
              </a:rPr>
              <a:t>সিরাজগঞ্জ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62550" y="335340"/>
            <a:ext cx="3848100" cy="65526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পর্ব-৬। আর্থোপোডা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99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এই পর্ব প্রাণীজগতের সবচেয়ে বৃহৎ পর্ব। এরা পৃথিবীর প্রায় সর্বত্র সকল পরিবেশে বাস করতে সক্ষম। এদের বহু প্রজাতি অন্তঃ ও বহিঃ পরজীবি হিসাবে বাস করে। বহু প্রাণী স্থলে, স্বাদু পানিতে ও সমুদ্রে বাস করে। এ পর্বের অনেক প্রাণী ডানার সাহায্যে উড়তে পারে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8956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দেহ বিভিন্ন অঞ্চলে বিভক্ত ও সন্ধিযুক্ত উপাঙ্গ বিদ্যমান।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মাথায় একজোড়া পুঞ্জাক্ষি ও অ্যান্টেনা বিদ্যমান।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নরম দেহ কাইটিন সম্মৃদ্ধ শক্ত আবরণী দ্বারা আবৃত।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এদের দেহের রক্তপূর্ণ গহ্বর হিমোসিল নামে পরিচিত। </a:t>
            </a:r>
          </a:p>
          <a:p>
            <a:pPr marL="514350" indent="-514350"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	উদাহরণঃ প্রজাপতি, আরশোলা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, চিংড়ি।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200" y="571053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Kalpurush" pitchFamily="2" charset="0"/>
                <a:cs typeface="Kalpurush" pitchFamily="2" charset="0"/>
              </a:rPr>
              <a:t>চিত্রঃ প্রজাপতি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4" name="Picture 13" descr="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618" y="3352801"/>
            <a:ext cx="2420782" cy="2181225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178426"/>
            <a:ext cx="4876800" cy="153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562600" y="194967"/>
            <a:ext cx="2895600" cy="7005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পর্ব-৭। মলাস্কা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99060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 পর্বের প্রাণীদের গঠন, বাসস্থান ও স্বভাব বৈচিত্রপূর্ণ। এরা পৃথিবীর প্রায় সকল পরিবেশে বাস করে। প্রায় সবাই সামুদ্রিক এবং সাগরের স্তরে বাস করে। কিছু প্রাজাতি পাহাড় অঞ্চলে, বনে-জঙ্গলে ও স্বাদু পানিতেও বাস করে। 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286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এদের দেহ নরম। নরম দেহটি সাধারণত একটি শক্ত খোলস দ্বারা আবৃত থাকে।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পেশিবহুল পা দিয়ে এরা চলাচল করে।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ফুসফুস বা ফুলকার সাহায্যে শ্বসনকার্য চালায়। </a:t>
            </a:r>
          </a:p>
          <a:p>
            <a:pPr marL="514350" indent="-514350"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	উদাহরণঃ শামুক, ঝিনুক।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3887" y="561922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শামুক।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4" name="Picture 13" descr="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737" y="3246445"/>
            <a:ext cx="4402247" cy="2603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86200" y="435123"/>
            <a:ext cx="4914900" cy="6096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পর্ব-৮। একাইনোডারমাটা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4971" y="147180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 পর্বের সকল প্রাণী সামুদ্রিক। পৃথিবীর সকল মহাসাগরে এবং সকল গভীরতায় এদের বসবাস করতে দেখা যায়। এদের স্থলে বা মিঠা পানিতে পাওয়া যায় না। এরা অধিকাংশ মুক্তজীবি। 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9167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এদের দেহ নরম। নরম দেহটি সাধারণত একটি শক্ত খোলস দ্বারা আবৃত থাকে।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পেশিবহুল পা দিয়ে এরা চলাচল করে।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ফুসফুস বা ফুলকার সাহায্যে শ্বসনকার্য চালায়। </a:t>
            </a:r>
          </a:p>
          <a:p>
            <a:pPr marL="514350" indent="-514350"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	উদাহরণঃ তাঁরামাছ, সমুদ্র শশা।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6350" y="5363527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তাঁরামাছ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529" y="3886200"/>
            <a:ext cx="3429000" cy="2568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933950" y="381000"/>
            <a:ext cx="3086100" cy="52274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পর্ব-৯। কর্ডাটা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07501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এরা পৃথবীর সকল পরিবেশে বাস করে। এদের বহু প্রজাতি ডাঙ্গায় বাস করে। জলচর কর্ডাটাদের মধ্যে বহু প্রজাতি স্বাদু পানিতে অথবা সমুদ্রে বাস করে। বহু প্রজাতি বৃক্ষবাসি, মরুবাসী, মেরুবাসী, গুহাবাসী ও খেঁচর। কর্ডাটা পর্বের বহু প্রাণী বহিঃপরজীবি হিসাবে অন্য প্রানীর দেহে সংলগ্ন হয়ে জীবনযাপন করে। 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014008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এই পর্বের প্রাণীর সারা জীবন অথবা ভ্রূণ অবস্থায় পৃষ্টীয়দেশ বরাবর নটোকর্ড থাকে।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পৃষ্ঠদেশে একক, ফাঁপা স্নায়ুরজ্জু থাকে।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সারা জীবন অথবা জীবনের কোন এক পর্যায়ে পাশ্বীয় গলবিলীয় ফুলকা ছিদ্র থাকে।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উদাহরণঃ মানুষ, কুনোব্যাঙ, রুই মাছ।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609153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ব্যাঙ।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2" name="Picture 11" descr="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927182"/>
            <a:ext cx="38100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48200" y="414724"/>
            <a:ext cx="3941536" cy="70499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কর্ডাটার শ্রেণীবিভাগ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1257" y="162651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কর্ডাটা পর্বকে তিনটি উপপর্বে ভাগ করা হয়েছে। </a:t>
            </a:r>
          </a:p>
          <a:p>
            <a:pPr algn="just"/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যথাঃ ক) ইউরোকর্ডাটা, খ) সেফালোকর্ডাটা, এবং গ) ভার্টিব্রাটা</a:t>
            </a:r>
            <a:endParaRPr lang="en-US" sz="28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2114" y="409575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প্রাথমিক অবস্থায় ফুলকা রন্ধ, পৃষ্ঠীয় ফাঁপা স্নায়ুরজ্জু থাকে।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শুধুমাত্র লার্ভা দশায় এদের লেজে নটোকর্ড থাকে। </a:t>
            </a:r>
          </a:p>
          <a:p>
            <a:pPr marL="514350" indent="-514350"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	উদাহরণঃ অ্যাসিডিয়া।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598964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অ্যাসিডিয়া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5" name="Picture 14" descr="Asi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2971800"/>
            <a:ext cx="28575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953000" y="332857"/>
            <a:ext cx="3787588" cy="65774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কর্ডাটার শ্রেণীবিভাগ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0688" y="2263171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সারাজীবনই এদের দেহে নটোকর্ডের উপস্থিতি কক্ষ করা যায়।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দেখতে কিছুটা মাছের মত। </a:t>
            </a:r>
          </a:p>
          <a:p>
            <a:pPr marL="514350" indent="-514350"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	উদাহরণঃ ব্রাঙ্কিওস্টোমা।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506730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ব্রাঙ্কিওস্টোমা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6255" y="1489754"/>
            <a:ext cx="283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খ) সেফালোকর্ডাটা</a:t>
            </a:r>
            <a:endParaRPr lang="en-US" sz="28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2" name="Picture 11" descr="Brankiosto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032531"/>
            <a:ext cx="6461312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1383205"/>
            <a:ext cx="253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ক) ইউরোকর্ডাটা</a:t>
            </a:r>
            <a:endParaRPr lang="en-US" sz="28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124200" y="362996"/>
            <a:ext cx="5676900" cy="64100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মেরুদণ্ডী প্রাণীর শ্রেণিবিভাগ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1676401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গ) ভার্টিব্রাটাঃ এই উপপর্বের প্রাণীরাই মেরুদন্ডী প্রাণী হিসাবে পরিচিত। গঠন ও বৈশিষ্ট্যের ভিত্তিতে মেরুদন্ডী প্রাণীদের ৭টি শ্রেণীতে ভাগ করা হয়েছে।  </a:t>
            </a:r>
            <a:endParaRPr lang="en-US" sz="28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>
            <a:hlinkClick r:id="rId2" action="ppaction://hlinksldjump"/>
          </p:cNvPr>
          <p:cNvSpPr/>
          <p:nvPr/>
        </p:nvSpPr>
        <p:spPr>
          <a:xfrm>
            <a:off x="1905000" y="37338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latin typeface="Kalpurush" pitchFamily="2" charset="0"/>
                <a:cs typeface="Kalpurush" pitchFamily="2" charset="0"/>
              </a:rPr>
              <a:t>১। সাইক্লোস্টোমাটা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Round Diagonal Corner Rectangle 15">
            <a:hlinkClick r:id="rId3" action="ppaction://hlinksldjump"/>
          </p:cNvPr>
          <p:cNvSpPr/>
          <p:nvPr/>
        </p:nvSpPr>
        <p:spPr>
          <a:xfrm>
            <a:off x="1905000" y="54102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latin typeface="Kalpurush" pitchFamily="2" charset="0"/>
                <a:cs typeface="Kalpurush" pitchFamily="2" charset="0"/>
              </a:rPr>
              <a:t>৩। অসটিকথিস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Round Diagonal Corner Rectangle 16">
            <a:hlinkClick r:id="rId4" action="ppaction://hlinksldjump"/>
          </p:cNvPr>
          <p:cNvSpPr/>
          <p:nvPr/>
        </p:nvSpPr>
        <p:spPr>
          <a:xfrm>
            <a:off x="1905000" y="45720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latin typeface="Kalpurush" pitchFamily="2" charset="0"/>
                <a:cs typeface="Kalpurush" pitchFamily="2" charset="0"/>
              </a:rPr>
              <a:t>২। কনডিকথিস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3" name="Round Diagonal Corner Rectangle 22">
            <a:hlinkClick r:id="rId5" action="ppaction://hlinksldjump"/>
          </p:cNvPr>
          <p:cNvSpPr/>
          <p:nvPr/>
        </p:nvSpPr>
        <p:spPr>
          <a:xfrm>
            <a:off x="4762500" y="37338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latin typeface="Kalpurush" pitchFamily="2" charset="0"/>
                <a:cs typeface="Kalpurush" pitchFamily="2" charset="0"/>
              </a:rPr>
              <a:t>৪। উ</a:t>
            </a:r>
            <a:r>
              <a:rPr lang="bn-BD" sz="2800" b="1" dirty="0">
                <a:latin typeface="Kalpurush" pitchFamily="2" charset="0"/>
                <a:cs typeface="Kalpurush" pitchFamily="2" charset="0"/>
              </a:rPr>
              <a:t>ভ</a:t>
            </a:r>
            <a:r>
              <a:rPr lang="bn-IN" sz="2800" b="1" dirty="0">
                <a:latin typeface="Kalpurush" pitchFamily="2" charset="0"/>
                <a:cs typeface="Kalpurush" pitchFamily="2" charset="0"/>
              </a:rPr>
              <a:t>চর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4" name="Round Diagonal Corner Rectangle 23">
            <a:hlinkClick r:id="rId6" action="ppaction://hlinksldjump"/>
          </p:cNvPr>
          <p:cNvSpPr/>
          <p:nvPr/>
        </p:nvSpPr>
        <p:spPr>
          <a:xfrm>
            <a:off x="4762500" y="54102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latin typeface="Kalpurush" pitchFamily="2" charset="0"/>
                <a:cs typeface="Kalpurush" pitchFamily="2" charset="0"/>
              </a:rPr>
              <a:t>৬। পক্ষীকূল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5" name="Round Diagonal Corner Rectangle 24">
            <a:hlinkClick r:id="rId7" action="ppaction://hlinksldjump"/>
          </p:cNvPr>
          <p:cNvSpPr/>
          <p:nvPr/>
        </p:nvSpPr>
        <p:spPr>
          <a:xfrm>
            <a:off x="4762500" y="45720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latin typeface="Kalpurush" pitchFamily="2" charset="0"/>
                <a:cs typeface="Kalpurush" pitchFamily="2" charset="0"/>
              </a:rPr>
              <a:t>৫। সরীসৃপ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Round Diagonal Corner Rectangle 26">
            <a:hlinkClick r:id="rId8" action="ppaction://hlinksldjump"/>
          </p:cNvPr>
          <p:cNvSpPr/>
          <p:nvPr/>
        </p:nvSpPr>
        <p:spPr>
          <a:xfrm>
            <a:off x="7620000" y="37338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latin typeface="Kalpurush" pitchFamily="2" charset="0"/>
                <a:cs typeface="Kalpurush" pitchFamily="2" charset="0"/>
              </a:rPr>
              <a:t>৭। স্তন্যপায়ী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4298" y="1080427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লম্বাটে দেহ।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মুখছিদ্র চোয়ালবিহীন।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এদের দেহে  আঁইশ বা যুগ্ম পাখনা অনুপস্থিত। </a:t>
            </a:r>
            <a:endParaRPr lang="en-US" sz="2800" dirty="0" smtClean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bn-IN" sz="28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উদাহরণঃ </a:t>
            </a:r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পেট্রোমাইজন। </a:t>
            </a:r>
            <a:endParaRPr lang="en-US" sz="28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5791200" y="401441"/>
            <a:ext cx="3467100" cy="678986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Kalpurush" pitchFamily="2" charset="0"/>
                <a:cs typeface="Kalpurush" pitchFamily="2" charset="0"/>
              </a:rPr>
              <a:t>১। সাইক্লোস্টোমাটা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Petromyz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733800"/>
            <a:ext cx="8184396" cy="2272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617220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পেট্রোমাইজন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1741438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এরা সমুদ্রে বাস করে।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কঙ্কাল তরুণাস্থিময়।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দেহ প্লাকয়েড আঁইশে আবৃত,  মাথার দুই পাশে ৫-৭ জোড়া ফুলকা ছিদ্র থাকে।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এদের কানকো থাকে না। </a:t>
            </a:r>
          </a:p>
          <a:p>
            <a:pPr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	উদাহরণঃ হাঙ্গর, করাত মাছ, হাতুড়ি মাছ। 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4705350" y="304800"/>
            <a:ext cx="3086100" cy="6096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Kalpurush" pitchFamily="2" charset="0"/>
                <a:cs typeface="Kalpurush" pitchFamily="2" charset="0"/>
              </a:rPr>
              <a:t>২। কনড্রিকথিস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indexf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373811"/>
            <a:ext cx="4419600" cy="30059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4250" y="5334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হাতুড়ি মাছ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28800" y="1129605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অধিকাংশ স্বাদু পানির মাছ।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দেহ সাইক্লোয়েড, গ্যানায়েড বা টিনায়েড আঁইশ দ্বারা আবৃত।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মাথার দুই পাশে চার জোড়া ফুলকা থাকে। </a:t>
            </a:r>
          </a:p>
          <a:p>
            <a:pPr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	উদাহরণঃ ইলিশ, সি-হর্স। 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5257800" y="363139"/>
            <a:ext cx="2933700" cy="6096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Kalpurush" pitchFamily="2" charset="0"/>
                <a:cs typeface="Kalpurush" pitchFamily="2" charset="0"/>
              </a:rPr>
              <a:t>৩। অসটিকথিস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indexf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761" y="3470909"/>
            <a:ext cx="5716078" cy="2527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600" y="616996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ইলিশ মাছ।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856" y="520374"/>
            <a:ext cx="898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282533" y="1575523"/>
            <a:ext cx="59345" cy="42544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149207" y="1839667"/>
            <a:ext cx="59345" cy="35299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415858" y="1839667"/>
            <a:ext cx="50402" cy="352993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85800" y="1447800"/>
            <a:ext cx="4493079" cy="4491993"/>
            <a:chOff x="274254" y="1510008"/>
            <a:chExt cx="4493079" cy="4491993"/>
          </a:xfrm>
        </p:grpSpPr>
        <p:sp>
          <p:nvSpPr>
            <p:cNvPr id="9" name="TextBox 8"/>
            <p:cNvSpPr txBox="1"/>
            <p:nvPr/>
          </p:nvSpPr>
          <p:spPr>
            <a:xfrm>
              <a:off x="274254" y="3262790"/>
              <a:ext cx="4493079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আলীম</a:t>
              </a:r>
            </a:p>
            <a:p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বি,এস-সি,বি,এড</a:t>
              </a:r>
              <a:r>
                <a:rPr lang="en-US" sz="2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</a:p>
            <a:p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আইডি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01080270781</a:t>
              </a:r>
              <a:endParaRPr lang="bn-BD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কল্যাণপুর রওশনীয়া দাখিল মাদরাসা</a:t>
              </a:r>
            </a:p>
            <a:p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বেলকুচি, সিরাজগঞ্জ </a:t>
              </a:r>
            </a:p>
            <a:p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01717012389</a:t>
              </a:r>
              <a:endPara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33" y="1510008"/>
              <a:ext cx="1524000" cy="15240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341878" y="1839667"/>
            <a:ext cx="6463212" cy="4016208"/>
            <a:chOff x="5341878" y="1839667"/>
            <a:chExt cx="6463212" cy="4016208"/>
          </a:xfrm>
        </p:grpSpPr>
        <p:sp>
          <p:nvSpPr>
            <p:cNvPr id="12" name="TextBox 11"/>
            <p:cNvSpPr txBox="1"/>
            <p:nvPr/>
          </p:nvSpPr>
          <p:spPr>
            <a:xfrm>
              <a:off x="5341878" y="2444147"/>
              <a:ext cx="6463212" cy="3411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bn-IN" sz="32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bn-IN" sz="320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অষ্ট</a:t>
              </a:r>
              <a:r>
                <a:rPr lang="bn-BD" sz="320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bn-IN" sz="32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IN" sz="320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US" sz="3200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32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</a:t>
              </a:r>
              <a:r>
                <a:rPr lang="bn-IN" sz="3200" dirty="0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প্রথম</a:t>
              </a:r>
              <a:endPara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endParaRPr>
            </a:p>
            <a:p>
              <a:pPr lvl="2"/>
              <a:r>
                <a:rPr lang="bn-IN" sz="3200" dirty="0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bn-IN" sz="3200" dirty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(</a:t>
              </a:r>
              <a:r>
                <a:rPr lang="bn-IN" sz="3200" dirty="0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প্রাণীজগতের</a:t>
              </a:r>
              <a:r>
                <a:rPr lang="en-US" sz="3200" dirty="0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bn-IN" sz="3200" dirty="0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শ্রেণিবিন্যাস)</a:t>
              </a:r>
              <a:endPara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2"/>
              <a:r>
                <a:rPr lang="bn-BD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সময়-৫০ মিনিট</a:t>
              </a:r>
            </a:p>
            <a:p>
              <a:pPr lvl="2"/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তারিখ-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16</a:t>
              </a:r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/২০১৯ </a:t>
              </a:r>
              <a:r>
                <a:rPr lang="bn-BD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খ্রিঃ </a:t>
              </a:r>
              <a:endPara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0" t="10618" r="25625" b="9149"/>
            <a:stretch/>
          </p:blipFill>
          <p:spPr>
            <a:xfrm>
              <a:off x="8305800" y="1839667"/>
              <a:ext cx="1808529" cy="2029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709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6800" y="2209800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এদের দেহত্বক আঁইশবিহীন।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ত্বক নরম, পাতলা, ভেজা ও গ্রন্থিযুক্ত।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এরা শীতল রক্তের প্রাণী।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ডিম পাড়ে। </a:t>
            </a:r>
          </a:p>
          <a:p>
            <a:pPr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 জীবনচক্রে সাধারণত ব্যাঙাচি দশা দেখা যায়। </a:t>
            </a:r>
          </a:p>
          <a:p>
            <a:pPr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	উদাহরণঃ সোনাব্যাঙ, কুনোব্যাঙ। 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000750" y="228600"/>
            <a:ext cx="20193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Kalpurush" pitchFamily="2" charset="0"/>
                <a:cs typeface="Kalpurush" pitchFamily="2" charset="0"/>
              </a:rPr>
              <a:t>৩। উভচর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indexf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3946" y="2209800"/>
            <a:ext cx="3284054" cy="32840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1400" y="55626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ব্যাঙ।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90600" y="2286000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এরা বুকে ভর করে চলে।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ত্বক শুষ্ক ও আঁইশযুক্ত।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এরা শীতল রক্তের প্রাণী।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চারপাশে পাঁচটি করে নখরযুক্ত আঙ্গুল আছে। </a:t>
            </a:r>
          </a:p>
          <a:p>
            <a:pPr algn="just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উদাহরণঃ টিকটিকি, কুমির, সাপ।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4876800" y="346647"/>
            <a:ext cx="2343150" cy="854114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Kalpurush" pitchFamily="2" charset="0"/>
                <a:cs typeface="Kalpurush" pitchFamily="2" charset="0"/>
              </a:rPr>
              <a:t>৩। সরীসৃপ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50" y="5638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সাপ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ESCI302REPTIL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400785"/>
            <a:ext cx="4876800" cy="403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0" y="2007824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পাখির দেহ পালকে আবৃত।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এদের সামনের পা ডানায় ও চোয়াল তঞ্চুতে পরিণত হয়েছে।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ফুসফুসের সাথে বায়ুথলি থাকায় এরা সহজে উড়তে পারে।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এরা উষ্ণ রক্তের প্রাণী। এদের হাঁড় শক্ত, হালকা ও ফাঁপা। </a:t>
            </a:r>
          </a:p>
          <a:p>
            <a:pPr algn="just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উদাহরণঃ কাঁক, দোয়েল, মাছরাঙা।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5715000" y="391654"/>
            <a:ext cx="2324100" cy="6096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Kalpurush" pitchFamily="2" charset="0"/>
                <a:cs typeface="Kalpurush" pitchFamily="2" charset="0"/>
              </a:rPr>
              <a:t>৬। পক্ষীকুল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1187" y="546121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মাছরাঙা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ESCI302REPTIL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064803"/>
            <a:ext cx="4038600" cy="3025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0" y="2716997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এদের দেহ লোমে আবৃত থাকে।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ব্যতিক্রম স্তন্যপায়ী ছাড়া সবাই সন্তান প্রসব করে।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উষ্ণ রক্তের প্রাণী। চোয়ালে দাঁত থাকে।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হৃদপিন্ড চার প্রকোষ্ঠ বিশিষ্ট। শিশুরা মাতৃদুগ্ধ পান করে।</a:t>
            </a:r>
          </a:p>
          <a:p>
            <a:pPr algn="just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উদাহরণঃ মানুষ, উট, বাঘ।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5524500" y="304800"/>
            <a:ext cx="2705100" cy="7620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Kalpurush" pitchFamily="2" charset="0"/>
                <a:cs typeface="Kalpurush" pitchFamily="2" charset="0"/>
              </a:rPr>
              <a:t>৭। স্তন্যপায়ী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63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বাঘ। 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ESCI302REPTIL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3048000"/>
            <a:ext cx="4572000" cy="342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6705600" y="268120"/>
            <a:ext cx="2857500" cy="7620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Kalpurush" pitchFamily="2" charset="0"/>
                <a:cs typeface="Kalpurush" pitchFamily="2" charset="0"/>
              </a:rPr>
              <a:t>একক কাজ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2192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কেঁচো, চিংড়ি, ঘাস ফড়িং, শামুক, ঝিনুক, দোয়েল, রুই মাছ কোন পর্বের প্রাণী? এদের শনাক্তকারী বৈশিষ্ট্যগুলো লিপিবদ্ধ কর। </a:t>
            </a:r>
            <a:endParaRPr lang="en-US" sz="36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88040"/>
            <a:ext cx="8610600" cy="3641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81000"/>
            <a:ext cx="2895600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752602"/>
            <a:ext cx="7010400" cy="83819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pPr>
              <a:buNone/>
            </a:pPr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যেকোনো দুইটি মেরুদণ্ডী প্রাণীর বৈশিষ্ট লেখ । 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1"/>
            <a:ext cx="701040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4136571" y="381000"/>
            <a:ext cx="30099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Kalpurush" pitchFamily="2" charset="0"/>
                <a:cs typeface="Kalpurush" pitchFamily="2" charset="0"/>
              </a:rPr>
              <a:t>বাড়ির</a:t>
            </a:r>
            <a:r>
              <a:rPr lang="bn-IN" sz="3600" b="1" dirty="0">
                <a:latin typeface="Kalpurush" pitchFamily="2" charset="0"/>
                <a:cs typeface="Kalpurush" pitchFamily="2" charset="0"/>
              </a:rPr>
              <a:t> কাজ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398903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তোমরা তোমাদের পরিবেশ থেকে কয়েকটি মেরুদণ্ডী প্রাণী সংগ্রহ কর এবং এদের বৈশিষ্ট্যগুলো লিপিবদ্ধ কর। </a:t>
            </a:r>
            <a:endParaRPr lang="en-US" sz="36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grou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124200"/>
            <a:ext cx="7467600" cy="312128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276600" y="6324601"/>
            <a:ext cx="2133600" cy="365125"/>
          </a:xfrm>
        </p:spPr>
        <p:txBody>
          <a:bodyPr/>
          <a:lstStyle/>
          <a:p>
            <a:fld id="{10E2D5CE-4050-42A4-84F1-C1FF50F8B2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GIF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66800"/>
            <a:ext cx="3790950" cy="53530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7400" y="2590800"/>
            <a:ext cx="3962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ধন্যবাদ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4876800" y="311259"/>
            <a:ext cx="3009900" cy="62251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986532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পৃথিবীতে অসংখ্য বিচিত্র ছোট বড় প্রাণী বাস করে। ভিন্ন ভিন্ন পরিবেশ ও বাসস্থানে প্রাণিবৈচিত্র ভিন্ন রকমের। বিশাল এই প্রাণিজগৎ সম্পর্কে জানার জন্য এদেরকে সু-শৃঙ্খলভাবে শ্রেণিবিন্যাস করা হয়েছে। </a:t>
            </a:r>
            <a:endParaRPr lang="en-US" sz="28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95594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এই অধ্যায় পাঠ শেষে আমরাঃ-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অমেরুদন্ডী প্রাণির শ্রেণিবিন্যাস করতে পারব।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মেরুদন্ডী প্রাণীর শ্রেণিবিন্যাস করতে পারব।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জীবজগতের শ্রেণীবিন্যাসের প্রয়োজনীয়তা ব্যাখ্যা করতে পারব।  </a:t>
            </a:r>
            <a:endParaRPr lang="en-US" sz="28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5" name="Picture 14" descr="t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2802414"/>
            <a:ext cx="3581400" cy="2234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308318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প্রাণিজগৎকে কিংডম বলা হয়। আধুনিক শ্রেণিবিন্যাসে প্রোটোজোয়া আলাদা উপজগৎ এ ভাগ করা হয়। অন্যান্য প্রাণীদেরকে অ্যানিম্যালিয়া জগতের অন্তর্ভুক্ত করা হয়। অ্যানিম্যালিয়া জগতকে নয়টি পর্বে ভাগ করা হয়েছে। </a:t>
            </a:r>
            <a:endParaRPr lang="en-US" sz="28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67200" y="76200"/>
            <a:ext cx="365760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40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6400" y="3200400"/>
            <a:ext cx="8839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itchFamily="2" charset="0"/>
                <a:cs typeface="Kalpurush" pitchFamily="2" charset="0"/>
              </a:rPr>
              <a:t>চলো এবার আমরা প্রাণিজৎ এর নয়টি পর্বকে এক পলকে দেখে নেই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1828800" y="401955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latin typeface="Kalpurush" pitchFamily="2" charset="0"/>
                <a:cs typeface="Kalpurush" pitchFamily="2" charset="0"/>
              </a:rPr>
              <a:t>০১। পরিফেরা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4" name="Flowchart: Alternate Process 23">
            <a:hlinkClick r:id="rId3" action="ppaction://hlinksldjump"/>
          </p:cNvPr>
          <p:cNvSpPr/>
          <p:nvPr/>
        </p:nvSpPr>
        <p:spPr>
          <a:xfrm>
            <a:off x="1828800" y="4762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latin typeface="Kalpurush" pitchFamily="2" charset="0"/>
                <a:cs typeface="Kalpurush" pitchFamily="2" charset="0"/>
              </a:rPr>
              <a:t>০২। নিডারিয়া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5" name="Flowchart: Alternate Process 24">
            <a:hlinkClick r:id="rId4" action="ppaction://hlinksldjump"/>
          </p:cNvPr>
          <p:cNvSpPr/>
          <p:nvPr/>
        </p:nvSpPr>
        <p:spPr>
          <a:xfrm>
            <a:off x="1828800" y="5524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latin typeface="Kalpurush" pitchFamily="2" charset="0"/>
                <a:cs typeface="Kalpurush" pitchFamily="2" charset="0"/>
              </a:rPr>
              <a:t>০৩। প্লাটিহেলমিনথিস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8" name="Flowchart: Alternate Process 27">
            <a:hlinkClick r:id="rId5" action="ppaction://hlinksldjump"/>
          </p:cNvPr>
          <p:cNvSpPr/>
          <p:nvPr/>
        </p:nvSpPr>
        <p:spPr>
          <a:xfrm>
            <a:off x="4762500" y="401955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latin typeface="Kalpurush" pitchFamily="2" charset="0"/>
                <a:cs typeface="Kalpurush" pitchFamily="2" charset="0"/>
              </a:rPr>
              <a:t>০৪। নেমাটোডা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9" name="Flowchart: Alternate Process 28">
            <a:hlinkClick r:id="rId6" action="ppaction://hlinksldjump"/>
          </p:cNvPr>
          <p:cNvSpPr/>
          <p:nvPr/>
        </p:nvSpPr>
        <p:spPr>
          <a:xfrm>
            <a:off x="4762500" y="4762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latin typeface="Kalpurush" pitchFamily="2" charset="0"/>
                <a:cs typeface="Kalpurush" pitchFamily="2" charset="0"/>
              </a:rPr>
              <a:t>০৫। অ্যানেলিডা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0" name="Flowchart: Alternate Process 29">
            <a:hlinkClick r:id="rId7" action="ppaction://hlinksldjump"/>
          </p:cNvPr>
          <p:cNvSpPr/>
          <p:nvPr/>
        </p:nvSpPr>
        <p:spPr>
          <a:xfrm>
            <a:off x="4762500" y="5524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latin typeface="Kalpurush" pitchFamily="2" charset="0"/>
                <a:cs typeface="Kalpurush" pitchFamily="2" charset="0"/>
              </a:rPr>
              <a:t>০৬। আর্থোপোডা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2" name="Flowchart: Alternate Process 31">
            <a:hlinkClick r:id="rId8" action="ppaction://hlinksldjump"/>
          </p:cNvPr>
          <p:cNvSpPr/>
          <p:nvPr/>
        </p:nvSpPr>
        <p:spPr>
          <a:xfrm>
            <a:off x="7696200" y="401955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latin typeface="Kalpurush" pitchFamily="2" charset="0"/>
                <a:cs typeface="Kalpurush" pitchFamily="2" charset="0"/>
              </a:rPr>
              <a:t>০৭। মলাস্কা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3" name="Flowchart: Alternate Process 32">
            <a:hlinkClick r:id="rId9" action="ppaction://hlinksldjump"/>
          </p:cNvPr>
          <p:cNvSpPr/>
          <p:nvPr/>
        </p:nvSpPr>
        <p:spPr>
          <a:xfrm>
            <a:off x="7696200" y="4762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latin typeface="Kalpurush" pitchFamily="2" charset="0"/>
                <a:cs typeface="Kalpurush" pitchFamily="2" charset="0"/>
              </a:rPr>
              <a:t>০৮। একাইনোডার্মাটা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4" name="Flowchart: Alternate Process 33">
            <a:hlinkClick r:id="rId10" action="ppaction://hlinksldjump"/>
          </p:cNvPr>
          <p:cNvSpPr/>
          <p:nvPr/>
        </p:nvSpPr>
        <p:spPr>
          <a:xfrm>
            <a:off x="7696200" y="5524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latin typeface="Kalpurush" pitchFamily="2" charset="0"/>
                <a:cs typeface="Kalpurush" pitchFamily="2" charset="0"/>
              </a:rPr>
              <a:t>০৯। কর্ডাটা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86350" y="259861"/>
            <a:ext cx="3695700" cy="51972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পর্ব-১। পরিফেরা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99060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পরিফেরা পর্বের প্রাণীরা সাধারণত স্পঞ্জ নামে পরিচিত। পৃথিবীর সর্বত্রই এদের পাওয়া যায়। এদের অধিকাংশ প্রজাতি সামুদ্রিক। তবে কিছু কিছু প্রাণী স্বাধু পানিতে দলবদ্ধভাবে বসবাস করে। 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895600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এরা সরলতম বহুকোষী প্রাণী।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এদের দেহপ্রাচীর অসংখ্য ছিদ্রযুক্ত। এই ছিদ্রপথে পানির সাথে অক্সিজেন ও খাদ্যবস্তু প্রবেশ করে।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এদের কোনো পৃথক সুগঠিত কলা, অঙ্গ ও তন্ত্র থাকে না।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উদাহরণঃ স্পঞ্জিলা, স্কাইফা।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4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19950" y="2653321"/>
            <a:ext cx="4501361" cy="3370944"/>
            <a:chOff x="7219950" y="2653321"/>
            <a:chExt cx="4501361" cy="3370944"/>
          </a:xfrm>
        </p:grpSpPr>
        <p:pic>
          <p:nvPicPr>
            <p:cNvPr id="12" name="Picture 11" descr="imageskj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6204" y="2653321"/>
              <a:ext cx="3585107" cy="2438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219950" y="55626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চিত্রঃ স্পনজিলা</a:t>
              </a:r>
              <a:endPara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91000" y="350460"/>
            <a:ext cx="3467100" cy="41154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পর্ব-২। নিডারিয়া</a:t>
            </a:r>
            <a:endParaRPr lang="en-US" sz="32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99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পৃথিবীর প্রায় সর্বত্র এদের পাওয়া যায়। অধিকাংশ সামুদ্রিক তবে অনেক প্রজাতি খাল, বিল, নদী, ঝর্ণা ইত্যাদিতে পাওয়া যায়। এরা বিচিত্র বর্ণ ও আকার আকৃতির হয়। কিছু প্রাণী এককভাবে আবার কিছু দলবদ্ধভাবে কলনী তৈরি করে বসবাস করে। 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895601"/>
            <a:ext cx="541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এদের দেহ এক্টোডার্ম ও এন্ডোডার্ম নামক দুটি ভ্রূণীয় কোষস্তর দিয়ে গঠিত।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এদের দেহ গহ্বরকে সিলেন্টরন বলে।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এক্টোডার্মে নিডোব্লাস্ট নামে এক ধরনের কোষ থাকে যা শিকার ধরা ও আত্মরক্ষার কাজে ব্যবহৃত হয়।</a:t>
            </a:r>
          </a:p>
          <a:p>
            <a:pPr marL="514350" indent="-514350" algn="just"/>
            <a:r>
              <a:rPr lang="bn-IN" sz="28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উদাহরণঃ হাইড্রা, ওবেলিয়া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।</a:t>
            </a:r>
          </a:p>
        </p:txBody>
      </p:sp>
      <p:pic>
        <p:nvPicPr>
          <p:cNvPr id="12" name="Picture 11" descr="imagesk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41" y="3200400"/>
            <a:ext cx="3148613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3346" y="571053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হাইড্রা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14800" y="256116"/>
            <a:ext cx="4762500" cy="4572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পর্ব-৩। প্লাটিহেলমিনথিস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99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 পর্বের প্রাণীদের জীবনযাত্রা বেশ বৈচিত্রপূর্ণ। এদের কিছু বহিঃপরজীবি এবং কিছু অন্তঃপরজীবি হিসাবে অন্য প্রাণীর দেহের অভ্যান্তরে বাস করে। কিছু স্বাদু পানিতে আবার কিছু লবণাক্ত পানিতে এবং কিছু ভেজা ও স্যাঁসসেঁতে জায়গায় বাস করে। 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895601"/>
            <a:ext cx="5410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এদের দেহ চ্যাপ্টা, এরা উভলিঙ্গ ও অন্তঃপরজীবি।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দেহ পুরু কিউটিকেল দ্বারা আবৃত।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দেহে চোষক ও আংটা থাকে। </a:t>
            </a:r>
          </a:p>
          <a:p>
            <a:pPr marL="514350" indent="-514350"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	উদাহরণঃ হাইড্রা, ওবেলিয়া।</a:t>
            </a:r>
          </a:p>
        </p:txBody>
      </p:sp>
      <p:pic>
        <p:nvPicPr>
          <p:cNvPr id="12" name="Picture 11" descr="imagesk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644" y="3753372"/>
            <a:ext cx="4635356" cy="19616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579120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যকৃত কৃমি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81600" y="391161"/>
            <a:ext cx="3848100" cy="54736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পর্ব-৪। নেমাটোডা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99060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এই পর্বের অনেক প্রাণী অন্তুঃপরজীবি হিসাবে প্রাণির অন্ত্র ও রক্তে বসবাস করে। আবার এ পর্বের অনেক প্রাণীই মুক্তজীবি। এরা পানি ও মাটিতে বাস করে। 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8956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দেহ নলাকার ও পুরু ত্বক দ্বারা আবৃত।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পৌষ্টিক নালি সম্পূর্ণ, মুখ ও পায়ু ছিদ্র উপস্থিত।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শ্বসনতন্ত্র ও সংবহনতন্ত্র অনুপস্থিত।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সাধারণত একনালিঙ্গ।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দেহ অনাবৃত  ও প্রকৃত সিলোম নেই। </a:t>
            </a:r>
          </a:p>
          <a:p>
            <a:pPr marL="514350" indent="-514350"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	উদাহরণঃ গোলকৃমি ও ফাইলেরিয়া কৃমি। </a:t>
            </a:r>
          </a:p>
        </p:txBody>
      </p:sp>
      <p:pic>
        <p:nvPicPr>
          <p:cNvPr id="12" name="Picture 11" descr="imagesk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276600"/>
            <a:ext cx="2895600" cy="2381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3346" y="571053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গোলকৃমি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10150" y="289447"/>
            <a:ext cx="3848100" cy="65526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পর্ব-৫। অন্যানেলিডা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99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পৃথিবীর প্রায় সকল নাতিশীতোষ্ণ ও উষ্ণমণ্ডলীয় অঞ্চলে এ পর্বের প্রাণীদের পাওয়া যায়। এদের বহু প্রজাতি স্বাদু পানিতে এবং কিছু প্রজাতি অগভীর সমুদ্রে বাস করে। কিছু প্রজাতি পাথর ও মাটিতে গর্ত খুঁড়ে বসবাস করে। অনেক প্রাণী স্যাঁতসেঁতে মাটিতেও বসবাস করে। 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8956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এদের দেহ নলাকার ও খন্ডায়িত।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নেফ্রেডিয়া নামক রেচন অঙ্গ থাকে।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প্রতিটি খন্ডে সিটা থাকে(জোঁকে থাকে না)। সিটা চলাচলে সহায়তা করে। </a:t>
            </a:r>
          </a:p>
          <a:p>
            <a:pPr marL="514350" indent="-514350" algn="just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	উদাহরণঃ কেঁচো ও জোঁক।</a:t>
            </a:r>
          </a:p>
        </p:txBody>
      </p:sp>
      <p:pic>
        <p:nvPicPr>
          <p:cNvPr id="12" name="Picture 11" descr="imagesk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261413"/>
            <a:ext cx="3048000" cy="22973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86600" y="571053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চিত্রঃ কেঁচো</a:t>
            </a:r>
            <a:endParaRPr lang="en-US" sz="2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1334</Words>
  <Application>Microsoft Office PowerPoint</Application>
  <PresentationFormat>Widescreen</PresentationFormat>
  <Paragraphs>200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Kalpurush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Dumuria High School</dc:creator>
  <cp:lastModifiedBy>B.Sc</cp:lastModifiedBy>
  <cp:revision>265</cp:revision>
  <dcterms:created xsi:type="dcterms:W3CDTF">2015-03-19T07:28:26Z</dcterms:created>
  <dcterms:modified xsi:type="dcterms:W3CDTF">2020-01-16T15:45:35Z</dcterms:modified>
</cp:coreProperties>
</file>