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3"/>
  </p:notesMasterIdLst>
  <p:sldIdLst>
    <p:sldId id="257" r:id="rId2"/>
    <p:sldId id="278" r:id="rId3"/>
    <p:sldId id="258" r:id="rId4"/>
    <p:sldId id="277" r:id="rId5"/>
    <p:sldId id="259" r:id="rId6"/>
    <p:sldId id="260" r:id="rId7"/>
    <p:sldId id="261" r:id="rId8"/>
    <p:sldId id="262" r:id="rId9"/>
    <p:sldId id="275" r:id="rId10"/>
    <p:sldId id="263" r:id="rId11"/>
    <p:sldId id="264" r:id="rId12"/>
    <p:sldId id="265" r:id="rId13"/>
    <p:sldId id="266" r:id="rId14"/>
    <p:sldId id="267" r:id="rId15"/>
    <p:sldId id="268" r:id="rId16"/>
    <p:sldId id="270" r:id="rId17"/>
    <p:sldId id="272" r:id="rId18"/>
    <p:sldId id="276" r:id="rId19"/>
    <p:sldId id="274" r:id="rId20"/>
    <p:sldId id="271"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99"/>
    <a:srgbClr val="CC3399"/>
    <a:srgbClr val="0099CC"/>
    <a:srgbClr val="33CCCC"/>
    <a:srgbClr val="FFFFCC"/>
    <a:srgbClr val="FF99CC"/>
    <a:srgbClr val="008000"/>
    <a:srgbClr val="663300"/>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howGuides="1">
      <p:cViewPr>
        <p:scale>
          <a:sx n="50" d="100"/>
          <a:sy n="50" d="100"/>
        </p:scale>
        <p:origin x="-936" y="-594"/>
      </p:cViewPr>
      <p:guideLst>
        <p:guide orient="horz" pos="2136"/>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C82C0-72BA-42A5-A7C2-8FBC301650FB}" type="datetimeFigureOut">
              <a:rPr lang="en-US" smtClean="0"/>
              <a:pPr/>
              <a:t>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41724-2DF8-4D20-9AA4-883D364E87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সম্মানিত</a:t>
            </a:r>
            <a:r>
              <a:rPr lang="bn-BD" baseline="0" dirty="0" smtClean="0"/>
              <a:t> শিক্ষকমন্ডলী আপনারা ইচ্ছে করলে এই </a:t>
            </a:r>
            <a:r>
              <a:rPr lang="en-US" baseline="0" dirty="0" smtClean="0"/>
              <a:t>slide </a:t>
            </a:r>
            <a:r>
              <a:rPr lang="bn-BD" baseline="0" dirty="0" smtClean="0"/>
              <a:t>টি </a:t>
            </a:r>
            <a:r>
              <a:rPr lang="en-US" baseline="0" dirty="0" smtClean="0"/>
              <a:t>Hide </a:t>
            </a:r>
            <a:r>
              <a:rPr lang="bn-BD" baseline="0" dirty="0" smtClean="0"/>
              <a:t>করে রাখতে পারবেন। </a:t>
            </a:r>
            <a:r>
              <a:rPr lang="en-US" baseline="0" dirty="0" smtClean="0"/>
              <a:t>Hide </a:t>
            </a:r>
            <a:r>
              <a:rPr lang="bn-BD" baseline="0" dirty="0" smtClean="0"/>
              <a:t>করার পদ্ধতি হলো রিবন বার এর </a:t>
            </a:r>
            <a:r>
              <a:rPr lang="en-US" baseline="0" dirty="0" smtClean="0"/>
              <a:t>Slide Show </a:t>
            </a:r>
            <a:r>
              <a:rPr lang="bn-BD" baseline="0" dirty="0" smtClean="0"/>
              <a:t>তে ক্লিক করে </a:t>
            </a:r>
            <a:r>
              <a:rPr lang="en-US" baseline="0" dirty="0" smtClean="0"/>
              <a:t>Hide Slide </a:t>
            </a:r>
            <a:r>
              <a:rPr lang="bn-BD" baseline="0" dirty="0" smtClean="0"/>
              <a:t>এর উপর ক্লিক করলে </a:t>
            </a:r>
            <a:r>
              <a:rPr lang="en-US" baseline="0" dirty="0" smtClean="0"/>
              <a:t>hide </a:t>
            </a:r>
            <a:r>
              <a:rPr lang="bn-BD" baseline="0" dirty="0" smtClean="0"/>
              <a:t> হয়ে যাবে। এক্ষেত্রে </a:t>
            </a:r>
            <a:r>
              <a:rPr lang="en-US" baseline="0" dirty="0" smtClean="0"/>
              <a:t>f5 </a:t>
            </a:r>
            <a:r>
              <a:rPr lang="bn-BD" baseline="0" dirty="0" smtClean="0"/>
              <a:t>চেপে </a:t>
            </a:r>
            <a:r>
              <a:rPr lang="en-US" baseline="0" dirty="0" smtClean="0"/>
              <a:t>Slide Show </a:t>
            </a:r>
            <a:r>
              <a:rPr lang="bn-BD" baseline="0" dirty="0" smtClean="0"/>
              <a:t>করলে </a:t>
            </a:r>
            <a:r>
              <a:rPr lang="en-US" baseline="0" dirty="0" smtClean="0"/>
              <a:t>Hide </a:t>
            </a:r>
            <a:r>
              <a:rPr lang="bn-BD" baseline="0" dirty="0" smtClean="0"/>
              <a:t>করা </a:t>
            </a:r>
            <a:r>
              <a:rPr lang="en-US" baseline="0" dirty="0" smtClean="0"/>
              <a:t>page </a:t>
            </a:r>
            <a:r>
              <a:rPr lang="bn-BD" baseline="0" dirty="0" smtClean="0"/>
              <a:t>আর দেখা যাবে না।  </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53E220B-8B44-4089-B6D7-1EDC3A6A392E}" type="datetime8">
              <a:rPr lang="bn-BD" smtClean="0"/>
              <a:pPr>
                <a:defRPr/>
              </a:pPr>
              <a:t>09 জানু. 20</a:t>
            </a:fld>
            <a:endParaRPr lang="en-US"/>
          </a:p>
        </p:txBody>
      </p:sp>
      <p:sp>
        <p:nvSpPr>
          <p:cNvPr id="6" name="Footer Placeholder 5"/>
          <p:cNvSpPr>
            <a:spLocks noGrp="1"/>
          </p:cNvSpPr>
          <p:nvPr>
            <p:ph type="ftr" sz="quarter" idx="12"/>
          </p:nvPr>
        </p:nvSpPr>
        <p:spPr/>
        <p:txBody>
          <a:bodyPr/>
          <a:lstStyle/>
          <a:p>
            <a:pPr>
              <a:defRPr/>
            </a:pPr>
            <a:r>
              <a:rPr lang="bn-BD" smtClean="0"/>
              <a:t>মোঃ সাইফুল ইসলাম। সহকারী শিক্ষক, সোনামুখী উচ্চ বিদ্যালয়।</a:t>
            </a:r>
            <a:endParaRPr lang="en-US"/>
          </a:p>
        </p:txBody>
      </p:sp>
      <p:sp>
        <p:nvSpPr>
          <p:cNvPr id="7" name="Slide Number Placeholder 6"/>
          <p:cNvSpPr>
            <a:spLocks noGrp="1"/>
          </p:cNvSpPr>
          <p:nvPr>
            <p:ph type="sldNum" sz="quarter" idx="13"/>
          </p:nvPr>
        </p:nvSpPr>
        <p:spPr/>
        <p:txBody>
          <a:bodyPr/>
          <a:lstStyle/>
          <a:p>
            <a:pPr>
              <a:defRPr/>
            </a:pPr>
            <a:fld id="{F2374795-7E59-4877-A38F-1FA50284965F}" type="slidenum">
              <a:rPr lang="en-US" smtClean="0"/>
              <a:pPr>
                <a:defRPr/>
              </a:pPr>
              <a:t>2</a:t>
            </a:fld>
            <a:endParaRPr lang="en-US"/>
          </a:p>
        </p:txBody>
      </p:sp>
    </p:spTree>
    <p:extLst>
      <p:ext uri="{BB962C8B-B14F-4D97-AF65-F5344CB8AC3E}">
        <p14:creationId xmlns:p14="http://schemas.microsoft.com/office/powerpoint/2010/main" xmlns="" val="61675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753DFF-CDB5-46F6-A765-77494606EAB3}" type="datetimeFigureOut">
              <a:rPr lang="en-US" smtClean="0"/>
              <a:pPr/>
              <a:t>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771B8-560C-4C06-A9B5-2D31702E4866}" type="slidenum">
              <a:rPr lang="en-US" smtClean="0"/>
              <a:pPr/>
              <a:t>‹#›</a:t>
            </a:fld>
            <a:endParaRPr lang="en-US"/>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3753DFF-CDB5-46F6-A765-77494606EAB3}" type="datetimeFigureOut">
              <a:rPr lang="en-US" smtClean="0"/>
              <a:pPr/>
              <a:t>1/9/2020</a:t>
            </a:fld>
            <a:endParaRPr lang="en-US"/>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C6771B8-560C-4C06-A9B5-2D31702E48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rot="2758334">
            <a:off x="5718308" y="1991233"/>
            <a:ext cx="1519689" cy="1554491"/>
            <a:chOff x="416859" y="1990165"/>
            <a:chExt cx="1174376" cy="1201270"/>
          </a:xfrm>
          <a:solidFill>
            <a:schemeClr val="tx1">
              <a:lumMod val="95000"/>
              <a:lumOff val="5000"/>
            </a:schemeClr>
          </a:solidFill>
        </p:grpSpPr>
        <p:sp>
          <p:nvSpPr>
            <p:cNvPr id="41" name="Oval 40"/>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2758334">
            <a:off x="3688595" y="3575379"/>
            <a:ext cx="958339" cy="978777"/>
            <a:chOff x="416859" y="1990165"/>
            <a:chExt cx="717176" cy="744070"/>
          </a:xfrm>
          <a:solidFill>
            <a:srgbClr val="000099"/>
          </a:solidFill>
        </p:grpSpPr>
        <p:sp>
          <p:nvSpPr>
            <p:cNvPr id="96" name="Oval 95"/>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5" name="Picture 74"/>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3" name="Rectangle 2"/>
          <p:cNvSpPr/>
          <p:nvPr/>
        </p:nvSpPr>
        <p:spPr>
          <a:xfrm>
            <a:off x="633046" y="959465"/>
            <a:ext cx="11218985" cy="23904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Freeform 5"/>
          <p:cNvSpPr/>
          <p:nvPr/>
        </p:nvSpPr>
        <p:spPr>
          <a:xfrm flipH="1">
            <a:off x="5822491" y="240980"/>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flip="none" rotWithShape="1">
            <a:gsLst>
              <a:gs pos="0">
                <a:srgbClr val="FF99CC"/>
              </a:gs>
              <a:gs pos="13000">
                <a:srgbClr val="0047FF"/>
              </a:gs>
              <a:gs pos="28000">
                <a:srgbClr val="000082"/>
              </a:gs>
              <a:gs pos="42999">
                <a:srgbClr val="0047FF"/>
              </a:gs>
              <a:gs pos="58000">
                <a:srgbClr val="000082"/>
              </a:gs>
              <a:gs pos="72000">
                <a:srgbClr val="0047FF"/>
              </a:gs>
              <a:gs pos="87000">
                <a:srgbClr val="000082"/>
              </a:gs>
              <a:gs pos="100000">
                <a:srgbClr val="0047FF"/>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rot="2758334">
            <a:off x="1118621" y="1959494"/>
            <a:ext cx="1435078" cy="1467942"/>
            <a:chOff x="416859" y="1990165"/>
            <a:chExt cx="1174376" cy="1201270"/>
          </a:xfrm>
          <a:solidFill>
            <a:srgbClr val="FF3399"/>
          </a:solidFill>
        </p:grpSpPr>
        <p:sp>
          <p:nvSpPr>
            <p:cNvPr id="7" name="Oval 6"/>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21"/>
          <p:cNvSpPr/>
          <p:nvPr/>
        </p:nvSpPr>
        <p:spPr>
          <a:xfrm flipH="1">
            <a:off x="3579416" y="250516"/>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a:gsLst>
              <a:gs pos="100000">
                <a:srgbClr val="A603AB">
                  <a:alpha val="39000"/>
                </a:srgbClr>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22"/>
          <p:cNvSpPr/>
          <p:nvPr/>
        </p:nvSpPr>
        <p:spPr>
          <a:xfrm flipH="1">
            <a:off x="1143127" y="227874"/>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a:gsLst>
              <a:gs pos="71000">
                <a:srgbClr val="000000">
                  <a:alpha val="39000"/>
                </a:srgb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rot="2758334">
            <a:off x="3415504" y="1997882"/>
            <a:ext cx="1569281" cy="1580195"/>
            <a:chOff x="416859" y="1990165"/>
            <a:chExt cx="1174376" cy="1201270"/>
          </a:xfrm>
          <a:solidFill>
            <a:srgbClr val="000099"/>
          </a:solidFill>
        </p:grpSpPr>
        <p:sp>
          <p:nvSpPr>
            <p:cNvPr id="26" name="Oval 25"/>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2758334">
            <a:off x="10039903" y="1984492"/>
            <a:ext cx="1463430" cy="1466115"/>
            <a:chOff x="416859" y="1990165"/>
            <a:chExt cx="1174376" cy="1201270"/>
          </a:xfrm>
          <a:solidFill>
            <a:schemeClr val="accent1">
              <a:lumMod val="20000"/>
              <a:lumOff val="80000"/>
            </a:schemeClr>
          </a:solidFill>
        </p:grpSpPr>
        <p:sp>
          <p:nvSpPr>
            <p:cNvPr id="59" name="Oval 58"/>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rot="21442320">
            <a:off x="8126960" y="1941665"/>
            <a:ext cx="1201270" cy="2173045"/>
            <a:chOff x="8126960" y="1941665"/>
            <a:chExt cx="1201270" cy="2173045"/>
          </a:xfrm>
        </p:grpSpPr>
        <p:grpSp>
          <p:nvGrpSpPr>
            <p:cNvPr id="49" name="Group 48"/>
            <p:cNvGrpSpPr/>
            <p:nvPr/>
          </p:nvGrpSpPr>
          <p:grpSpPr>
            <a:xfrm rot="2758334">
              <a:off x="8140407" y="1928218"/>
              <a:ext cx="1174376" cy="1201270"/>
              <a:chOff x="416859" y="1990165"/>
              <a:chExt cx="1174376" cy="1201270"/>
            </a:xfrm>
            <a:solidFill>
              <a:srgbClr val="FF3399"/>
            </a:solidFill>
          </p:grpSpPr>
          <p:sp>
            <p:nvSpPr>
              <p:cNvPr id="50" name="Oval 49"/>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2758334">
              <a:off x="8416241" y="3536487"/>
              <a:ext cx="564776" cy="591670"/>
              <a:chOff x="416859" y="1990165"/>
              <a:chExt cx="564776" cy="591670"/>
            </a:xfrm>
            <a:solidFill>
              <a:srgbClr val="FF3399"/>
            </a:solidFill>
          </p:grpSpPr>
          <p:sp>
            <p:nvSpPr>
              <p:cNvPr id="105" name="Oval 104"/>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Freeform 80"/>
          <p:cNvSpPr/>
          <p:nvPr/>
        </p:nvSpPr>
        <p:spPr>
          <a:xfrm flipH="1">
            <a:off x="8046290" y="225431"/>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flip="none" rotWithShape="1">
            <a:gsLst>
              <a:gs pos="99000">
                <a:srgbClr val="FF3399"/>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eeform 81"/>
          <p:cNvSpPr/>
          <p:nvPr/>
        </p:nvSpPr>
        <p:spPr>
          <a:xfrm flipH="1">
            <a:off x="10133201" y="246803"/>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flip="none" rotWithShape="1">
            <a:gsLst>
              <a:gs pos="0">
                <a:srgbClr val="663300"/>
              </a:gs>
              <a:gs pos="45000">
                <a:srgbClr val="FF7A00"/>
              </a:gs>
              <a:gs pos="70000">
                <a:srgbClr val="FF0300"/>
              </a:gs>
              <a:gs pos="100000">
                <a:srgbClr val="4D0808"/>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ounded Rectangle 78"/>
          <p:cNvSpPr/>
          <p:nvPr/>
        </p:nvSpPr>
        <p:spPr>
          <a:xfrm>
            <a:off x="1128009" y="3722868"/>
            <a:ext cx="1537108" cy="1577404"/>
          </a:xfrm>
          <a:prstGeom prst="roundRect">
            <a:avLst>
              <a:gd name="adj" fmla="val 50000"/>
            </a:avLst>
          </a:prstGeom>
          <a:solidFill>
            <a:srgbClr val="8636D6"/>
          </a:solidFill>
          <a:ln w="57150">
            <a:solidFill>
              <a:srgbClr val="FF000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b="1" dirty="0" smtClean="0">
                <a:ln w="11430"/>
                <a:solidFill>
                  <a:srgbClr val="00FFFF"/>
                </a:solidFill>
                <a:effectLst>
                  <a:outerShdw blurRad="50800" dist="39000" dir="5460000" algn="tl">
                    <a:srgbClr val="000000">
                      <a:alpha val="38000"/>
                    </a:srgbClr>
                  </a:outerShdw>
                </a:effectLst>
                <a:latin typeface="NikoshBAN" pitchFamily="2" charset="0"/>
                <a:cs typeface="NikoshBAN" pitchFamily="2" charset="0"/>
              </a:rPr>
              <a:t>স্বা</a:t>
            </a:r>
            <a:endParaRPr lang="en-US" sz="11500" b="1" dirty="0">
              <a:ln w="11430"/>
              <a:solidFill>
                <a:srgbClr val="00FFFF"/>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80" name="Picture 79" descr="10.gif"/>
          <p:cNvPicPr>
            <a:picLocks noGrp="1" noChangeAspect="1"/>
          </p:cNvPicPr>
          <p:nvPr isPhoto="1"/>
        </p:nvPicPr>
        <p:blipFill>
          <a:blip r:embed="rId3">
            <a:lum/>
          </a:blip>
          <a:stretch>
            <a:fillRect/>
          </a:stretch>
        </p:blipFill>
        <p:spPr>
          <a:xfrm>
            <a:off x="3095906" y="3327095"/>
            <a:ext cx="8286808" cy="2762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8" name="Group 87"/>
          <p:cNvGrpSpPr/>
          <p:nvPr/>
        </p:nvGrpSpPr>
        <p:grpSpPr>
          <a:xfrm rot="2758334">
            <a:off x="10027413" y="3860742"/>
            <a:ext cx="1463430" cy="1466115"/>
            <a:chOff x="416859" y="1990165"/>
            <a:chExt cx="1174376" cy="1201270"/>
          </a:xfrm>
          <a:solidFill>
            <a:schemeClr val="accent1">
              <a:lumMod val="20000"/>
              <a:lumOff val="80000"/>
            </a:schemeClr>
          </a:solidFill>
        </p:grpSpPr>
        <p:sp>
          <p:nvSpPr>
            <p:cNvPr id="89" name="Oval 88"/>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ounded Rectangle 77"/>
          <p:cNvSpPr/>
          <p:nvPr/>
        </p:nvSpPr>
        <p:spPr>
          <a:xfrm>
            <a:off x="3346554" y="4697228"/>
            <a:ext cx="1537108" cy="1577404"/>
          </a:xfrm>
          <a:prstGeom prst="roundRect">
            <a:avLst>
              <a:gd name="adj" fmla="val 50000"/>
            </a:avLst>
          </a:prstGeom>
          <a:solidFill>
            <a:srgbClr val="0070C0"/>
          </a:solidFill>
          <a:ln w="57150">
            <a:solidFill>
              <a:srgbClr val="00206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b="1" dirty="0" smtClean="0">
                <a:ln w="11430"/>
                <a:solidFill>
                  <a:srgbClr val="FF33CC"/>
                </a:solidFill>
                <a:effectLst>
                  <a:outerShdw blurRad="38100" dist="38100" dir="2700000" algn="tl">
                    <a:srgbClr val="000000">
                      <a:alpha val="43137"/>
                    </a:srgbClr>
                  </a:outerShdw>
                </a:effectLst>
                <a:latin typeface="NikoshBAN" pitchFamily="2" charset="0"/>
                <a:cs typeface="NikoshBAN" pitchFamily="2" charset="0"/>
              </a:rPr>
              <a:t>গ</a:t>
            </a:r>
            <a:r>
              <a:rPr lang="en-US" sz="11500" b="1" dirty="0" smtClean="0">
                <a:ln w="11430"/>
                <a:solidFill>
                  <a:srgbClr val="FF33CC"/>
                </a:solidFill>
                <a:effectLst>
                  <a:outerShdw blurRad="38100" dist="38100" dir="2700000" algn="tl">
                    <a:srgbClr val="000000">
                      <a:alpha val="43137"/>
                    </a:srgbClr>
                  </a:outerShdw>
                </a:effectLst>
                <a:latin typeface="NikoshBAN" pitchFamily="2" charset="0"/>
                <a:cs typeface="NikoshBAN" pitchFamily="2" charset="0"/>
              </a:rPr>
              <a:t> </a:t>
            </a:r>
            <a:endParaRPr lang="en-US" sz="11500" b="1" dirty="0">
              <a:ln w="11430"/>
              <a:solidFill>
                <a:srgbClr val="FF33C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6" name="Rounded Rectangle 75"/>
          <p:cNvSpPr/>
          <p:nvPr/>
        </p:nvSpPr>
        <p:spPr>
          <a:xfrm>
            <a:off x="7978515" y="4217542"/>
            <a:ext cx="1537108" cy="1577404"/>
          </a:xfrm>
          <a:prstGeom prst="roundRect">
            <a:avLst>
              <a:gd name="adj" fmla="val 50000"/>
            </a:avLst>
          </a:prstGeom>
          <a:ln w="76200">
            <a:solidFill>
              <a:srgbClr val="33CCCC"/>
            </a:solidFill>
          </a:ln>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r>
              <a:rPr lang="bn-BD" sz="115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ম</a:t>
            </a:r>
            <a:endParaRPr lang="en-US" sz="115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7" name="Rounded Rectangle 76"/>
          <p:cNvSpPr/>
          <p:nvPr/>
        </p:nvSpPr>
        <p:spPr>
          <a:xfrm>
            <a:off x="5774960" y="3617936"/>
            <a:ext cx="1537108" cy="1577404"/>
          </a:xfrm>
          <a:prstGeom prst="roundRect">
            <a:avLst>
              <a:gd name="adj" fmla="val 50000"/>
            </a:avLst>
          </a:prstGeom>
          <a:solidFill>
            <a:srgbClr val="00B050"/>
          </a:solidFill>
          <a:ln w="76200">
            <a:solidFill>
              <a:srgbClr val="33CCCC"/>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b="1" dirty="0" smtClean="0">
                <a:ln w="11430"/>
                <a:solidFill>
                  <a:srgbClr val="3333CC"/>
                </a:solidFill>
                <a:effectLst>
                  <a:outerShdw blurRad="50800" dist="39000" dir="5460000" algn="tl">
                    <a:srgbClr val="000000">
                      <a:alpha val="38000"/>
                    </a:srgbClr>
                  </a:outerShdw>
                </a:effectLst>
                <a:latin typeface="NikoshBAN" pitchFamily="2" charset="0"/>
                <a:cs typeface="NikoshBAN" pitchFamily="2" charset="0"/>
              </a:rPr>
              <a:t>ত</a:t>
            </a:r>
            <a:endParaRPr lang="en-US" sz="11500"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2138843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3"/>
                                        </p:tgtEl>
                                        <p:attrNameLst>
                                          <p:attrName>style.color</p:attrName>
                                        </p:attrNameLst>
                                      </p:cBhvr>
                                      <p:by>
                                        <p:hsl h="7200000" s="0" l="0"/>
                                      </p:by>
                                    </p:animClr>
                                    <p:animClr clrSpc="hsl" dir="cw">
                                      <p:cBhvr>
                                        <p:cTn id="7" dur="500" fill="hold"/>
                                        <p:tgtEl>
                                          <p:spTgt spid="23"/>
                                        </p:tgtEl>
                                        <p:attrNameLst>
                                          <p:attrName>fillcolor</p:attrName>
                                        </p:attrNameLst>
                                      </p:cBhvr>
                                      <p:by>
                                        <p:hsl h="7200000" s="0" l="0"/>
                                      </p:by>
                                    </p:animClr>
                                    <p:animClr clrSpc="hsl" dir="cw">
                                      <p:cBhvr>
                                        <p:cTn id="8" dur="500" fill="hold"/>
                                        <p:tgtEl>
                                          <p:spTgt spid="23"/>
                                        </p:tgtEl>
                                        <p:attrNameLst>
                                          <p:attrName>stroke.color</p:attrName>
                                        </p:attrNameLst>
                                      </p:cBhvr>
                                      <p:by>
                                        <p:hsl h="7200000" s="0" l="0"/>
                                      </p:by>
                                    </p:animClr>
                                    <p:set>
                                      <p:cBhvr>
                                        <p:cTn id="9" dur="500" fill="hold"/>
                                        <p:tgtEl>
                                          <p:spTgt spid="2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22"/>
                                        </p:tgtEl>
                                        <p:attrNameLst>
                                          <p:attrName>style.color</p:attrName>
                                        </p:attrNameLst>
                                      </p:cBhvr>
                                      <p:by>
                                        <p:hsl h="7200000" s="0" l="0"/>
                                      </p:by>
                                    </p:animClr>
                                    <p:animClr clrSpc="hsl" dir="cw">
                                      <p:cBhvr>
                                        <p:cTn id="12" dur="500" fill="hold"/>
                                        <p:tgtEl>
                                          <p:spTgt spid="22"/>
                                        </p:tgtEl>
                                        <p:attrNameLst>
                                          <p:attrName>fillcolor</p:attrName>
                                        </p:attrNameLst>
                                      </p:cBhvr>
                                      <p:by>
                                        <p:hsl h="7200000" s="0" l="0"/>
                                      </p:by>
                                    </p:animClr>
                                    <p:animClr clrSpc="hsl" dir="cw">
                                      <p:cBhvr>
                                        <p:cTn id="13" dur="500" fill="hold"/>
                                        <p:tgtEl>
                                          <p:spTgt spid="22"/>
                                        </p:tgtEl>
                                        <p:attrNameLst>
                                          <p:attrName>stroke.color</p:attrName>
                                        </p:attrNameLst>
                                      </p:cBhvr>
                                      <p:by>
                                        <p:hsl h="7200000" s="0" l="0"/>
                                      </p:by>
                                    </p:animClr>
                                    <p:set>
                                      <p:cBhvr>
                                        <p:cTn id="14" dur="500" fill="hold"/>
                                        <p:tgtEl>
                                          <p:spTgt spid="22"/>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6"/>
                                        </p:tgtEl>
                                        <p:attrNameLst>
                                          <p:attrName>style.color</p:attrName>
                                        </p:attrNameLst>
                                      </p:cBhvr>
                                      <p:by>
                                        <p:hsl h="7200000" s="0" l="0"/>
                                      </p:by>
                                    </p:animClr>
                                    <p:animClr clrSpc="hsl" dir="cw">
                                      <p:cBhvr>
                                        <p:cTn id="17" dur="500" fill="hold"/>
                                        <p:tgtEl>
                                          <p:spTgt spid="6"/>
                                        </p:tgtEl>
                                        <p:attrNameLst>
                                          <p:attrName>fillcolor</p:attrName>
                                        </p:attrNameLst>
                                      </p:cBhvr>
                                      <p:by>
                                        <p:hsl h="7200000" s="0" l="0"/>
                                      </p:by>
                                    </p:animClr>
                                    <p:animClr clrSpc="hsl" dir="cw">
                                      <p:cBhvr>
                                        <p:cTn id="18" dur="500" fill="hold"/>
                                        <p:tgtEl>
                                          <p:spTgt spid="6"/>
                                        </p:tgtEl>
                                        <p:attrNameLst>
                                          <p:attrName>stroke.color</p:attrName>
                                        </p:attrNameLst>
                                      </p:cBhvr>
                                      <p:by>
                                        <p:hsl h="7200000" s="0" l="0"/>
                                      </p:by>
                                    </p:animClr>
                                    <p:set>
                                      <p:cBhvr>
                                        <p:cTn id="19" dur="500" fill="hold"/>
                                        <p:tgtEl>
                                          <p:spTgt spid="6"/>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500" fill="hold"/>
                                        <p:tgtEl>
                                          <p:spTgt spid="81"/>
                                        </p:tgtEl>
                                        <p:attrNameLst>
                                          <p:attrName>style.color</p:attrName>
                                        </p:attrNameLst>
                                      </p:cBhvr>
                                      <p:by>
                                        <p:hsl h="7200000" s="0" l="0"/>
                                      </p:by>
                                    </p:animClr>
                                    <p:animClr clrSpc="hsl" dir="cw">
                                      <p:cBhvr>
                                        <p:cTn id="22" dur="500" fill="hold"/>
                                        <p:tgtEl>
                                          <p:spTgt spid="81"/>
                                        </p:tgtEl>
                                        <p:attrNameLst>
                                          <p:attrName>fillcolor</p:attrName>
                                        </p:attrNameLst>
                                      </p:cBhvr>
                                      <p:by>
                                        <p:hsl h="7200000" s="0" l="0"/>
                                      </p:by>
                                    </p:animClr>
                                    <p:animClr clrSpc="hsl" dir="cw">
                                      <p:cBhvr>
                                        <p:cTn id="23" dur="500" fill="hold"/>
                                        <p:tgtEl>
                                          <p:spTgt spid="81"/>
                                        </p:tgtEl>
                                        <p:attrNameLst>
                                          <p:attrName>stroke.color</p:attrName>
                                        </p:attrNameLst>
                                      </p:cBhvr>
                                      <p:by>
                                        <p:hsl h="7200000" s="0" l="0"/>
                                      </p:by>
                                    </p:animClr>
                                    <p:set>
                                      <p:cBhvr>
                                        <p:cTn id="24" dur="500" fill="hold"/>
                                        <p:tgtEl>
                                          <p:spTgt spid="81"/>
                                        </p:tgtEl>
                                        <p:attrNameLst>
                                          <p:attrName>fill.type</p:attrName>
                                        </p:attrNameLst>
                                      </p:cBhvr>
                                      <p:to>
                                        <p:strVal val="solid"/>
                                      </p:to>
                                    </p:set>
                                  </p:childTnLst>
                                </p:cTn>
                              </p:par>
                              <p:par>
                                <p:cTn id="25" presetID="21" presetClass="emph" presetSubtype="0" repeatCount="indefinite" fill="hold" grpId="0" nodeType="withEffect">
                                  <p:stCondLst>
                                    <p:cond delay="0"/>
                                  </p:stCondLst>
                                  <p:childTnLst>
                                    <p:animClr clrSpc="hsl" dir="cw">
                                      <p:cBhvr override="childStyle">
                                        <p:cTn id="26" dur="500" fill="hold"/>
                                        <p:tgtEl>
                                          <p:spTgt spid="82"/>
                                        </p:tgtEl>
                                        <p:attrNameLst>
                                          <p:attrName>style.color</p:attrName>
                                        </p:attrNameLst>
                                      </p:cBhvr>
                                      <p:by>
                                        <p:hsl h="7200000" s="0" l="0"/>
                                      </p:by>
                                    </p:animClr>
                                    <p:animClr clrSpc="hsl" dir="cw">
                                      <p:cBhvr>
                                        <p:cTn id="27" dur="500" fill="hold"/>
                                        <p:tgtEl>
                                          <p:spTgt spid="82"/>
                                        </p:tgtEl>
                                        <p:attrNameLst>
                                          <p:attrName>fillcolor</p:attrName>
                                        </p:attrNameLst>
                                      </p:cBhvr>
                                      <p:by>
                                        <p:hsl h="7200000" s="0" l="0"/>
                                      </p:by>
                                    </p:animClr>
                                    <p:animClr clrSpc="hsl" dir="cw">
                                      <p:cBhvr>
                                        <p:cTn id="28" dur="500" fill="hold"/>
                                        <p:tgtEl>
                                          <p:spTgt spid="82"/>
                                        </p:tgtEl>
                                        <p:attrNameLst>
                                          <p:attrName>stroke.color</p:attrName>
                                        </p:attrNameLst>
                                      </p:cBhvr>
                                      <p:by>
                                        <p:hsl h="7200000" s="0" l="0"/>
                                      </p:by>
                                    </p:animClr>
                                    <p:set>
                                      <p:cBhvr>
                                        <p:cTn id="29" dur="500" fill="hold"/>
                                        <p:tgtEl>
                                          <p:spTgt spid="82"/>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iterate type="lt">
                                    <p:tmPct val="0"/>
                                  </p:iterate>
                                  <p:childTnLst>
                                    <p:set>
                                      <p:cBhvr>
                                        <p:cTn id="33" dur="1" fill="hold">
                                          <p:stCondLst>
                                            <p:cond delay="0"/>
                                          </p:stCondLst>
                                        </p:cTn>
                                        <p:tgtEl>
                                          <p:spTgt spid="79"/>
                                        </p:tgtEl>
                                        <p:attrNameLst>
                                          <p:attrName>style.visibility</p:attrName>
                                        </p:attrNameLst>
                                      </p:cBhvr>
                                      <p:to>
                                        <p:strVal val="visible"/>
                                      </p:to>
                                    </p:set>
                                    <p:anim calcmode="lin" valueType="num">
                                      <p:cBhvr additive="base">
                                        <p:cTn id="34" dur="500" fill="hold"/>
                                        <p:tgtEl>
                                          <p:spTgt spid="79"/>
                                        </p:tgtEl>
                                        <p:attrNameLst>
                                          <p:attrName>ppt_x</p:attrName>
                                        </p:attrNameLst>
                                      </p:cBhvr>
                                      <p:tavLst>
                                        <p:tav tm="0">
                                          <p:val>
                                            <p:strVal val="0-#ppt_w/2"/>
                                          </p:val>
                                        </p:tav>
                                        <p:tav tm="100000">
                                          <p:val>
                                            <p:strVal val="#ppt_x"/>
                                          </p:val>
                                        </p:tav>
                                      </p:tavLst>
                                    </p:anim>
                                    <p:anim calcmode="lin" valueType="num">
                                      <p:cBhvr additive="base">
                                        <p:cTn id="35" dur="500" fill="hold"/>
                                        <p:tgtEl>
                                          <p:spTgt spid="79"/>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9" fill="hold" grpId="0" nodeType="afterEffect">
                                  <p:stCondLst>
                                    <p:cond delay="0"/>
                                  </p:stCondLst>
                                  <p:iterate type="lt">
                                    <p:tmPct val="0"/>
                                  </p:iterate>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0-#ppt_w/2"/>
                                          </p:val>
                                        </p:tav>
                                        <p:tav tm="100000">
                                          <p:val>
                                            <p:strVal val="#ppt_x"/>
                                          </p:val>
                                        </p:tav>
                                      </p:tavLst>
                                    </p:anim>
                                    <p:anim calcmode="lin" valueType="num">
                                      <p:cBhvr additive="base">
                                        <p:cTn id="40" dur="500" fill="hold"/>
                                        <p:tgtEl>
                                          <p:spTgt spid="78"/>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6" fill="hold" grpId="0" nodeType="afterEffect">
                                  <p:stCondLst>
                                    <p:cond delay="0"/>
                                  </p:stCondLst>
                                  <p:iterate type="lt">
                                    <p:tmPct val="0"/>
                                  </p:iterate>
                                  <p:childTnLst>
                                    <p:set>
                                      <p:cBhvr>
                                        <p:cTn id="43" dur="1" fill="hold">
                                          <p:stCondLst>
                                            <p:cond delay="0"/>
                                          </p:stCondLst>
                                        </p:cTn>
                                        <p:tgtEl>
                                          <p:spTgt spid="77"/>
                                        </p:tgtEl>
                                        <p:attrNameLst>
                                          <p:attrName>style.visibility</p:attrName>
                                        </p:attrNameLst>
                                      </p:cBhvr>
                                      <p:to>
                                        <p:strVal val="visible"/>
                                      </p:to>
                                    </p:set>
                                    <p:anim calcmode="lin" valueType="num">
                                      <p:cBhvr additive="base">
                                        <p:cTn id="44" dur="500" fill="hold"/>
                                        <p:tgtEl>
                                          <p:spTgt spid="77"/>
                                        </p:tgtEl>
                                        <p:attrNameLst>
                                          <p:attrName>ppt_x</p:attrName>
                                        </p:attrNameLst>
                                      </p:cBhvr>
                                      <p:tavLst>
                                        <p:tav tm="0">
                                          <p:val>
                                            <p:strVal val="1+#ppt_w/2"/>
                                          </p:val>
                                        </p:tav>
                                        <p:tav tm="100000">
                                          <p:val>
                                            <p:strVal val="#ppt_x"/>
                                          </p:val>
                                        </p:tav>
                                      </p:tavLst>
                                    </p:anim>
                                    <p:anim calcmode="lin" valueType="num">
                                      <p:cBhvr additive="base">
                                        <p:cTn id="45" dur="500" fill="hold"/>
                                        <p:tgtEl>
                                          <p:spTgt spid="7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3" fill="hold" grpId="0" nodeType="afterEffect">
                                  <p:stCondLst>
                                    <p:cond delay="0"/>
                                  </p:stCondLst>
                                  <p:iterate type="lt">
                                    <p:tmPct val="0"/>
                                  </p:iterate>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500" fill="hold"/>
                                        <p:tgtEl>
                                          <p:spTgt spid="76"/>
                                        </p:tgtEl>
                                        <p:attrNameLst>
                                          <p:attrName>ppt_x</p:attrName>
                                        </p:attrNameLst>
                                      </p:cBhvr>
                                      <p:tavLst>
                                        <p:tav tm="0">
                                          <p:val>
                                            <p:strVal val="1+#ppt_w/2"/>
                                          </p:val>
                                        </p:tav>
                                        <p:tav tm="100000">
                                          <p:val>
                                            <p:strVal val="#ppt_x"/>
                                          </p:val>
                                        </p:tav>
                                      </p:tavLst>
                                    </p:anim>
                                    <p:anim calcmode="lin" valueType="num">
                                      <p:cBhvr additive="base">
                                        <p:cTn id="50" dur="500" fill="hold"/>
                                        <p:tgtEl>
                                          <p:spTgt spid="76"/>
                                        </p:tgtEl>
                                        <p:attrNameLst>
                                          <p:attrName>ppt_y</p:attrName>
                                        </p:attrNameLst>
                                      </p:cBhvr>
                                      <p:tavLst>
                                        <p:tav tm="0">
                                          <p:val>
                                            <p:strVal val="0-#ppt_h/2"/>
                                          </p:val>
                                        </p:tav>
                                        <p:tav tm="100000">
                                          <p:val>
                                            <p:strVal val="#ppt_y"/>
                                          </p:val>
                                        </p:tav>
                                      </p:tavLst>
                                    </p:anim>
                                  </p:childTnLst>
                                </p:cTn>
                              </p:par>
                            </p:childTnLst>
                          </p:cTn>
                        </p:par>
                        <p:par>
                          <p:cTn id="51" fill="hold">
                            <p:stCondLst>
                              <p:cond delay="2000"/>
                            </p:stCondLst>
                            <p:childTnLst>
                              <p:par>
                                <p:cTn id="52" presetID="35" presetClass="emph" presetSubtype="0" fill="hold" grpId="1" nodeType="afterEffect">
                                  <p:stCondLst>
                                    <p:cond delay="0"/>
                                  </p:stCondLst>
                                  <p:iterate type="lt">
                                    <p:tmPct val="0"/>
                                  </p:iterate>
                                  <p:childTnLst>
                                    <p:anim calcmode="discrete" valueType="str">
                                      <p:cBhvr>
                                        <p:cTn id="53" dur="1000" fill="hold"/>
                                        <p:tgtEl>
                                          <p:spTgt spid="79"/>
                                        </p:tgtEl>
                                        <p:attrNameLst>
                                          <p:attrName>style.visibility</p:attrName>
                                        </p:attrNameLst>
                                      </p:cBhvr>
                                      <p:tavLst>
                                        <p:tav tm="0">
                                          <p:val>
                                            <p:strVal val="hidden"/>
                                          </p:val>
                                        </p:tav>
                                        <p:tav tm="50000">
                                          <p:val>
                                            <p:strVal val="visible"/>
                                          </p:val>
                                        </p:tav>
                                      </p:tavLst>
                                    </p:anim>
                                  </p:childTnLst>
                                </p:cTn>
                              </p:par>
                            </p:childTnLst>
                          </p:cTn>
                        </p:par>
                        <p:par>
                          <p:cTn id="54" fill="hold">
                            <p:stCondLst>
                              <p:cond delay="3000"/>
                            </p:stCondLst>
                            <p:childTnLst>
                              <p:par>
                                <p:cTn id="55" presetID="35" presetClass="emph" presetSubtype="0" fill="hold" grpId="1" nodeType="afterEffect">
                                  <p:stCondLst>
                                    <p:cond delay="0"/>
                                  </p:stCondLst>
                                  <p:iterate type="lt">
                                    <p:tmPct val="0"/>
                                  </p:iterate>
                                  <p:childTnLst>
                                    <p:anim calcmode="discrete" valueType="str">
                                      <p:cBhvr>
                                        <p:cTn id="56" dur="1000" fill="hold"/>
                                        <p:tgtEl>
                                          <p:spTgt spid="78"/>
                                        </p:tgtEl>
                                        <p:attrNameLst>
                                          <p:attrName>style.visibility</p:attrName>
                                        </p:attrNameLst>
                                      </p:cBhvr>
                                      <p:tavLst>
                                        <p:tav tm="0">
                                          <p:val>
                                            <p:strVal val="hidden"/>
                                          </p:val>
                                        </p:tav>
                                        <p:tav tm="50000">
                                          <p:val>
                                            <p:strVal val="visible"/>
                                          </p:val>
                                        </p:tav>
                                      </p:tavLst>
                                    </p:anim>
                                  </p:childTnLst>
                                </p:cTn>
                              </p:par>
                            </p:childTnLst>
                          </p:cTn>
                        </p:par>
                        <p:par>
                          <p:cTn id="57" fill="hold">
                            <p:stCondLst>
                              <p:cond delay="4000"/>
                            </p:stCondLst>
                            <p:childTnLst>
                              <p:par>
                                <p:cTn id="58" presetID="35" presetClass="emph" presetSubtype="0" fill="hold" grpId="1" nodeType="afterEffect">
                                  <p:stCondLst>
                                    <p:cond delay="0"/>
                                  </p:stCondLst>
                                  <p:iterate type="lt">
                                    <p:tmPct val="0"/>
                                  </p:iterate>
                                  <p:childTnLst>
                                    <p:anim calcmode="discrete" valueType="str">
                                      <p:cBhvr>
                                        <p:cTn id="59" dur="1000" fill="hold"/>
                                        <p:tgtEl>
                                          <p:spTgt spid="77"/>
                                        </p:tgtEl>
                                        <p:attrNameLst>
                                          <p:attrName>style.visibility</p:attrName>
                                        </p:attrNameLst>
                                      </p:cBhvr>
                                      <p:tavLst>
                                        <p:tav tm="0">
                                          <p:val>
                                            <p:strVal val="hidden"/>
                                          </p:val>
                                        </p:tav>
                                        <p:tav tm="50000">
                                          <p:val>
                                            <p:strVal val="visible"/>
                                          </p:val>
                                        </p:tav>
                                      </p:tavLst>
                                    </p:anim>
                                  </p:childTnLst>
                                </p:cTn>
                              </p:par>
                            </p:childTnLst>
                          </p:cTn>
                        </p:par>
                        <p:par>
                          <p:cTn id="60" fill="hold">
                            <p:stCondLst>
                              <p:cond delay="5000"/>
                            </p:stCondLst>
                            <p:childTnLst>
                              <p:par>
                                <p:cTn id="61" presetID="35" presetClass="emph" presetSubtype="0" fill="hold" grpId="1" nodeType="afterEffect">
                                  <p:stCondLst>
                                    <p:cond delay="0"/>
                                  </p:stCondLst>
                                  <p:iterate type="lt">
                                    <p:tmPct val="0"/>
                                  </p:iterate>
                                  <p:childTnLst>
                                    <p:anim calcmode="discrete" valueType="str">
                                      <p:cBhvr>
                                        <p:cTn id="62" dur="1000" fill="hold"/>
                                        <p:tgtEl>
                                          <p:spTgt spid="76"/>
                                        </p:tgtEl>
                                        <p:attrNameLst>
                                          <p:attrName>style.visibility</p:attrName>
                                        </p:attrNameLst>
                                      </p:cBhvr>
                                      <p:tavLst>
                                        <p:tav tm="0">
                                          <p:val>
                                            <p:strVal val="hidden"/>
                                          </p:val>
                                        </p:tav>
                                        <p:tav tm="50000">
                                          <p:val>
                                            <p:strVal val="visible"/>
                                          </p:val>
                                        </p:tav>
                                      </p:tavLst>
                                    </p:anim>
                                  </p:childTnLst>
                                </p:cTn>
                              </p:par>
                            </p:childTnLst>
                          </p:cTn>
                        </p:par>
                        <p:par>
                          <p:cTn id="63" fill="hold">
                            <p:stCondLst>
                              <p:cond delay="6000"/>
                            </p:stCondLst>
                            <p:childTnLst>
                              <p:par>
                                <p:cTn id="64" presetID="2" presetClass="exit" presetSubtype="9" fill="hold" grpId="2" nodeType="afterEffect">
                                  <p:stCondLst>
                                    <p:cond delay="0"/>
                                  </p:stCondLst>
                                  <p:iterate type="lt">
                                    <p:tmPct val="0"/>
                                  </p:iterate>
                                  <p:childTnLst>
                                    <p:anim calcmode="lin" valueType="num">
                                      <p:cBhvr additive="base">
                                        <p:cTn id="65" dur="500"/>
                                        <p:tgtEl>
                                          <p:spTgt spid="79"/>
                                        </p:tgtEl>
                                        <p:attrNameLst>
                                          <p:attrName>ppt_x</p:attrName>
                                        </p:attrNameLst>
                                      </p:cBhvr>
                                      <p:tavLst>
                                        <p:tav tm="0">
                                          <p:val>
                                            <p:strVal val="ppt_x"/>
                                          </p:val>
                                        </p:tav>
                                        <p:tav tm="100000">
                                          <p:val>
                                            <p:strVal val="0-ppt_w/2"/>
                                          </p:val>
                                        </p:tav>
                                      </p:tavLst>
                                    </p:anim>
                                    <p:anim calcmode="lin" valueType="num">
                                      <p:cBhvr additive="base">
                                        <p:cTn id="66" dur="500"/>
                                        <p:tgtEl>
                                          <p:spTgt spid="79"/>
                                        </p:tgtEl>
                                        <p:attrNameLst>
                                          <p:attrName>ppt_y</p:attrName>
                                        </p:attrNameLst>
                                      </p:cBhvr>
                                      <p:tavLst>
                                        <p:tav tm="0">
                                          <p:val>
                                            <p:strVal val="ppt_y"/>
                                          </p:val>
                                        </p:tav>
                                        <p:tav tm="100000">
                                          <p:val>
                                            <p:strVal val="0-ppt_h/2"/>
                                          </p:val>
                                        </p:tav>
                                      </p:tavLst>
                                    </p:anim>
                                    <p:set>
                                      <p:cBhvr>
                                        <p:cTn id="67" dur="1" fill="hold">
                                          <p:stCondLst>
                                            <p:cond delay="499"/>
                                          </p:stCondLst>
                                        </p:cTn>
                                        <p:tgtEl>
                                          <p:spTgt spid="79"/>
                                        </p:tgtEl>
                                        <p:attrNameLst>
                                          <p:attrName>style.visibility</p:attrName>
                                        </p:attrNameLst>
                                      </p:cBhvr>
                                      <p:to>
                                        <p:strVal val="hidden"/>
                                      </p:to>
                                    </p:set>
                                  </p:childTnLst>
                                </p:cTn>
                              </p:par>
                            </p:childTnLst>
                          </p:cTn>
                        </p:par>
                        <p:par>
                          <p:cTn id="68" fill="hold">
                            <p:stCondLst>
                              <p:cond delay="6500"/>
                            </p:stCondLst>
                            <p:childTnLst>
                              <p:par>
                                <p:cTn id="69" presetID="2" presetClass="exit" presetSubtype="6" fill="hold" grpId="2" nodeType="afterEffect">
                                  <p:stCondLst>
                                    <p:cond delay="0"/>
                                  </p:stCondLst>
                                  <p:iterate type="lt">
                                    <p:tmPct val="0"/>
                                  </p:iterate>
                                  <p:childTnLst>
                                    <p:anim calcmode="lin" valueType="num">
                                      <p:cBhvr additive="base">
                                        <p:cTn id="70" dur="500"/>
                                        <p:tgtEl>
                                          <p:spTgt spid="78"/>
                                        </p:tgtEl>
                                        <p:attrNameLst>
                                          <p:attrName>ppt_x</p:attrName>
                                        </p:attrNameLst>
                                      </p:cBhvr>
                                      <p:tavLst>
                                        <p:tav tm="0">
                                          <p:val>
                                            <p:strVal val="ppt_x"/>
                                          </p:val>
                                        </p:tav>
                                        <p:tav tm="100000">
                                          <p:val>
                                            <p:strVal val="1+ppt_w/2"/>
                                          </p:val>
                                        </p:tav>
                                      </p:tavLst>
                                    </p:anim>
                                    <p:anim calcmode="lin" valueType="num">
                                      <p:cBhvr additive="base">
                                        <p:cTn id="71" dur="500"/>
                                        <p:tgtEl>
                                          <p:spTgt spid="78"/>
                                        </p:tgtEl>
                                        <p:attrNameLst>
                                          <p:attrName>ppt_y</p:attrName>
                                        </p:attrNameLst>
                                      </p:cBhvr>
                                      <p:tavLst>
                                        <p:tav tm="0">
                                          <p:val>
                                            <p:strVal val="ppt_y"/>
                                          </p:val>
                                        </p:tav>
                                        <p:tav tm="100000">
                                          <p:val>
                                            <p:strVal val="1+ppt_h/2"/>
                                          </p:val>
                                        </p:tav>
                                      </p:tavLst>
                                    </p:anim>
                                    <p:set>
                                      <p:cBhvr>
                                        <p:cTn id="72" dur="1" fill="hold">
                                          <p:stCondLst>
                                            <p:cond delay="499"/>
                                          </p:stCondLst>
                                        </p:cTn>
                                        <p:tgtEl>
                                          <p:spTgt spid="78"/>
                                        </p:tgtEl>
                                        <p:attrNameLst>
                                          <p:attrName>style.visibility</p:attrName>
                                        </p:attrNameLst>
                                      </p:cBhvr>
                                      <p:to>
                                        <p:strVal val="hidden"/>
                                      </p:to>
                                    </p:set>
                                  </p:childTnLst>
                                </p:cTn>
                              </p:par>
                            </p:childTnLst>
                          </p:cTn>
                        </p:par>
                        <p:par>
                          <p:cTn id="73" fill="hold">
                            <p:stCondLst>
                              <p:cond delay="7000"/>
                            </p:stCondLst>
                            <p:childTnLst>
                              <p:par>
                                <p:cTn id="74" presetID="2" presetClass="exit" presetSubtype="12" fill="hold" grpId="2" nodeType="afterEffect">
                                  <p:stCondLst>
                                    <p:cond delay="0"/>
                                  </p:stCondLst>
                                  <p:iterate type="lt">
                                    <p:tmPct val="0"/>
                                  </p:iterate>
                                  <p:childTnLst>
                                    <p:anim calcmode="lin" valueType="num">
                                      <p:cBhvr additive="base">
                                        <p:cTn id="75" dur="1000"/>
                                        <p:tgtEl>
                                          <p:spTgt spid="77"/>
                                        </p:tgtEl>
                                        <p:attrNameLst>
                                          <p:attrName>ppt_x</p:attrName>
                                        </p:attrNameLst>
                                      </p:cBhvr>
                                      <p:tavLst>
                                        <p:tav tm="0">
                                          <p:val>
                                            <p:strVal val="ppt_x"/>
                                          </p:val>
                                        </p:tav>
                                        <p:tav tm="100000">
                                          <p:val>
                                            <p:strVal val="0-ppt_w/2"/>
                                          </p:val>
                                        </p:tav>
                                      </p:tavLst>
                                    </p:anim>
                                    <p:anim calcmode="lin" valueType="num">
                                      <p:cBhvr additive="base">
                                        <p:cTn id="76" dur="1000"/>
                                        <p:tgtEl>
                                          <p:spTgt spid="77"/>
                                        </p:tgtEl>
                                        <p:attrNameLst>
                                          <p:attrName>ppt_y</p:attrName>
                                        </p:attrNameLst>
                                      </p:cBhvr>
                                      <p:tavLst>
                                        <p:tav tm="0">
                                          <p:val>
                                            <p:strVal val="ppt_y"/>
                                          </p:val>
                                        </p:tav>
                                        <p:tav tm="100000">
                                          <p:val>
                                            <p:strVal val="1+ppt_h/2"/>
                                          </p:val>
                                        </p:tav>
                                      </p:tavLst>
                                    </p:anim>
                                    <p:set>
                                      <p:cBhvr>
                                        <p:cTn id="77" dur="1" fill="hold">
                                          <p:stCondLst>
                                            <p:cond delay="999"/>
                                          </p:stCondLst>
                                        </p:cTn>
                                        <p:tgtEl>
                                          <p:spTgt spid="77"/>
                                        </p:tgtEl>
                                        <p:attrNameLst>
                                          <p:attrName>style.visibility</p:attrName>
                                        </p:attrNameLst>
                                      </p:cBhvr>
                                      <p:to>
                                        <p:strVal val="hidden"/>
                                      </p:to>
                                    </p:set>
                                  </p:childTnLst>
                                </p:cTn>
                              </p:par>
                            </p:childTnLst>
                          </p:cTn>
                        </p:par>
                        <p:par>
                          <p:cTn id="78" fill="hold">
                            <p:stCondLst>
                              <p:cond delay="8000"/>
                            </p:stCondLst>
                            <p:childTnLst>
                              <p:par>
                                <p:cTn id="79" presetID="2" presetClass="exit" presetSubtype="3" fill="hold" grpId="2" nodeType="afterEffect">
                                  <p:stCondLst>
                                    <p:cond delay="0"/>
                                  </p:stCondLst>
                                  <p:iterate type="lt">
                                    <p:tmPct val="0"/>
                                  </p:iterate>
                                  <p:childTnLst>
                                    <p:anim calcmode="lin" valueType="num">
                                      <p:cBhvr additive="base">
                                        <p:cTn id="80" dur="1000"/>
                                        <p:tgtEl>
                                          <p:spTgt spid="76"/>
                                        </p:tgtEl>
                                        <p:attrNameLst>
                                          <p:attrName>ppt_x</p:attrName>
                                        </p:attrNameLst>
                                      </p:cBhvr>
                                      <p:tavLst>
                                        <p:tav tm="0">
                                          <p:val>
                                            <p:strVal val="ppt_x"/>
                                          </p:val>
                                        </p:tav>
                                        <p:tav tm="100000">
                                          <p:val>
                                            <p:strVal val="1+ppt_w/2"/>
                                          </p:val>
                                        </p:tav>
                                      </p:tavLst>
                                    </p:anim>
                                    <p:anim calcmode="lin" valueType="num">
                                      <p:cBhvr additive="base">
                                        <p:cTn id="81" dur="1000"/>
                                        <p:tgtEl>
                                          <p:spTgt spid="76"/>
                                        </p:tgtEl>
                                        <p:attrNameLst>
                                          <p:attrName>ppt_y</p:attrName>
                                        </p:attrNameLst>
                                      </p:cBhvr>
                                      <p:tavLst>
                                        <p:tav tm="0">
                                          <p:val>
                                            <p:strVal val="ppt_y"/>
                                          </p:val>
                                        </p:tav>
                                        <p:tav tm="100000">
                                          <p:val>
                                            <p:strVal val="0-ppt_h/2"/>
                                          </p:val>
                                        </p:tav>
                                      </p:tavLst>
                                    </p:anim>
                                    <p:set>
                                      <p:cBhvr>
                                        <p:cTn id="82" dur="1" fill="hold">
                                          <p:stCondLst>
                                            <p:cond delay="999"/>
                                          </p:stCondLst>
                                        </p:cTn>
                                        <p:tgtEl>
                                          <p:spTgt spid="76"/>
                                        </p:tgtEl>
                                        <p:attrNameLst>
                                          <p:attrName>style.visibility</p:attrName>
                                        </p:attrNameLst>
                                      </p:cBhvr>
                                      <p:to>
                                        <p:strVal val="hidden"/>
                                      </p:to>
                                    </p:set>
                                  </p:childTnLst>
                                </p:cTn>
                              </p:par>
                            </p:childTnLst>
                          </p:cTn>
                        </p:par>
                        <p:par>
                          <p:cTn id="83" fill="hold">
                            <p:stCondLst>
                              <p:cond delay="9000"/>
                            </p:stCondLst>
                            <p:childTnLst>
                              <p:par>
                                <p:cTn id="84" presetID="40" presetClass="entr" presetSubtype="0" fill="hold" grpId="3" nodeType="afterEffect">
                                  <p:stCondLst>
                                    <p:cond delay="0"/>
                                  </p:stCondLst>
                                  <p:iterate type="lt">
                                    <p:tmPct val="10000"/>
                                  </p:iterate>
                                  <p:childTnLst>
                                    <p:set>
                                      <p:cBhvr>
                                        <p:cTn id="85" dur="1" fill="hold">
                                          <p:stCondLst>
                                            <p:cond delay="0"/>
                                          </p:stCondLst>
                                        </p:cTn>
                                        <p:tgtEl>
                                          <p:spTgt spid="79"/>
                                        </p:tgtEl>
                                        <p:attrNameLst>
                                          <p:attrName>style.visibility</p:attrName>
                                        </p:attrNameLst>
                                      </p:cBhvr>
                                      <p:to>
                                        <p:strVal val="visible"/>
                                      </p:to>
                                    </p:set>
                                    <p:animEffect transition="in" filter="fade">
                                      <p:cBhvr>
                                        <p:cTn id="86" dur="1000"/>
                                        <p:tgtEl>
                                          <p:spTgt spid="79"/>
                                        </p:tgtEl>
                                      </p:cBhvr>
                                    </p:animEffect>
                                    <p:anim calcmode="lin" valueType="num">
                                      <p:cBhvr>
                                        <p:cTn id="87" dur="1000" fill="hold"/>
                                        <p:tgtEl>
                                          <p:spTgt spid="79"/>
                                        </p:tgtEl>
                                        <p:attrNameLst>
                                          <p:attrName>ppt_x</p:attrName>
                                        </p:attrNameLst>
                                      </p:cBhvr>
                                      <p:tavLst>
                                        <p:tav tm="0">
                                          <p:val>
                                            <p:strVal val="#ppt_x-.1"/>
                                          </p:val>
                                        </p:tav>
                                        <p:tav tm="100000">
                                          <p:val>
                                            <p:strVal val="#ppt_x"/>
                                          </p:val>
                                        </p:tav>
                                      </p:tavLst>
                                    </p:anim>
                                    <p:anim calcmode="lin" valueType="num">
                                      <p:cBhvr>
                                        <p:cTn id="88" dur="1000" fill="hold"/>
                                        <p:tgtEl>
                                          <p:spTgt spid="79"/>
                                        </p:tgtEl>
                                        <p:attrNameLst>
                                          <p:attrName>ppt_y</p:attrName>
                                        </p:attrNameLst>
                                      </p:cBhvr>
                                      <p:tavLst>
                                        <p:tav tm="0">
                                          <p:val>
                                            <p:strVal val="#ppt_y"/>
                                          </p:val>
                                        </p:tav>
                                        <p:tav tm="100000">
                                          <p:val>
                                            <p:strVal val="#ppt_y"/>
                                          </p:val>
                                        </p:tav>
                                      </p:tavLst>
                                    </p:anim>
                                  </p:childTnLst>
                                </p:cTn>
                              </p:par>
                            </p:childTnLst>
                          </p:cTn>
                        </p:par>
                        <p:par>
                          <p:cTn id="89" fill="hold">
                            <p:stCondLst>
                              <p:cond delay="10300"/>
                            </p:stCondLst>
                            <p:childTnLst>
                              <p:par>
                                <p:cTn id="90" presetID="40" presetClass="entr" presetSubtype="0" fill="hold" grpId="3" nodeType="afterEffect">
                                  <p:stCondLst>
                                    <p:cond delay="0"/>
                                  </p:stCondLst>
                                  <p:iterate type="lt">
                                    <p:tmPct val="10000"/>
                                  </p:iterate>
                                  <p:childTnLst>
                                    <p:set>
                                      <p:cBhvr>
                                        <p:cTn id="91" dur="1" fill="hold">
                                          <p:stCondLst>
                                            <p:cond delay="0"/>
                                          </p:stCondLst>
                                        </p:cTn>
                                        <p:tgtEl>
                                          <p:spTgt spid="78"/>
                                        </p:tgtEl>
                                        <p:attrNameLst>
                                          <p:attrName>style.visibility</p:attrName>
                                        </p:attrNameLst>
                                      </p:cBhvr>
                                      <p:to>
                                        <p:strVal val="visible"/>
                                      </p:to>
                                    </p:set>
                                    <p:animEffect transition="in" filter="fade">
                                      <p:cBhvr>
                                        <p:cTn id="92" dur="1000"/>
                                        <p:tgtEl>
                                          <p:spTgt spid="78"/>
                                        </p:tgtEl>
                                      </p:cBhvr>
                                    </p:animEffect>
                                    <p:anim calcmode="lin" valueType="num">
                                      <p:cBhvr>
                                        <p:cTn id="93" dur="1000" fill="hold"/>
                                        <p:tgtEl>
                                          <p:spTgt spid="78"/>
                                        </p:tgtEl>
                                        <p:attrNameLst>
                                          <p:attrName>ppt_x</p:attrName>
                                        </p:attrNameLst>
                                      </p:cBhvr>
                                      <p:tavLst>
                                        <p:tav tm="0">
                                          <p:val>
                                            <p:strVal val="#ppt_x-.1"/>
                                          </p:val>
                                        </p:tav>
                                        <p:tav tm="100000">
                                          <p:val>
                                            <p:strVal val="#ppt_x"/>
                                          </p:val>
                                        </p:tav>
                                      </p:tavLst>
                                    </p:anim>
                                    <p:anim calcmode="lin" valueType="num">
                                      <p:cBhvr>
                                        <p:cTn id="94" dur="1000" fill="hold"/>
                                        <p:tgtEl>
                                          <p:spTgt spid="78"/>
                                        </p:tgtEl>
                                        <p:attrNameLst>
                                          <p:attrName>ppt_y</p:attrName>
                                        </p:attrNameLst>
                                      </p:cBhvr>
                                      <p:tavLst>
                                        <p:tav tm="0">
                                          <p:val>
                                            <p:strVal val="#ppt_y"/>
                                          </p:val>
                                        </p:tav>
                                        <p:tav tm="100000">
                                          <p:val>
                                            <p:strVal val="#ppt_y"/>
                                          </p:val>
                                        </p:tav>
                                      </p:tavLst>
                                    </p:anim>
                                  </p:childTnLst>
                                </p:cTn>
                              </p:par>
                            </p:childTnLst>
                          </p:cTn>
                        </p:par>
                        <p:par>
                          <p:cTn id="95" fill="hold">
                            <p:stCondLst>
                              <p:cond delay="11300"/>
                            </p:stCondLst>
                            <p:childTnLst>
                              <p:par>
                                <p:cTn id="96" presetID="40" presetClass="entr" presetSubtype="0" fill="hold" grpId="3" nodeType="afterEffect">
                                  <p:stCondLst>
                                    <p:cond delay="0"/>
                                  </p:stCondLst>
                                  <p:iterate type="lt">
                                    <p:tmPct val="10000"/>
                                  </p:iterate>
                                  <p:childTnLst>
                                    <p:set>
                                      <p:cBhvr>
                                        <p:cTn id="97" dur="1" fill="hold">
                                          <p:stCondLst>
                                            <p:cond delay="0"/>
                                          </p:stCondLst>
                                        </p:cTn>
                                        <p:tgtEl>
                                          <p:spTgt spid="77"/>
                                        </p:tgtEl>
                                        <p:attrNameLst>
                                          <p:attrName>style.visibility</p:attrName>
                                        </p:attrNameLst>
                                      </p:cBhvr>
                                      <p:to>
                                        <p:strVal val="visible"/>
                                      </p:to>
                                    </p:set>
                                    <p:animEffect transition="in" filter="fade">
                                      <p:cBhvr>
                                        <p:cTn id="98" dur="1000"/>
                                        <p:tgtEl>
                                          <p:spTgt spid="77"/>
                                        </p:tgtEl>
                                      </p:cBhvr>
                                    </p:animEffect>
                                    <p:anim calcmode="lin" valueType="num">
                                      <p:cBhvr>
                                        <p:cTn id="99" dur="1000" fill="hold"/>
                                        <p:tgtEl>
                                          <p:spTgt spid="77"/>
                                        </p:tgtEl>
                                        <p:attrNameLst>
                                          <p:attrName>ppt_x</p:attrName>
                                        </p:attrNameLst>
                                      </p:cBhvr>
                                      <p:tavLst>
                                        <p:tav tm="0">
                                          <p:val>
                                            <p:strVal val="#ppt_x-.1"/>
                                          </p:val>
                                        </p:tav>
                                        <p:tav tm="100000">
                                          <p:val>
                                            <p:strVal val="#ppt_x"/>
                                          </p:val>
                                        </p:tav>
                                      </p:tavLst>
                                    </p:anim>
                                    <p:anim calcmode="lin" valueType="num">
                                      <p:cBhvr>
                                        <p:cTn id="100" dur="100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12300"/>
                            </p:stCondLst>
                            <p:childTnLst>
                              <p:par>
                                <p:cTn id="102" presetID="40" presetClass="entr" presetSubtype="0" fill="hold" grpId="3" nodeType="afterEffect">
                                  <p:stCondLst>
                                    <p:cond delay="0"/>
                                  </p:stCondLst>
                                  <p:iterate type="lt">
                                    <p:tmPct val="10000"/>
                                  </p:iterate>
                                  <p:childTnLst>
                                    <p:set>
                                      <p:cBhvr>
                                        <p:cTn id="103" dur="1" fill="hold">
                                          <p:stCondLst>
                                            <p:cond delay="0"/>
                                          </p:stCondLst>
                                        </p:cTn>
                                        <p:tgtEl>
                                          <p:spTgt spid="76"/>
                                        </p:tgtEl>
                                        <p:attrNameLst>
                                          <p:attrName>style.visibility</p:attrName>
                                        </p:attrNameLst>
                                      </p:cBhvr>
                                      <p:to>
                                        <p:strVal val="visible"/>
                                      </p:to>
                                    </p:set>
                                    <p:animEffect transition="in" filter="fade">
                                      <p:cBhvr>
                                        <p:cTn id="104" dur="1000"/>
                                        <p:tgtEl>
                                          <p:spTgt spid="76"/>
                                        </p:tgtEl>
                                      </p:cBhvr>
                                    </p:animEffect>
                                    <p:anim calcmode="lin" valueType="num">
                                      <p:cBhvr>
                                        <p:cTn id="105" dur="1000" fill="hold"/>
                                        <p:tgtEl>
                                          <p:spTgt spid="76"/>
                                        </p:tgtEl>
                                        <p:attrNameLst>
                                          <p:attrName>ppt_x</p:attrName>
                                        </p:attrNameLst>
                                      </p:cBhvr>
                                      <p:tavLst>
                                        <p:tav tm="0">
                                          <p:val>
                                            <p:strVal val="#ppt_x-.1"/>
                                          </p:val>
                                        </p:tav>
                                        <p:tav tm="100000">
                                          <p:val>
                                            <p:strVal val="#ppt_x"/>
                                          </p:val>
                                        </p:tav>
                                      </p:tavLst>
                                    </p:anim>
                                    <p:anim calcmode="lin" valueType="num">
                                      <p:cBhvr>
                                        <p:cTn id="106"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81" grpId="0" animBg="1"/>
      <p:bldP spid="82" grpId="0" animBg="1"/>
      <p:bldP spid="79" grpId="0" animBg="1"/>
      <p:bldP spid="79" grpId="1" animBg="1"/>
      <p:bldP spid="79" grpId="2" animBg="1"/>
      <p:bldP spid="79" grpId="3" animBg="1"/>
      <p:bldP spid="78" grpId="0" animBg="1"/>
      <p:bldP spid="78" grpId="1" animBg="1"/>
      <p:bldP spid="78" grpId="2" animBg="1"/>
      <p:bldP spid="78" grpId="3" animBg="1"/>
      <p:bldP spid="76" grpId="0" animBg="1"/>
      <p:bldP spid="76" grpId="1" animBg="1"/>
      <p:bldP spid="76" grpId="2" animBg="1"/>
      <p:bldP spid="76" grpId="3" animBg="1"/>
      <p:bldP spid="77" grpId="0" animBg="1"/>
      <p:bldP spid="77" grpId="1" animBg="1"/>
      <p:bldP spid="77" grpId="2" animBg="1"/>
      <p:bldP spid="77"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33" name="Oval Callout 32"/>
          <p:cNvSpPr/>
          <p:nvPr/>
        </p:nvSpPr>
        <p:spPr>
          <a:xfrm>
            <a:off x="5257800" y="1970771"/>
            <a:ext cx="4380935" cy="3704635"/>
          </a:xfrm>
          <a:prstGeom prst="wedgeEllipseCallout">
            <a:avLst>
              <a:gd name="adj1" fmla="val -79288"/>
              <a:gd name="adj2" fmla="val -26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irclePour">
              <a:avLst/>
            </a:prstTxWarp>
          </a:bodyPr>
          <a:lstStyle/>
          <a:p>
            <a:pPr algn="ctr"/>
            <a:r>
              <a:rPr lang="en-US" dirty="0">
                <a:solidFill>
                  <a:srgbClr val="008000"/>
                </a:solidFill>
              </a:rPr>
              <a:t>বিস্তারিত জানতে ক্লিক করি</a:t>
            </a:r>
            <a:r>
              <a:rPr lang="en-US" dirty="0" smtClean="0">
                <a:solidFill>
                  <a:srgbClr val="008000"/>
                </a:solidFill>
              </a:rPr>
              <a:t>।</a:t>
            </a:r>
            <a:endParaRPr lang="en-US" dirty="0">
              <a:solidFill>
                <a:srgbClr val="008000"/>
              </a:solidFill>
            </a:endParaRPr>
          </a:p>
        </p:txBody>
      </p:sp>
      <p:sp>
        <p:nvSpPr>
          <p:cNvPr id="2" name="Rectangle 1"/>
          <p:cNvSpPr/>
          <p:nvPr/>
        </p:nvSpPr>
        <p:spPr>
          <a:xfrm>
            <a:off x="1925053" y="384766"/>
            <a:ext cx="8742947" cy="83418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800" b="1" i="1" dirty="0" smtClean="0">
                <a:latin typeface="NikoshBAN" pitchFamily="2" charset="0"/>
                <a:cs typeface="NikoshBAN" pitchFamily="2" charset="0"/>
              </a:rPr>
              <a:t>আচরণগত বৈশিষ্ট্যের বায়োমেট্রিক্স পদ্ধতি </a:t>
            </a:r>
            <a:endParaRPr lang="en-US" sz="4800" b="1" i="1" dirty="0">
              <a:latin typeface="NikoshBAN" pitchFamily="2" charset="0"/>
              <a:cs typeface="NikoshBAN" pitchFamily="2" charset="0"/>
            </a:endParaRPr>
          </a:p>
        </p:txBody>
      </p:sp>
      <p:grpSp>
        <p:nvGrpSpPr>
          <p:cNvPr id="8" name="Group 7"/>
          <p:cNvGrpSpPr/>
          <p:nvPr/>
        </p:nvGrpSpPr>
        <p:grpSpPr>
          <a:xfrm>
            <a:off x="527754" y="2069431"/>
            <a:ext cx="3394645" cy="850232"/>
            <a:chOff x="882316" y="2005263"/>
            <a:chExt cx="3394645" cy="850232"/>
          </a:xfrm>
          <a:scene3d>
            <a:camera prst="perspectiveContrastingRightFacing"/>
            <a:lightRig rig="threePt" dir="t"/>
          </a:scene3d>
        </p:grpSpPr>
        <p:sp>
          <p:nvSpPr>
            <p:cNvPr id="3" name="Rectangle 2"/>
            <p:cNvSpPr/>
            <p:nvPr/>
          </p:nvSpPr>
          <p:spPr>
            <a:xfrm>
              <a:off x="882316" y="2005263"/>
              <a:ext cx="2743200" cy="850232"/>
            </a:xfrm>
            <a:prstGeom prst="rect">
              <a:avLst/>
            </a:prstGeom>
            <a:solidFill>
              <a:schemeClr val="accent6"/>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i="1" dirty="0" smtClean="0">
                  <a:solidFill>
                    <a:sysClr val="windowText" lastClr="000000"/>
                  </a:solidFill>
                  <a:latin typeface="NikoshBAN" pitchFamily="2" charset="0"/>
                  <a:cs typeface="NikoshBAN" pitchFamily="2" charset="0"/>
                </a:rPr>
                <a:t>কন্ঠস্বর (Voice)</a:t>
              </a:r>
              <a:endParaRPr lang="en-US" sz="3200" b="1" i="1" dirty="0">
                <a:solidFill>
                  <a:sysClr val="windowText" lastClr="000000"/>
                </a:solidFill>
                <a:latin typeface="NikoshBAN" pitchFamily="2" charset="0"/>
                <a:cs typeface="NikoshBAN" pitchFamily="2" charset="0"/>
              </a:endParaRPr>
            </a:p>
          </p:txBody>
        </p:sp>
        <p:sp>
          <p:nvSpPr>
            <p:cNvPr id="4" name="Down Arrow 3"/>
            <p:cNvSpPr/>
            <p:nvPr/>
          </p:nvSpPr>
          <p:spPr>
            <a:xfrm rot="16200000">
              <a:off x="3630397" y="2056529"/>
              <a:ext cx="641684" cy="651445"/>
            </a:xfrm>
            <a:prstGeom prst="downArrow">
              <a:avLst/>
            </a:prstGeom>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35776" y="3617497"/>
            <a:ext cx="3410687" cy="850232"/>
            <a:chOff x="842212" y="3906253"/>
            <a:chExt cx="3410687" cy="850232"/>
          </a:xfrm>
          <a:scene3d>
            <a:camera prst="perspectiveContrastingRightFacing"/>
            <a:lightRig rig="threePt" dir="t"/>
          </a:scene3d>
        </p:grpSpPr>
        <p:sp>
          <p:nvSpPr>
            <p:cNvPr id="5" name="Rectangle 4"/>
            <p:cNvSpPr/>
            <p:nvPr/>
          </p:nvSpPr>
          <p:spPr>
            <a:xfrm>
              <a:off x="842212" y="3906253"/>
              <a:ext cx="2743200" cy="850232"/>
            </a:xfrm>
            <a:prstGeom prst="rect">
              <a:avLst/>
            </a:prstGeom>
            <a:solidFill>
              <a:schemeClr val="accent2">
                <a:lumMod val="60000"/>
                <a:lumOff val="40000"/>
              </a:schemeClr>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ysClr val="windowText" lastClr="000000"/>
                  </a:solidFill>
                  <a:latin typeface="NikoshBAN" pitchFamily="2" charset="0"/>
                  <a:cs typeface="NikoshBAN" pitchFamily="2" charset="0"/>
                </a:rPr>
                <a:t>সিগনেচার</a:t>
              </a:r>
              <a:endParaRPr lang="en-US" sz="4400" b="1" i="1" dirty="0">
                <a:solidFill>
                  <a:sysClr val="windowText" lastClr="000000"/>
                </a:solidFill>
                <a:latin typeface="NikoshBAN" pitchFamily="2" charset="0"/>
                <a:cs typeface="NikoshBAN" pitchFamily="2" charset="0"/>
              </a:endParaRPr>
            </a:p>
          </p:txBody>
        </p:sp>
        <p:sp>
          <p:nvSpPr>
            <p:cNvPr id="6" name="Down Arrow 5"/>
            <p:cNvSpPr/>
            <p:nvPr/>
          </p:nvSpPr>
          <p:spPr>
            <a:xfrm rot="16200000">
              <a:off x="3606335" y="3989603"/>
              <a:ext cx="641684" cy="651445"/>
            </a:xfrm>
            <a:prstGeom prst="downArrow">
              <a:avLst/>
            </a:prstGeom>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17340" y="5084345"/>
            <a:ext cx="3394645" cy="850232"/>
            <a:chOff x="882316" y="2005263"/>
            <a:chExt cx="3394645" cy="850232"/>
          </a:xfrm>
          <a:scene3d>
            <a:camera prst="perspectiveContrastingRightFacing"/>
            <a:lightRig rig="threePt" dir="t"/>
          </a:scene3d>
        </p:grpSpPr>
        <p:sp>
          <p:nvSpPr>
            <p:cNvPr id="11" name="Rectangle 10"/>
            <p:cNvSpPr/>
            <p:nvPr/>
          </p:nvSpPr>
          <p:spPr>
            <a:xfrm>
              <a:off x="882316" y="2005263"/>
              <a:ext cx="2743200" cy="850232"/>
            </a:xfrm>
            <a:prstGeom prst="rect">
              <a:avLst/>
            </a:prstGeom>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b="1" i="1" dirty="0" smtClean="0">
                  <a:solidFill>
                    <a:sysClr val="windowText" lastClr="000000"/>
                  </a:solidFill>
                  <a:latin typeface="NikoshBAN" pitchFamily="2" charset="0"/>
                  <a:cs typeface="NikoshBAN" pitchFamily="2" charset="0"/>
                </a:rPr>
                <a:t>টাইপিং কী স্ট্রোক</a:t>
              </a:r>
              <a:endParaRPr lang="en-US" sz="3600" b="1" i="1" dirty="0">
                <a:solidFill>
                  <a:sysClr val="windowText" lastClr="000000"/>
                </a:solidFill>
                <a:latin typeface="NikoshBAN" pitchFamily="2" charset="0"/>
                <a:cs typeface="NikoshBAN" pitchFamily="2" charset="0"/>
              </a:endParaRPr>
            </a:p>
          </p:txBody>
        </p:sp>
        <p:sp>
          <p:nvSpPr>
            <p:cNvPr id="12" name="Down Arrow 11"/>
            <p:cNvSpPr/>
            <p:nvPr/>
          </p:nvSpPr>
          <p:spPr>
            <a:xfrm rot="16200000">
              <a:off x="3630397" y="2056529"/>
              <a:ext cx="641684" cy="651445"/>
            </a:xfrm>
            <a:prstGeom prst="downArrow">
              <a:avLst/>
            </a:prstGeom>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grpSp>
      <p:grpSp>
        <p:nvGrpSpPr>
          <p:cNvPr id="21" name="Group 20"/>
          <p:cNvGrpSpPr/>
          <p:nvPr/>
        </p:nvGrpSpPr>
        <p:grpSpPr>
          <a:xfrm>
            <a:off x="3752485" y="1351558"/>
            <a:ext cx="7868016" cy="5012842"/>
            <a:chOff x="4259692" y="1491915"/>
            <a:chExt cx="7539414" cy="5012842"/>
          </a:xfrm>
        </p:grpSpPr>
        <p:grpSp>
          <p:nvGrpSpPr>
            <p:cNvPr id="19" name="Group 18"/>
            <p:cNvGrpSpPr/>
            <p:nvPr/>
          </p:nvGrpSpPr>
          <p:grpSpPr>
            <a:xfrm>
              <a:off x="4259692" y="1491915"/>
              <a:ext cx="7490640" cy="5012842"/>
              <a:chOff x="4317797" y="1395084"/>
              <a:chExt cx="7490640" cy="5012842"/>
            </a:xfrm>
          </p:grpSpPr>
          <p:sp>
            <p:nvSpPr>
              <p:cNvPr id="13" name="Rectangle 12"/>
              <p:cNvSpPr/>
              <p:nvPr/>
            </p:nvSpPr>
            <p:spPr>
              <a:xfrm>
                <a:off x="4317797" y="4725296"/>
                <a:ext cx="7490640" cy="1682630"/>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প্রত্যেকের</a:t>
                </a:r>
                <a:r>
                  <a:rPr lang="bn-BD" sz="2800" dirty="0" smtClean="0">
                    <a:solidFill>
                      <a:sysClr val="windowText" lastClr="000000"/>
                    </a:solidFill>
                  </a:rPr>
                  <a:t> কন্ঠের ধ্বনির বৈশিষ্ট্য,</a:t>
                </a:r>
                <a:r>
                  <a:rPr lang="en-US" sz="2800" dirty="0" smtClean="0">
                    <a:solidFill>
                      <a:sysClr val="windowText" lastClr="000000"/>
                    </a:solidFill>
                  </a:rPr>
                  <a:t>সুরের উচ্চতা </a:t>
                </a:r>
                <a:r>
                  <a:rPr lang="bn-BD" sz="2800" dirty="0">
                    <a:solidFill>
                      <a:sysClr val="windowText" lastClr="000000"/>
                    </a:solidFill>
                  </a:rPr>
                  <a:t>,</a:t>
                </a:r>
                <a:r>
                  <a:rPr lang="en-US" sz="2800" dirty="0" smtClean="0">
                    <a:solidFill>
                      <a:sysClr val="windowText" lastClr="000000"/>
                    </a:solidFill>
                  </a:rPr>
                  <a:t>সুরের মূছনা</a:t>
                </a:r>
                <a:r>
                  <a:rPr lang="bn-BD" sz="2800" dirty="0" smtClean="0">
                    <a:solidFill>
                      <a:sysClr val="windowText" lastClr="000000"/>
                    </a:solidFill>
                  </a:rPr>
                  <a:t>,</a:t>
                </a:r>
                <a:r>
                  <a:rPr lang="en-US" sz="2800" dirty="0" smtClean="0">
                    <a:solidFill>
                      <a:sysClr val="windowText" lastClr="000000"/>
                    </a:solidFill>
                  </a:rPr>
                  <a:t>স্পন্দনের দ্রুততা ইত্যাদি বিশ্লেষণ করা। </a:t>
                </a:r>
                <a:r>
                  <a:rPr lang="bn-BD" sz="2800" dirty="0" smtClean="0">
                    <a:solidFill>
                      <a:sysClr val="windowText" lastClr="000000"/>
                    </a:solidFill>
                  </a:rPr>
                  <a:t>  </a:t>
                </a:r>
                <a:endParaRPr lang="en-US" sz="2800" dirty="0">
                  <a:solidFill>
                    <a:sysClr val="windowText" lastClr="0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1859" y="1395084"/>
                <a:ext cx="4641882" cy="3323988"/>
              </a:xfrm>
              <a:prstGeom prst="rect">
                <a:avLst/>
              </a:prstGeom>
            </p:spPr>
          </p:pic>
        </p:grpSp>
        <p:pic>
          <p:nvPicPr>
            <p:cNvPr id="20" name="Picture 1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05012" y="1491915"/>
              <a:ext cx="3794094" cy="3330212"/>
            </a:xfrm>
            <a:prstGeom prst="rect">
              <a:avLst/>
            </a:prstGeom>
          </p:spPr>
        </p:pic>
      </p:grpSp>
      <p:grpSp>
        <p:nvGrpSpPr>
          <p:cNvPr id="25" name="Group 24"/>
          <p:cNvGrpSpPr/>
          <p:nvPr/>
        </p:nvGrpSpPr>
        <p:grpSpPr>
          <a:xfrm>
            <a:off x="3686788" y="1351558"/>
            <a:ext cx="7805345" cy="4945170"/>
            <a:chOff x="3764618" y="1581953"/>
            <a:chExt cx="7917833" cy="4945170"/>
          </a:xfrm>
        </p:grpSpPr>
        <p:grpSp>
          <p:nvGrpSpPr>
            <p:cNvPr id="24" name="Group 23"/>
            <p:cNvGrpSpPr/>
            <p:nvPr/>
          </p:nvGrpSpPr>
          <p:grpSpPr>
            <a:xfrm>
              <a:off x="3764618" y="1581953"/>
              <a:ext cx="7917833" cy="3457112"/>
              <a:chOff x="4049886" y="1541330"/>
              <a:chExt cx="7897173" cy="3457112"/>
            </a:xfrm>
          </p:grpSpPr>
          <p:pic>
            <p:nvPicPr>
              <p:cNvPr id="22" name="Picture 2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603222" y="1557971"/>
                <a:ext cx="4343837" cy="3423831"/>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49886" y="1541330"/>
                <a:ext cx="3566614" cy="3457112"/>
              </a:xfrm>
              <a:prstGeom prst="rect">
                <a:avLst/>
              </a:prstGeom>
            </p:spPr>
          </p:pic>
        </p:grpSp>
        <p:sp>
          <p:nvSpPr>
            <p:cNvPr id="27" name="Rectangle 26"/>
            <p:cNvSpPr/>
            <p:nvPr/>
          </p:nvSpPr>
          <p:spPr>
            <a:xfrm>
              <a:off x="3777018" y="5025234"/>
              <a:ext cx="7869234" cy="1501889"/>
            </a:xfrm>
            <a:prstGeom prst="rect">
              <a:avLst/>
            </a:prstGeom>
            <a:solidFill>
              <a:srgbClr val="008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t>হাতের দস্তখত বিশ্লেষণ করা।</a:t>
              </a:r>
              <a:endParaRPr lang="en-US" sz="4400" dirty="0"/>
            </a:p>
          </p:txBody>
        </p:sp>
      </p:grpSp>
      <p:grpSp>
        <p:nvGrpSpPr>
          <p:cNvPr id="17" name="Group 16"/>
          <p:cNvGrpSpPr/>
          <p:nvPr/>
        </p:nvGrpSpPr>
        <p:grpSpPr>
          <a:xfrm>
            <a:off x="3770000" y="1351558"/>
            <a:ext cx="7657959" cy="5060286"/>
            <a:chOff x="3460811" y="1106930"/>
            <a:chExt cx="7901852" cy="5060286"/>
          </a:xfrm>
        </p:grpSpPr>
        <p:grpSp>
          <p:nvGrpSpPr>
            <p:cNvPr id="29" name="Group 28"/>
            <p:cNvGrpSpPr/>
            <p:nvPr/>
          </p:nvGrpSpPr>
          <p:grpSpPr>
            <a:xfrm>
              <a:off x="3460811" y="1106930"/>
              <a:ext cx="7901852" cy="3540558"/>
              <a:chOff x="4026310" y="1453510"/>
              <a:chExt cx="7901852" cy="3540558"/>
            </a:xfrm>
          </p:grpSpPr>
          <p:pic>
            <p:nvPicPr>
              <p:cNvPr id="26" name="Picture 2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16200000">
                <a:off x="4453468" y="1026352"/>
                <a:ext cx="3528291" cy="4382608"/>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937400" y="1491915"/>
                <a:ext cx="3990762" cy="3502153"/>
              </a:xfrm>
              <a:prstGeom prst="rect">
                <a:avLst/>
              </a:prstGeom>
            </p:spPr>
          </p:pic>
        </p:grpSp>
        <p:sp>
          <p:nvSpPr>
            <p:cNvPr id="30" name="Rectangle 29"/>
            <p:cNvSpPr/>
            <p:nvPr/>
          </p:nvSpPr>
          <p:spPr>
            <a:xfrm>
              <a:off x="3479465" y="4646616"/>
              <a:ext cx="7883198" cy="1520600"/>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i="1" dirty="0" smtClean="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নির্দিষ্ট কোন পাসওয়ার্ড যা টাইপ করে এন্ট্রি করা হয় এবং বিশ্লেষণ করা। </a:t>
              </a:r>
              <a:endParaRPr lang="en-US" sz="4000" b="1" i="1"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xmlns="" val="40061678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 calcmode="lin" valueType="num">
                                      <p:cBhvr>
                                        <p:cTn id="9" dur="2000" fill="hold"/>
                                        <p:tgtEl>
                                          <p:spTgt spid="21"/>
                                        </p:tgtEl>
                                        <p:attrNameLst>
                                          <p:attrName>style.rotation</p:attrName>
                                        </p:attrNameLst>
                                      </p:cBhvr>
                                      <p:tavLst>
                                        <p:tav tm="0">
                                          <p:val>
                                            <p:fltVal val="90"/>
                                          </p:val>
                                        </p:tav>
                                        <p:tav tm="100000">
                                          <p:val>
                                            <p:fltVal val="0"/>
                                          </p:val>
                                        </p:tav>
                                      </p:tavLst>
                                    </p:anim>
                                    <p:animEffect transition="in" filter="fade">
                                      <p:cBhvr>
                                        <p:cTn id="10"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2000" fill="hold"/>
                                        <p:tgtEl>
                                          <p:spTgt spid="25"/>
                                        </p:tgtEl>
                                        <p:attrNameLst>
                                          <p:attrName>ppt_w</p:attrName>
                                        </p:attrNameLst>
                                      </p:cBhvr>
                                      <p:tavLst>
                                        <p:tav tm="0">
                                          <p:val>
                                            <p:fltVal val="0"/>
                                          </p:val>
                                        </p:tav>
                                        <p:tav tm="100000">
                                          <p:val>
                                            <p:strVal val="#ppt_w"/>
                                          </p:val>
                                        </p:tav>
                                      </p:tavLst>
                                    </p:anim>
                                    <p:anim calcmode="lin" valueType="num">
                                      <p:cBhvr>
                                        <p:cTn id="17" dur="2000" fill="hold"/>
                                        <p:tgtEl>
                                          <p:spTgt spid="25"/>
                                        </p:tgtEl>
                                        <p:attrNameLst>
                                          <p:attrName>ppt_h</p:attrName>
                                        </p:attrNameLst>
                                      </p:cBhvr>
                                      <p:tavLst>
                                        <p:tav tm="0">
                                          <p:val>
                                            <p:fltVal val="0"/>
                                          </p:val>
                                        </p:tav>
                                        <p:tav tm="100000">
                                          <p:val>
                                            <p:strVal val="#ppt_h"/>
                                          </p:val>
                                        </p:tav>
                                      </p:tavLst>
                                    </p:anim>
                                    <p:animEffect transition="in" filter="fade">
                                      <p:cBhvr>
                                        <p:cTn id="18"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000" fill="hold"/>
                                        <p:tgtEl>
                                          <p:spTgt spid="17"/>
                                        </p:tgtEl>
                                        <p:attrNameLst>
                                          <p:attrName>ppt_w</p:attrName>
                                        </p:attrNameLst>
                                      </p:cBhvr>
                                      <p:tavLst>
                                        <p:tav tm="0">
                                          <p:val>
                                            <p:fltVal val="0"/>
                                          </p:val>
                                        </p:tav>
                                        <p:tav tm="100000">
                                          <p:val>
                                            <p:strVal val="#ppt_w"/>
                                          </p:val>
                                        </p:tav>
                                      </p:tavLst>
                                    </p:anim>
                                    <p:anim calcmode="lin" valueType="num">
                                      <p:cBhvr>
                                        <p:cTn id="25" dur="2000" fill="hold"/>
                                        <p:tgtEl>
                                          <p:spTgt spid="17"/>
                                        </p:tgtEl>
                                        <p:attrNameLst>
                                          <p:attrName>ppt_h</p:attrName>
                                        </p:attrNameLst>
                                      </p:cBhvr>
                                      <p:tavLst>
                                        <p:tav tm="0">
                                          <p:val>
                                            <p:fltVal val="0"/>
                                          </p:val>
                                        </p:tav>
                                        <p:tav tm="100000">
                                          <p:val>
                                            <p:strVal val="#ppt_h"/>
                                          </p:val>
                                        </p:tav>
                                      </p:tavLst>
                                    </p:anim>
                                    <p:anim calcmode="lin" valueType="num">
                                      <p:cBhvr>
                                        <p:cTn id="26" dur="2000" fill="hold"/>
                                        <p:tgtEl>
                                          <p:spTgt spid="17"/>
                                        </p:tgtEl>
                                        <p:attrNameLst>
                                          <p:attrName>style.rotation</p:attrName>
                                        </p:attrNameLst>
                                      </p:cBhvr>
                                      <p:tavLst>
                                        <p:tav tm="0">
                                          <p:val>
                                            <p:fltVal val="90"/>
                                          </p:val>
                                        </p:tav>
                                        <p:tav tm="100000">
                                          <p:val>
                                            <p:fltVal val="0"/>
                                          </p:val>
                                        </p:tav>
                                      </p:tavLst>
                                    </p:anim>
                                    <p:animEffect transition="in" filter="fade">
                                      <p:cBhvr>
                                        <p:cTn id="27"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2895600" y="598535"/>
            <a:ext cx="7200900" cy="7971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b="1" i="1" dirty="0" smtClean="0">
                <a:latin typeface="NikoshBAN" pitchFamily="2" charset="0"/>
                <a:cs typeface="NikoshBAN" pitchFamily="2" charset="0"/>
              </a:rPr>
              <a:t>বায়োমেট্রিক্স এর ব্যবহার</a:t>
            </a:r>
            <a:endParaRPr lang="en-US" sz="5400" b="1" i="1" dirty="0">
              <a:latin typeface="NikoshBAN" pitchFamily="2" charset="0"/>
              <a:cs typeface="NikoshBAN" pitchFamily="2" charset="0"/>
            </a:endParaRPr>
          </a:p>
        </p:txBody>
      </p:sp>
      <p:sp>
        <p:nvSpPr>
          <p:cNvPr id="8" name="Rectangle 7"/>
          <p:cNvSpPr/>
          <p:nvPr/>
        </p:nvSpPr>
        <p:spPr>
          <a:xfrm>
            <a:off x="3257550" y="1563040"/>
            <a:ext cx="8248649" cy="3351859"/>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bn-BD" sz="3200" dirty="0" smtClean="0">
                <a:solidFill>
                  <a:schemeClr val="tx1"/>
                </a:solidFill>
                <a:latin typeface="NikoshBAN" pitchFamily="2" charset="0"/>
                <a:cs typeface="NikoshBAN" pitchFamily="2" charset="0"/>
              </a:rPr>
              <a:t>ব্যাক্তি সনাক্তকরণ কাজে প্রচলিত সনাতনী পদ্ধতিতে ভোটার আইডি পাসপোর্ট অথবা ড্রাইভিং লাইসেন্স ইত্যাদি টোকেন নির্ভর এবং ইউজার নেম পাসওয়ার্ড বা পিন নম্বর ইত্যাদি ঙানভিত্তিক পদ্ধতি ব্যবহার করা হয়। এতে জালিয়াতির সুযোগ থাকে। তাই বর্তমানে মানুষের নিজস্ব একক কোন বৈশিষ্ট্যের আলোকে অর্থাৎ বায়োমেট্রিক্স পদ্ধতিতে সনাক্তকরণ কাজ করা হয়। এটি অনেক বেশি নিরাপদ ও গ্রহণযোগ্য। </a:t>
            </a:r>
            <a:endParaRPr lang="en-US" sz="3200" dirty="0">
              <a:solidFill>
                <a:schemeClr val="tx1"/>
              </a:solidFill>
              <a:latin typeface="NikoshBAN" pitchFamily="2" charset="0"/>
              <a:cs typeface="NikoshBAN" pitchFamily="2" charset="0"/>
            </a:endParaRPr>
          </a:p>
        </p:txBody>
      </p:sp>
      <p:sp>
        <p:nvSpPr>
          <p:cNvPr id="10" name="Rounded Rectangle 9"/>
          <p:cNvSpPr/>
          <p:nvPr/>
        </p:nvSpPr>
        <p:spPr>
          <a:xfrm>
            <a:off x="3324876" y="5079472"/>
            <a:ext cx="8200373" cy="1078523"/>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a:solidFill>
                  <a:schemeClr val="tx1"/>
                </a:solidFill>
                <a:latin typeface="NikoshBAN" pitchFamily="2" charset="0"/>
                <a:cs typeface="NikoshBAN" pitchFamily="2" charset="0"/>
              </a:rPr>
              <a:t>এ পদ্ধতিতে কম্পিউটারে রক্ষিত বায়োলজিক্যাল ডেটার তুলনা করা হয়। </a:t>
            </a:r>
            <a:endParaRPr lang="en-US" sz="3600" dirty="0">
              <a:solidFill>
                <a:schemeClr val="tx1"/>
              </a:solidFill>
              <a:latin typeface="NikoshBAN" pitchFamily="2" charset="0"/>
              <a:cs typeface="NikoshBAN" pitchFamily="2" charset="0"/>
            </a:endParaRPr>
          </a:p>
        </p:txBody>
      </p:sp>
      <p:sp>
        <p:nvSpPr>
          <p:cNvPr id="12" name="Chevron 11"/>
          <p:cNvSpPr/>
          <p:nvPr/>
        </p:nvSpPr>
        <p:spPr>
          <a:xfrm>
            <a:off x="467838" y="5276850"/>
            <a:ext cx="2812391" cy="709694"/>
          </a:xfrm>
          <a:prstGeom prst="chevron">
            <a:avLst/>
          </a:prstGeom>
          <a:solidFill>
            <a:srgbClr val="FF33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i="1" dirty="0" smtClean="0">
                <a:solidFill>
                  <a:schemeClr val="tx1"/>
                </a:solidFill>
                <a:latin typeface="NikoshBAN" pitchFamily="2" charset="0"/>
                <a:cs typeface="NikoshBAN" pitchFamily="2" charset="0"/>
              </a:rPr>
              <a:t>সত্যতা যাচাই </a:t>
            </a:r>
            <a:endParaRPr lang="en-US" sz="3600" i="1" dirty="0">
              <a:solidFill>
                <a:schemeClr val="tx1"/>
              </a:solidFill>
              <a:latin typeface="NikoshBAN" pitchFamily="2" charset="0"/>
              <a:cs typeface="NikoshBAN" pitchFamily="2" charset="0"/>
            </a:endParaRPr>
          </a:p>
        </p:txBody>
      </p:sp>
      <p:sp>
        <p:nvSpPr>
          <p:cNvPr id="13" name="Chevron 12"/>
          <p:cNvSpPr/>
          <p:nvPr/>
        </p:nvSpPr>
        <p:spPr>
          <a:xfrm>
            <a:off x="429739" y="2758351"/>
            <a:ext cx="2789712" cy="861150"/>
          </a:xfrm>
          <a:prstGeom prst="chevron">
            <a:avLst/>
          </a:prstGeom>
          <a:solidFill>
            <a:srgbClr val="66FF99"/>
          </a:solidFill>
          <a:ln w="5715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i="1" dirty="0" smtClean="0">
                <a:solidFill>
                  <a:schemeClr val="tx1"/>
                </a:solidFill>
                <a:latin typeface="NikoshBAN" pitchFamily="2" charset="0"/>
                <a:cs typeface="NikoshBAN" pitchFamily="2" charset="0"/>
              </a:rPr>
              <a:t>ব্যাক্তি সনাক্তকরণ </a:t>
            </a:r>
            <a:endParaRPr lang="en-US" sz="3200" b="1" i="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39330564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4" name="Rectangle 3"/>
          <p:cNvSpPr/>
          <p:nvPr/>
        </p:nvSpPr>
        <p:spPr>
          <a:xfrm>
            <a:off x="2833110" y="653503"/>
            <a:ext cx="7631707" cy="86380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ফিঙ্গারপ্রিন্ট রিডার</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(Fingerprint Reader)</a:t>
            </a:r>
            <a:endParaRPr lang="en-US" sz="36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06192" y="1931103"/>
            <a:ext cx="7721571" cy="4133959"/>
          </a:xfrm>
          <a:prstGeom prst="rect">
            <a:avLst/>
          </a:prstGeom>
        </p:spPr>
      </p:pic>
      <p:sp>
        <p:nvSpPr>
          <p:cNvPr id="5" name="TextBox 4"/>
          <p:cNvSpPr txBox="1"/>
          <p:nvPr/>
        </p:nvSpPr>
        <p:spPr>
          <a:xfrm>
            <a:off x="609600" y="1620195"/>
            <a:ext cx="11069902" cy="4524315"/>
          </a:xfrm>
          <a:prstGeom prst="rect">
            <a:avLst/>
          </a:prstGeom>
          <a:gradFill>
            <a:gsLst>
              <a:gs pos="0">
                <a:srgbClr val="FFEFD1"/>
              </a:gs>
              <a:gs pos="64999">
                <a:srgbClr val="F0EBD5"/>
              </a:gs>
              <a:gs pos="100000">
                <a:srgbClr val="D1C39F"/>
              </a:gs>
            </a:gsLst>
            <a:lin ang="16200000" scaled="0"/>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smtClean="0">
                <a:latin typeface="NikoshBAN" pitchFamily="2" charset="0"/>
                <a:cs typeface="NikoshBAN" pitchFamily="2" charset="0"/>
              </a:rPr>
              <a:t>বর্তমানে আঙুলের ছাপ নিয়ে নিরাপত্তা ব্যবস্থা একটি জনপ্রিয় বায়োমেট্রিক সিস্টেম । এ পদ্ধতিতে ফিঙ্গারপ্রিন্ট </a:t>
            </a:r>
            <a:r>
              <a:rPr lang="bn-BD" sz="3200" dirty="0" smtClean="0">
                <a:latin typeface="NikoshBAN" pitchFamily="2" charset="0"/>
                <a:cs typeface="NikoshBAN" pitchFamily="2" charset="0"/>
              </a:rPr>
              <a:t>অপটিক্যাল</a:t>
            </a:r>
            <a:r>
              <a:rPr lang="en-US" sz="3200" dirty="0" smtClean="0">
                <a:latin typeface="NikoshBAN" pitchFamily="2" charset="0"/>
                <a:cs typeface="NikoshBAN" pitchFamily="2" charset="0"/>
              </a:rPr>
              <a:t> স্ক্যানারের মাধ্যমে আঙুলের ছাপের ইমেজ নেয়া হয়। ইনপুটকৃত ইমেজের অর্থাৎ আঙুলের ছাপের বিশেষ কিছু একক বৈশিষ্ট্য ফিল্টার করা হয় এবনহ এনক্রিপ্টেড বায়োমেট্রিক কী হিসেবে সংরক্ষণ করা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ফি</a:t>
            </a:r>
            <a:r>
              <a:rPr lang="bn-BD" sz="3200" dirty="0" smtClean="0">
                <a:latin typeface="NikoshBAN" pitchFamily="2" charset="0"/>
                <a:cs typeface="NikoshBAN" pitchFamily="2" charset="0"/>
              </a:rPr>
              <a:t>ঙ্গা</a:t>
            </a:r>
            <a:r>
              <a:rPr lang="en-US" sz="3200" dirty="0" smtClean="0">
                <a:latin typeface="NikoshBAN" pitchFamily="2" charset="0"/>
                <a:cs typeface="NikoshBAN" pitchFamily="2" charset="0"/>
              </a:rPr>
              <a:t>রপ্রিন্টের  ইমেজকে সংরক্ষণ না করে সংখ্যার সিরিজ কে ভেরিফিকেশনের জন্য সংরক্ষণ করা হয়।</a:t>
            </a:r>
            <a:r>
              <a:rPr lang="bn-BD" sz="3200" dirty="0" smtClean="0">
                <a:latin typeface="NikoshBAN" pitchFamily="2" charset="0"/>
                <a:cs typeface="NikoshBAN" pitchFamily="2" charset="0"/>
              </a:rPr>
              <a:t> ফিঙ্গারপ্রিন্ট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সিস্টেমের এলগরিদম এই কোডকে ইমেজে পুনঃরুপান্তর করতে পারে না। তাই কেউ ফিঙ্গার প্রিন্টকে নকল করতে পারে না ।বায়োমেট্রিক্স ডিভাইস , যেমন ফিঙ্গার স্ক্যানারে থাকে একটি রিডার অথবা স্ক্যানিং ডিভাইস এবং সফটও ইয়্যার য স্ক্যান করা তথ্যকে ডিজিটাল ফর্মে রুপান্তর করে এবং ম্যাচিং পয়েন্টগুলো তুলনা করে। </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210309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2756959" y="680991"/>
            <a:ext cx="7823964" cy="1019908"/>
          </a:xfrm>
          <a:prstGeom prst="rect">
            <a:avLst/>
          </a:prstGeom>
          <a:solidFill>
            <a:srgbClr val="008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ফেইস রিকগনিশন (Face Recognition)</a:t>
            </a:r>
            <a:endParaRPr lang="en-US" sz="3600" dirty="0">
              <a:latin typeface="NikoshBAN" pitchFamily="2" charset="0"/>
              <a:cs typeface="NikoshBAN" pitchFamily="2" charset="0"/>
            </a:endParaRPr>
          </a:p>
        </p:txBody>
      </p:sp>
      <p:sp>
        <p:nvSpPr>
          <p:cNvPr id="10" name="Rectangle 9"/>
          <p:cNvSpPr/>
          <p:nvPr/>
        </p:nvSpPr>
        <p:spPr>
          <a:xfrm>
            <a:off x="740228" y="1928950"/>
            <a:ext cx="10624457" cy="31700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algn="just"/>
            <a:r>
              <a:rPr lang="en-US" sz="4000" dirty="0" err="1" smtClean="0">
                <a:latin typeface="NikoshBAN" pitchFamily="2" charset="0"/>
                <a:cs typeface="NikoshBAN" pitchFamily="2" charset="0"/>
              </a:rPr>
              <a:t>মানুষের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ভিন্ন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রয়েছে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একজনের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আরেকজনের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ফেইস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রিগকনিশন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পদ্ধতিতে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মুখ</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বিশ্লেষণ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সনাক্তকরণ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মধ্যকার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দূরত্ব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দৈর্ঘ্য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চোয়ালের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কৌণিক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মাপ</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ইত্যাদি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পরিমাপের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মাধ্যমে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bn-BD" sz="4000" dirty="0" smtClean="0">
                <a:latin typeface="NikoshBAN" pitchFamily="2" charset="0"/>
                <a:cs typeface="NikoshBAN" pitchFamily="2" charset="0"/>
              </a:rPr>
              <a:t>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ব্যাক্তিকে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যায়</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3973855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2598053" y="855773"/>
            <a:ext cx="7126514" cy="101990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হ্যান্ড জিওমেট্রি (Hand Geometry)</a:t>
            </a:r>
            <a:endParaRPr lang="en-US" sz="4000" dirty="0">
              <a:solidFill>
                <a:schemeClr val="tx1"/>
              </a:solidFill>
              <a:latin typeface="NikoshBAN" pitchFamily="2" charset="0"/>
              <a:cs typeface="NikoshBAN" pitchFamily="2" charset="0"/>
            </a:endParaRPr>
          </a:p>
        </p:txBody>
      </p:sp>
      <p:sp>
        <p:nvSpPr>
          <p:cNvPr id="12" name="Rectangle 11"/>
          <p:cNvSpPr/>
          <p:nvPr/>
        </p:nvSpPr>
        <p:spPr>
          <a:xfrm>
            <a:off x="769255" y="2175706"/>
            <a:ext cx="10522857" cy="31700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4000" dirty="0" err="1" smtClean="0">
                <a:latin typeface="NikoshBAN" pitchFamily="2" charset="0"/>
                <a:cs typeface="NikoshBAN" pitchFamily="2" charset="0"/>
              </a:rPr>
              <a:t>মানুষের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আকৃতি</a:t>
            </a:r>
            <a:r>
              <a:rPr lang="en-US" sz="4000" dirty="0" smtClean="0">
                <a:latin typeface="NikoshBAN" pitchFamily="2" charset="0"/>
                <a:cs typeface="NikoshBAN" pitchFamily="2" charset="0"/>
              </a:rPr>
              <a:t> ও </a:t>
            </a:r>
            <a:r>
              <a:rPr lang="en-US" sz="4000" dirty="0" err="1" smtClean="0">
                <a:latin typeface="NikoshBAN" pitchFamily="2" charset="0"/>
                <a:cs typeface="NikoshBAN" pitchFamily="2" charset="0"/>
              </a:rPr>
              <a:t>জ্যামিতিক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গঠনে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ভিন্নতা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রয়েছে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হ্যান্ড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জিওমেট্রি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রিডারের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সাহায্যে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বিভিন্ন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কম্পিউটারের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ডেটাবেজে</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সংরক্ষণ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পরবর্তীতে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আবার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হ্যান্ড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জিওমেট্রি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রিডারের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সাহায্যে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বিভিন্ন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ইনপুট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আগের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মিলিয়ে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সনাক্তকরণ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19650907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1168399" y="539183"/>
            <a:ext cx="9840687" cy="8323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smtClean="0">
                <a:latin typeface="NikoshBAN" pitchFamily="2" charset="0"/>
                <a:cs typeface="NikoshBAN" pitchFamily="2" charset="0"/>
              </a:rPr>
              <a:t>আইরিস এবং রেটিনা স্ক্যান(Iris and Retina Scan)</a:t>
            </a:r>
            <a:endParaRPr lang="en-US" sz="4000" dirty="0">
              <a:latin typeface="NikoshBAN" pitchFamily="2" charset="0"/>
              <a:cs typeface="NikoshBAN" pitchFamily="2" charset="0"/>
            </a:endParaRPr>
          </a:p>
        </p:txBody>
      </p:sp>
      <p:sp>
        <p:nvSpPr>
          <p:cNvPr id="12" name="Rectangle 11"/>
          <p:cNvSpPr/>
          <p:nvPr/>
        </p:nvSpPr>
        <p:spPr>
          <a:xfrm>
            <a:off x="522514" y="1449974"/>
            <a:ext cx="11132457" cy="1938992"/>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4000" dirty="0" err="1" smtClean="0">
                <a:latin typeface="NikoshBAN" pitchFamily="2" charset="0"/>
                <a:cs typeface="NikoshBAN" pitchFamily="2" charset="0"/>
              </a:rPr>
              <a:t>আইরিস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সনাক্তকরণ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পদ্ধতিতে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রঙিন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অংশকে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পরীক্ষা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রেটিনা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স্ক্যান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পদ্ধতিতে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মণিতে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রক্তের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লেয়ারের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পরিমাপ</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মানুষকে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5" name="Rectangle 4"/>
          <p:cNvSpPr/>
          <p:nvPr/>
        </p:nvSpPr>
        <p:spPr>
          <a:xfrm>
            <a:off x="2888343" y="3374412"/>
            <a:ext cx="6400798" cy="760968"/>
          </a:xfrm>
          <a:prstGeom prst="rect">
            <a:avLst/>
          </a:prstGeom>
          <a:gradFill flip="none" rotWithShape="1">
            <a:gsLst>
              <a:gs pos="0">
                <a:schemeClr val="accent2">
                  <a:tint val="65000"/>
                  <a:satMod val="270000"/>
                </a:schemeClr>
              </a:gs>
              <a:gs pos="25000">
                <a:schemeClr val="accent2">
                  <a:tint val="60000"/>
                  <a:satMod val="300000"/>
                </a:schemeClr>
              </a:gs>
              <a:gs pos="100000">
                <a:schemeClr val="accent2">
                  <a:tint val="29000"/>
                  <a:satMod val="400000"/>
                </a:schemeClr>
              </a:gs>
            </a:gsLst>
            <a:lin ang="2700000" scaled="1"/>
            <a:tileRect/>
          </a:gra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smtClean="0">
                <a:latin typeface="NikoshBAN" pitchFamily="2" charset="0"/>
                <a:cs typeface="NikoshBAN" pitchFamily="2" charset="0"/>
              </a:rPr>
              <a:t>ভয়েস রিকগনিশন(Voice Recognition)</a:t>
            </a:r>
            <a:endParaRPr lang="en-US" sz="3200" dirty="0">
              <a:latin typeface="NikoshBAN" pitchFamily="2" charset="0"/>
              <a:cs typeface="NikoshBAN" pitchFamily="2" charset="0"/>
            </a:endParaRPr>
          </a:p>
        </p:txBody>
      </p:sp>
      <p:sp>
        <p:nvSpPr>
          <p:cNvPr id="6" name="TextBox 5"/>
          <p:cNvSpPr txBox="1"/>
          <p:nvPr/>
        </p:nvSpPr>
        <p:spPr>
          <a:xfrm>
            <a:off x="584391" y="4172407"/>
            <a:ext cx="11008702" cy="2123658"/>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400" dirty="0" smtClean="0">
                <a:latin typeface="NikoshBAN" pitchFamily="2" charset="0"/>
                <a:cs typeface="NikoshBAN" pitchFamily="2" charset="0"/>
              </a:rPr>
              <a:t>কন্ঠস্বরকে ডেটায় রুপান্তর করে কম্পিউটারের ডেটাবেজে সংরক্ষণ করা হয়। পরবর্তীতে ভয়েস ইনপুট নিয়ে আগের  সংরক্ষিত ভয়েসের সাথে মিলিয়ে দেখে সনাক্তকরণ করা হয়।</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xmlns="" val="1180497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wd">
                                    <p:tmPct val="8000"/>
                                  </p:iterate>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1625600" y="643451"/>
            <a:ext cx="9535886" cy="820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solidFill>
                  <a:sysClr val="windowText" lastClr="000000"/>
                </a:solidFill>
                <a:latin typeface="NikoshBAN" pitchFamily="2" charset="0"/>
                <a:cs typeface="NikoshBAN" pitchFamily="2" charset="0"/>
              </a:rPr>
              <a:t>সিগনেচার ভেরিফিকেশন</a:t>
            </a:r>
            <a:r>
              <a:rPr lang="en-US" sz="3600" dirty="0" smtClean="0">
                <a:solidFill>
                  <a:sysClr val="windowText" lastClr="000000"/>
                </a:solidFill>
                <a:latin typeface="NikoshBAN" pitchFamily="2" charset="0"/>
                <a:cs typeface="NikoshBAN" pitchFamily="2" charset="0"/>
              </a:rPr>
              <a:t> </a:t>
            </a:r>
            <a:r>
              <a:rPr lang="bn-BD" sz="3600" dirty="0" smtClean="0">
                <a:solidFill>
                  <a:sysClr val="windowText" lastClr="000000"/>
                </a:solidFill>
                <a:latin typeface="NikoshBAN" pitchFamily="2" charset="0"/>
                <a:cs typeface="NikoshBAN" pitchFamily="2" charset="0"/>
              </a:rPr>
              <a:t>(Signature Verification)</a:t>
            </a:r>
            <a:endParaRPr lang="en-US" sz="3600" dirty="0">
              <a:solidFill>
                <a:sysClr val="windowText" lastClr="000000"/>
              </a:solidFill>
              <a:latin typeface="NikoshBAN" pitchFamily="2" charset="0"/>
              <a:cs typeface="NikoshBAN" pitchFamily="2" charset="0"/>
            </a:endParaRPr>
          </a:p>
        </p:txBody>
      </p:sp>
      <p:sp>
        <p:nvSpPr>
          <p:cNvPr id="4" name="TextBox 3"/>
          <p:cNvSpPr txBox="1"/>
          <p:nvPr/>
        </p:nvSpPr>
        <p:spPr>
          <a:xfrm>
            <a:off x="1060661" y="1739313"/>
            <a:ext cx="10176191"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3600" b="1" i="1" dirty="0" smtClean="0">
                <a:latin typeface="NikoshBAN" pitchFamily="2" charset="0"/>
                <a:cs typeface="NikoshBAN" pitchFamily="2" charset="0"/>
              </a:rPr>
              <a:t>বায়োমেট্রিক্স পদ্ধতিতে ব্যবহারকারীর হাতের স্বাক্ষরকে পরীক্ষা করে সত্যতা যাচাই করা হয়। এক্ষেত্রে বিশেষ ধরনের কলম এবং প্যাড ব্যবহার করে স্বাক্ষরের আকার , লেখার গতি , সময় এবং কলমের চাপকে পরীক্ষা করা হয়। অন্যান্য বায়োমেট্রিক্স পদ্ধতির চেয়ে খরচ কম। ব্যাংক-বীমা এবং অন্যান্য প্রতিষ্ঠানে স্বাক্ষর সনাক্তকরণের কাজে এ পদ্ধতি ব্যবহৃত হয়ে থাকে। </a:t>
            </a:r>
            <a:endParaRPr lang="en-US" sz="3600" b="1" i="1" dirty="0">
              <a:latin typeface="NikoshBAN" pitchFamily="2" charset="0"/>
              <a:cs typeface="NikoshBAN" pitchFamily="2" charset="0"/>
            </a:endParaRPr>
          </a:p>
        </p:txBody>
      </p:sp>
    </p:spTree>
    <p:extLst>
      <p:ext uri="{BB962C8B-B14F-4D97-AF65-F5344CB8AC3E}">
        <p14:creationId xmlns:p14="http://schemas.microsoft.com/office/powerpoint/2010/main" xmlns="" val="39442020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3" name="Oval 2"/>
          <p:cNvSpPr/>
          <p:nvPr/>
        </p:nvSpPr>
        <p:spPr>
          <a:xfrm>
            <a:off x="4341625" y="516305"/>
            <a:ext cx="3673642" cy="965496"/>
          </a:xfrm>
          <a:prstGeom prst="ellipse">
            <a:avLst/>
          </a:prstGeom>
          <a:solidFill>
            <a:srgbClr val="66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মূল্যায়ন</a:t>
            </a:r>
            <a:r>
              <a:rPr lang="bn-BD"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4" name="TextBox 3"/>
          <p:cNvSpPr txBox="1"/>
          <p:nvPr/>
        </p:nvSpPr>
        <p:spPr>
          <a:xfrm>
            <a:off x="965001" y="1547450"/>
            <a:ext cx="9067800"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3600" dirty="0" smtClean="0">
                <a:solidFill>
                  <a:schemeClr val="tx1"/>
                </a:solidFill>
                <a:latin typeface="NikoshBAN" pitchFamily="2" charset="0"/>
                <a:cs typeface="NikoshBAN" pitchFamily="2" charset="0"/>
              </a:rPr>
              <a:t>(১)  নিচের কোন প্রযুক্তির মাধ্যমে ব্যাক্তি সনাক্তকরণ করা যায় ?</a:t>
            </a:r>
            <a:endParaRPr lang="en-US" sz="3600" dirty="0">
              <a:solidFill>
                <a:schemeClr val="tx1"/>
              </a:solidFill>
              <a:latin typeface="NikoshBAN" pitchFamily="2" charset="0"/>
              <a:cs typeface="NikoshBAN" pitchFamily="2" charset="0"/>
            </a:endParaRPr>
          </a:p>
        </p:txBody>
      </p:sp>
      <p:sp>
        <p:nvSpPr>
          <p:cNvPr id="5" name="Rectangle 4"/>
          <p:cNvSpPr/>
          <p:nvPr/>
        </p:nvSpPr>
        <p:spPr>
          <a:xfrm>
            <a:off x="1005867" y="2328987"/>
            <a:ext cx="4600453" cy="594023"/>
          </a:xfrm>
          <a:prstGeom prst="rect">
            <a:avLst/>
          </a:prstGeom>
          <a:solidFill>
            <a:srgbClr val="8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(ক) ক্রায়োসার্জারি</a:t>
            </a:r>
            <a:endParaRPr lang="en-US" sz="3600" dirty="0">
              <a:latin typeface="NikoshBAN" pitchFamily="2" charset="0"/>
              <a:cs typeface="NikoshBAN" pitchFamily="2" charset="0"/>
            </a:endParaRPr>
          </a:p>
        </p:txBody>
      </p:sp>
      <p:sp>
        <p:nvSpPr>
          <p:cNvPr id="6" name="Rectangle 5"/>
          <p:cNvSpPr/>
          <p:nvPr/>
        </p:nvSpPr>
        <p:spPr>
          <a:xfrm>
            <a:off x="6997787" y="2349501"/>
            <a:ext cx="3458473" cy="623334"/>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(খ) বায়োমেট্রিক্স</a:t>
            </a:r>
            <a:endParaRPr lang="en-US" sz="3600" dirty="0">
              <a:latin typeface="NikoshBAN" pitchFamily="2" charset="0"/>
              <a:cs typeface="NikoshBAN" pitchFamily="2" charset="0"/>
            </a:endParaRPr>
          </a:p>
        </p:txBody>
      </p:sp>
      <p:sp>
        <p:nvSpPr>
          <p:cNvPr id="7" name="Rectangle 6"/>
          <p:cNvSpPr/>
          <p:nvPr/>
        </p:nvSpPr>
        <p:spPr>
          <a:xfrm>
            <a:off x="1018568" y="3098800"/>
            <a:ext cx="4562636" cy="594023"/>
          </a:xfrm>
          <a:prstGeom prst="rect">
            <a:avLst/>
          </a:prstGeom>
          <a:solidFill>
            <a:schemeClr val="accent4">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(গ) বায়োইনফরমেটিক্স</a:t>
            </a:r>
            <a:endParaRPr lang="en-US" sz="3600" dirty="0">
              <a:latin typeface="NikoshBAN" pitchFamily="2" charset="0"/>
              <a:cs typeface="NikoshBAN" pitchFamily="2" charset="0"/>
            </a:endParaRPr>
          </a:p>
        </p:txBody>
      </p:sp>
      <p:sp>
        <p:nvSpPr>
          <p:cNvPr id="8" name="Rectangle 7"/>
          <p:cNvSpPr/>
          <p:nvPr/>
        </p:nvSpPr>
        <p:spPr>
          <a:xfrm>
            <a:off x="6995835" y="3132014"/>
            <a:ext cx="3458473" cy="623334"/>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(ঘ) রোবোটিক্স </a:t>
            </a:r>
            <a:endParaRPr lang="en-US" sz="3600" dirty="0">
              <a:latin typeface="NikoshBAN" pitchFamily="2" charset="0"/>
              <a:cs typeface="NikoshBAN" pitchFamily="2" charset="0"/>
            </a:endParaRPr>
          </a:p>
        </p:txBody>
      </p:sp>
      <p:sp>
        <p:nvSpPr>
          <p:cNvPr id="9" name="TextBox 8"/>
          <p:cNvSpPr txBox="1"/>
          <p:nvPr/>
        </p:nvSpPr>
        <p:spPr>
          <a:xfrm>
            <a:off x="1018569" y="3960553"/>
            <a:ext cx="9014231" cy="646331"/>
          </a:xfrm>
          <a:prstGeom prst="rect">
            <a:avLst/>
          </a:prstGeom>
          <a:solidFill>
            <a:srgbClr val="CC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3600" dirty="0" smtClean="0">
                <a:solidFill>
                  <a:schemeClr val="tx1"/>
                </a:solidFill>
                <a:latin typeface="NikoshBAN" pitchFamily="2" charset="0"/>
                <a:cs typeface="NikoshBAN" pitchFamily="2" charset="0"/>
              </a:rPr>
              <a:t>(২) নিচের কোনটি দেহের বৈশিষ্ট্য নয় ?</a:t>
            </a:r>
            <a:endParaRPr lang="en-US" sz="3600" dirty="0">
              <a:solidFill>
                <a:schemeClr val="tx1"/>
              </a:solidFill>
              <a:latin typeface="NikoshBAN" pitchFamily="2" charset="0"/>
              <a:cs typeface="NikoshBAN" pitchFamily="2" charset="0"/>
            </a:endParaRPr>
          </a:p>
        </p:txBody>
      </p:sp>
      <p:sp>
        <p:nvSpPr>
          <p:cNvPr id="10" name="Rectangle 9"/>
          <p:cNvSpPr/>
          <p:nvPr/>
        </p:nvSpPr>
        <p:spPr>
          <a:xfrm>
            <a:off x="990400" y="4772168"/>
            <a:ext cx="4534479" cy="587232"/>
          </a:xfrm>
          <a:prstGeom prst="rect">
            <a:avLst/>
          </a:prstGeom>
          <a:solidFill>
            <a:srgbClr val="008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(ক) মুখ </a:t>
            </a:r>
            <a:endParaRPr lang="en-US" sz="4000" dirty="0">
              <a:latin typeface="NikoshBAN" pitchFamily="2" charset="0"/>
              <a:cs typeface="NikoshBAN" pitchFamily="2" charset="0"/>
            </a:endParaRPr>
          </a:p>
        </p:txBody>
      </p:sp>
      <p:sp>
        <p:nvSpPr>
          <p:cNvPr id="11" name="Rectangle 10"/>
          <p:cNvSpPr/>
          <p:nvPr/>
        </p:nvSpPr>
        <p:spPr>
          <a:xfrm>
            <a:off x="6976460" y="5537238"/>
            <a:ext cx="3521068" cy="482562"/>
          </a:xfrm>
          <a:prstGeom prst="rect">
            <a:avLst/>
          </a:prstGeom>
          <a:solidFill>
            <a:schemeClr val="tx1">
              <a:lumMod val="95000"/>
              <a:lumOff val="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(ঘ) আইরিস </a:t>
            </a:r>
            <a:endParaRPr lang="en-US" sz="4000" dirty="0">
              <a:latin typeface="NikoshBAN" pitchFamily="2" charset="0"/>
              <a:cs typeface="NikoshBAN" pitchFamily="2" charset="0"/>
            </a:endParaRPr>
          </a:p>
        </p:txBody>
      </p:sp>
      <p:sp>
        <p:nvSpPr>
          <p:cNvPr id="12" name="Rectangle 11"/>
          <p:cNvSpPr/>
          <p:nvPr/>
        </p:nvSpPr>
        <p:spPr>
          <a:xfrm>
            <a:off x="990400" y="5537238"/>
            <a:ext cx="4534479" cy="533362"/>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(গ) সিগনেচার</a:t>
            </a:r>
            <a:endParaRPr lang="en-US" sz="4000" dirty="0">
              <a:latin typeface="NikoshBAN" pitchFamily="2" charset="0"/>
              <a:cs typeface="NikoshBAN" pitchFamily="2" charset="0"/>
            </a:endParaRPr>
          </a:p>
        </p:txBody>
      </p:sp>
      <p:sp>
        <p:nvSpPr>
          <p:cNvPr id="13" name="Rectangle 12"/>
          <p:cNvSpPr/>
          <p:nvPr/>
        </p:nvSpPr>
        <p:spPr>
          <a:xfrm>
            <a:off x="6989160" y="4769374"/>
            <a:ext cx="3511876" cy="501126"/>
          </a:xfrm>
          <a:prstGeom prst="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(খ) শিরা </a:t>
            </a:r>
            <a:endParaRPr lang="en-US" sz="4000" dirty="0">
              <a:latin typeface="NikoshBAN" pitchFamily="2" charset="0"/>
              <a:cs typeface="NikoshBAN" pitchFamily="2" charset="0"/>
            </a:endParaRPr>
          </a:p>
        </p:txBody>
      </p:sp>
      <p:sp>
        <p:nvSpPr>
          <p:cNvPr id="2" name="Multiply 1"/>
          <p:cNvSpPr/>
          <p:nvPr/>
        </p:nvSpPr>
        <p:spPr>
          <a:xfrm>
            <a:off x="5849477" y="2150975"/>
            <a:ext cx="619779" cy="84821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2" name="Multiply 21"/>
          <p:cNvSpPr/>
          <p:nvPr/>
        </p:nvSpPr>
        <p:spPr>
          <a:xfrm>
            <a:off x="5860762" y="2986510"/>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7" name="Half Frame 26"/>
          <p:cNvSpPr/>
          <p:nvPr/>
        </p:nvSpPr>
        <p:spPr>
          <a:xfrm rot="13777146">
            <a:off x="6066881" y="5302681"/>
            <a:ext cx="388171" cy="736392"/>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28" name="Multiply 27"/>
          <p:cNvSpPr/>
          <p:nvPr/>
        </p:nvSpPr>
        <p:spPr>
          <a:xfrm>
            <a:off x="5873462" y="4663578"/>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9" name="Multiply 28"/>
          <p:cNvSpPr/>
          <p:nvPr/>
        </p:nvSpPr>
        <p:spPr>
          <a:xfrm>
            <a:off x="10563346" y="4583365"/>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0" name="Multiply 29"/>
          <p:cNvSpPr/>
          <p:nvPr/>
        </p:nvSpPr>
        <p:spPr>
          <a:xfrm>
            <a:off x="10571368" y="5349373"/>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1" name="Half Frame 30"/>
          <p:cNvSpPr/>
          <p:nvPr/>
        </p:nvSpPr>
        <p:spPr>
          <a:xfrm rot="13777146">
            <a:off x="10763305" y="2038114"/>
            <a:ext cx="388171" cy="736392"/>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32" name="Multiply 31"/>
          <p:cNvSpPr/>
          <p:nvPr/>
        </p:nvSpPr>
        <p:spPr>
          <a:xfrm>
            <a:off x="10525774" y="2963432"/>
            <a:ext cx="519365" cy="83889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Tree>
    <p:extLst>
      <p:ext uri="{BB962C8B-B14F-4D97-AF65-F5344CB8AC3E}">
        <p14:creationId xmlns:p14="http://schemas.microsoft.com/office/powerpoint/2010/main" xmlns="" val="667718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2" grpId="0" animBg="1"/>
      <p:bldP spid="22"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Oval 2"/>
          <p:cNvSpPr/>
          <p:nvPr/>
        </p:nvSpPr>
        <p:spPr>
          <a:xfrm>
            <a:off x="3801979" y="491792"/>
            <a:ext cx="3673642" cy="965496"/>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tx1"/>
                </a:solidFill>
                <a:latin typeface="NikoshBAN" pitchFamily="2" charset="0"/>
                <a:cs typeface="NikoshBAN" pitchFamily="2" charset="0"/>
              </a:rPr>
              <a:t>মূল্যায়ন</a:t>
            </a:r>
            <a:r>
              <a:rPr lang="bn-BD" sz="6600" dirty="0" smtClean="0">
                <a:latin typeface="NikoshBAN" pitchFamily="2" charset="0"/>
                <a:cs typeface="NikoshBAN" pitchFamily="2" charset="0"/>
              </a:rPr>
              <a:t> </a:t>
            </a:r>
            <a:endParaRPr lang="en-US" sz="6600" dirty="0">
              <a:latin typeface="NikoshBAN" pitchFamily="2" charset="0"/>
              <a:cs typeface="NikoshBAN" pitchFamily="2" charset="0"/>
            </a:endParaRPr>
          </a:p>
        </p:txBody>
      </p:sp>
      <p:sp>
        <p:nvSpPr>
          <p:cNvPr id="15" name="TextBox 14"/>
          <p:cNvSpPr txBox="1"/>
          <p:nvPr/>
        </p:nvSpPr>
        <p:spPr>
          <a:xfrm>
            <a:off x="877969" y="1468423"/>
            <a:ext cx="9630136" cy="707886"/>
          </a:xfrm>
          <a:prstGeom prst="rect">
            <a:avLst/>
          </a:prstGeom>
          <a:solidFill>
            <a:srgbClr val="CC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000" b="1" dirty="0">
                <a:solidFill>
                  <a:schemeClr val="bg1"/>
                </a:solidFill>
                <a:latin typeface="NikoshBAN" pitchFamily="2" charset="0"/>
                <a:cs typeface="NikoshBAN" pitchFamily="2" charset="0"/>
              </a:rPr>
              <a:t>(</a:t>
            </a:r>
            <a:r>
              <a:rPr lang="en-US" sz="4000" b="1" dirty="0" smtClean="0">
                <a:solidFill>
                  <a:schemeClr val="bg1"/>
                </a:solidFill>
                <a:latin typeface="NikoshBAN" pitchFamily="2" charset="0"/>
                <a:cs typeface="NikoshBAN" pitchFamily="2" charset="0"/>
              </a:rPr>
              <a:t>৩) বায়োমেট্রিক্স কোন শব্দ থেকে উৎপত্তি হয়েছে ?</a:t>
            </a:r>
            <a:endParaRPr lang="en-US" sz="4000" b="1" dirty="0">
              <a:solidFill>
                <a:schemeClr val="bg1"/>
              </a:solidFill>
              <a:latin typeface="NikoshBAN" pitchFamily="2" charset="0"/>
              <a:cs typeface="NikoshBAN" pitchFamily="2" charset="0"/>
            </a:endParaRPr>
          </a:p>
        </p:txBody>
      </p:sp>
      <p:sp>
        <p:nvSpPr>
          <p:cNvPr id="16" name="Rectangle 15"/>
          <p:cNvSpPr/>
          <p:nvPr/>
        </p:nvSpPr>
        <p:spPr>
          <a:xfrm>
            <a:off x="6610662" y="2971800"/>
            <a:ext cx="3915657" cy="63499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(ঘ) ইংরেজি </a:t>
            </a:r>
            <a:endParaRPr lang="en-US" sz="4000" dirty="0">
              <a:solidFill>
                <a:sysClr val="windowText" lastClr="000000"/>
              </a:solidFill>
              <a:latin typeface="NikoshBAN" pitchFamily="2" charset="0"/>
              <a:cs typeface="NikoshBAN" pitchFamily="2" charset="0"/>
            </a:endParaRPr>
          </a:p>
        </p:txBody>
      </p:sp>
      <p:sp>
        <p:nvSpPr>
          <p:cNvPr id="17" name="Rectangle 16"/>
          <p:cNvSpPr/>
          <p:nvPr/>
        </p:nvSpPr>
        <p:spPr>
          <a:xfrm>
            <a:off x="855338" y="2975348"/>
            <a:ext cx="4150131" cy="656852"/>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
        <p:nvSpPr>
          <p:cNvPr id="18" name="Rectangle 17"/>
          <p:cNvSpPr/>
          <p:nvPr/>
        </p:nvSpPr>
        <p:spPr>
          <a:xfrm>
            <a:off x="6610662" y="2225739"/>
            <a:ext cx="3915657" cy="644461"/>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(খ) গ্রিক</a:t>
            </a:r>
            <a:endParaRPr lang="en-US" sz="4000" dirty="0">
              <a:solidFill>
                <a:sysClr val="windowText" lastClr="000000"/>
              </a:solidFill>
              <a:latin typeface="NikoshBAN" pitchFamily="2" charset="0"/>
              <a:cs typeface="NikoshBAN" pitchFamily="2" charset="0"/>
            </a:endParaRPr>
          </a:p>
        </p:txBody>
      </p:sp>
      <p:sp>
        <p:nvSpPr>
          <p:cNvPr id="19" name="Rectangle 18"/>
          <p:cNvSpPr/>
          <p:nvPr/>
        </p:nvSpPr>
        <p:spPr>
          <a:xfrm>
            <a:off x="855339" y="2252223"/>
            <a:ext cx="4150131" cy="65685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(ক) ল্যাটিন</a:t>
            </a:r>
            <a:endParaRPr lang="en-US" sz="4000" dirty="0">
              <a:solidFill>
                <a:sysClr val="windowText" lastClr="000000"/>
              </a:solidFill>
              <a:latin typeface="NikoshBAN" pitchFamily="2" charset="0"/>
              <a:cs typeface="NikoshBAN" pitchFamily="2" charset="0"/>
            </a:endParaRPr>
          </a:p>
        </p:txBody>
      </p:sp>
      <p:sp>
        <p:nvSpPr>
          <p:cNvPr id="21" name="Multiply 20"/>
          <p:cNvSpPr/>
          <p:nvPr/>
        </p:nvSpPr>
        <p:spPr>
          <a:xfrm>
            <a:off x="5534108" y="2900278"/>
            <a:ext cx="527539" cy="85331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3" name="Multiply 22"/>
          <p:cNvSpPr/>
          <p:nvPr/>
        </p:nvSpPr>
        <p:spPr>
          <a:xfrm>
            <a:off x="5543160" y="2055031"/>
            <a:ext cx="543887" cy="938817"/>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5" name="Multiply 24"/>
          <p:cNvSpPr/>
          <p:nvPr/>
        </p:nvSpPr>
        <p:spPr>
          <a:xfrm>
            <a:off x="10599678" y="2778576"/>
            <a:ext cx="609600" cy="928898"/>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6" name="Half Frame 25"/>
          <p:cNvSpPr/>
          <p:nvPr/>
        </p:nvSpPr>
        <p:spPr>
          <a:xfrm rot="13777146">
            <a:off x="10771110" y="2032601"/>
            <a:ext cx="357765" cy="684936"/>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31" name="TextBox 30"/>
          <p:cNvSpPr txBox="1"/>
          <p:nvPr/>
        </p:nvSpPr>
        <p:spPr>
          <a:xfrm>
            <a:off x="877969" y="3882376"/>
            <a:ext cx="9630136" cy="707886"/>
          </a:xfrm>
          <a:prstGeom prst="rect">
            <a:avLst/>
          </a:prstGeom>
          <a:solidFill>
            <a:srgbClr val="CC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000" b="1" dirty="0">
                <a:solidFill>
                  <a:schemeClr val="bg1"/>
                </a:solidFill>
                <a:latin typeface="NikoshBAN" pitchFamily="2" charset="0"/>
                <a:cs typeface="NikoshBAN" pitchFamily="2" charset="0"/>
              </a:rPr>
              <a:t>(</a:t>
            </a:r>
            <a:r>
              <a:rPr lang="en-US" sz="4000" b="1" dirty="0" smtClean="0">
                <a:solidFill>
                  <a:schemeClr val="bg1"/>
                </a:solidFill>
                <a:latin typeface="NikoshBAN" pitchFamily="2" charset="0"/>
                <a:cs typeface="NikoshBAN" pitchFamily="2" charset="0"/>
              </a:rPr>
              <a:t>৩) বায়োমেট্রিক্স কোন শব্দ থেকে উৎপত্তি হয়েছে ?</a:t>
            </a:r>
            <a:endParaRPr lang="en-US" sz="4000" b="1" dirty="0">
              <a:solidFill>
                <a:schemeClr val="bg1"/>
              </a:solidFill>
              <a:latin typeface="NikoshBAN" pitchFamily="2" charset="0"/>
              <a:cs typeface="NikoshBAN" pitchFamily="2" charset="0"/>
            </a:endParaRPr>
          </a:p>
        </p:txBody>
      </p:sp>
      <p:sp>
        <p:nvSpPr>
          <p:cNvPr id="32" name="Rectangle 31"/>
          <p:cNvSpPr/>
          <p:nvPr/>
        </p:nvSpPr>
        <p:spPr>
          <a:xfrm>
            <a:off x="6610662" y="5384800"/>
            <a:ext cx="3915657" cy="63499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(ঘ) ইংরেজি </a:t>
            </a:r>
            <a:endParaRPr lang="en-US" sz="4000" dirty="0">
              <a:solidFill>
                <a:sysClr val="windowText" lastClr="000000"/>
              </a:solidFill>
              <a:latin typeface="NikoshBAN" pitchFamily="2" charset="0"/>
              <a:cs typeface="NikoshBAN" pitchFamily="2" charset="0"/>
            </a:endParaRPr>
          </a:p>
        </p:txBody>
      </p:sp>
      <p:sp>
        <p:nvSpPr>
          <p:cNvPr id="33" name="Rectangle 32"/>
          <p:cNvSpPr/>
          <p:nvPr/>
        </p:nvSpPr>
        <p:spPr>
          <a:xfrm>
            <a:off x="855338" y="5388348"/>
            <a:ext cx="4150131" cy="656852"/>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
        <p:nvSpPr>
          <p:cNvPr id="34" name="Rectangle 33"/>
          <p:cNvSpPr/>
          <p:nvPr/>
        </p:nvSpPr>
        <p:spPr>
          <a:xfrm>
            <a:off x="6610662" y="4638739"/>
            <a:ext cx="3915657" cy="644461"/>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(খ) গ্রিক</a:t>
            </a:r>
            <a:endParaRPr lang="en-US" sz="4000" dirty="0">
              <a:solidFill>
                <a:sysClr val="windowText" lastClr="000000"/>
              </a:solidFill>
              <a:latin typeface="NikoshBAN" pitchFamily="2" charset="0"/>
              <a:cs typeface="NikoshBAN" pitchFamily="2" charset="0"/>
            </a:endParaRPr>
          </a:p>
        </p:txBody>
      </p:sp>
      <p:sp>
        <p:nvSpPr>
          <p:cNvPr id="35" name="Rectangle 34"/>
          <p:cNvSpPr/>
          <p:nvPr/>
        </p:nvSpPr>
        <p:spPr>
          <a:xfrm>
            <a:off x="855339" y="4665223"/>
            <a:ext cx="4150131" cy="65685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(ক) ল্যাটিন</a:t>
            </a:r>
            <a:endParaRPr lang="en-US" sz="4000" dirty="0">
              <a:solidFill>
                <a:sysClr val="windowText" lastClr="000000"/>
              </a:solidFill>
              <a:latin typeface="NikoshBAN" pitchFamily="2" charset="0"/>
              <a:cs typeface="NikoshBAN" pitchFamily="2" charset="0"/>
            </a:endParaRPr>
          </a:p>
        </p:txBody>
      </p:sp>
      <p:sp>
        <p:nvSpPr>
          <p:cNvPr id="36" name="Multiply 35"/>
          <p:cNvSpPr/>
          <p:nvPr/>
        </p:nvSpPr>
        <p:spPr>
          <a:xfrm>
            <a:off x="5534108" y="5313278"/>
            <a:ext cx="527539" cy="85331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7" name="Multiply 36"/>
          <p:cNvSpPr/>
          <p:nvPr/>
        </p:nvSpPr>
        <p:spPr>
          <a:xfrm>
            <a:off x="5543160" y="4468031"/>
            <a:ext cx="543887" cy="938817"/>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8" name="Multiply 37"/>
          <p:cNvSpPr/>
          <p:nvPr/>
        </p:nvSpPr>
        <p:spPr>
          <a:xfrm>
            <a:off x="10599678" y="5191576"/>
            <a:ext cx="609600" cy="928898"/>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9" name="Half Frame 38"/>
          <p:cNvSpPr/>
          <p:nvPr/>
        </p:nvSpPr>
        <p:spPr>
          <a:xfrm rot="13777146">
            <a:off x="10771110" y="4445601"/>
            <a:ext cx="357765" cy="684936"/>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24" name="Rectangle 23"/>
          <p:cNvSpPr/>
          <p:nvPr/>
        </p:nvSpPr>
        <p:spPr>
          <a:xfrm>
            <a:off x="915298" y="2975348"/>
            <a:ext cx="4150131" cy="656852"/>
          </a:xfrm>
          <a:prstGeom prst="rect">
            <a:avLst/>
          </a:prstGeom>
          <a:solidFill>
            <a:srgbClr val="FF33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
        <p:nvSpPr>
          <p:cNvPr id="27" name="Rectangle 26"/>
          <p:cNvSpPr/>
          <p:nvPr/>
        </p:nvSpPr>
        <p:spPr>
          <a:xfrm>
            <a:off x="915298" y="5388348"/>
            <a:ext cx="4150131" cy="656852"/>
          </a:xfrm>
          <a:prstGeom prst="rect">
            <a:avLst/>
          </a:prstGeom>
          <a:solidFill>
            <a:srgbClr val="FF33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xmlns="" val="667718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3"/>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nextCondLst>
                <p:cond evt="onClick" delay="0">
                  <p:tgtEl>
                    <p:spTgt spid="32"/>
                  </p:tgtEl>
                </p:cond>
              </p:nextCondLst>
            </p:seq>
          </p:childTnLst>
        </p:cTn>
      </p:par>
    </p:tnLst>
    <p:bldLst>
      <p:bldP spid="21" grpId="0" animBg="1"/>
      <p:bldP spid="23" grpId="0" animBg="1"/>
      <p:bldP spid="25" grpId="0" animBg="1"/>
      <p:bldP spid="26" grpId="0" animBg="1"/>
      <p:bldP spid="36"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4184858" y="733647"/>
            <a:ext cx="3778738" cy="847412"/>
          </a:xfrm>
          <a:prstGeom prst="rect">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ysClr val="windowText" lastClr="000000"/>
                </a:solidFill>
                <a:latin typeface="NikoshBAN" pitchFamily="2" charset="0"/>
                <a:cs typeface="NikoshBAN" pitchFamily="2" charset="0"/>
              </a:rPr>
              <a:t>মেধা যাচাই</a:t>
            </a:r>
            <a:endParaRPr lang="en-US" sz="4400" dirty="0">
              <a:solidFill>
                <a:sysClr val="windowText" lastClr="000000"/>
              </a:solidFill>
              <a:latin typeface="NikoshBAN" pitchFamily="2" charset="0"/>
              <a:cs typeface="NikoshBAN" pitchFamily="2" charset="0"/>
            </a:endParaRPr>
          </a:p>
        </p:txBody>
      </p:sp>
      <p:sp>
        <p:nvSpPr>
          <p:cNvPr id="38" name="Oval 37">
            <a:hlinkClick r:id="rId3" action="ppaction://hlinksldjump"/>
          </p:cNvPr>
          <p:cNvSpPr/>
          <p:nvPr/>
        </p:nvSpPr>
        <p:spPr>
          <a:xfrm>
            <a:off x="10029370" y="552450"/>
            <a:ext cx="1683657" cy="162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উত্তর দাও </a:t>
            </a:r>
            <a:endParaRPr lang="en-US" sz="4000" dirty="0">
              <a:solidFill>
                <a:schemeClr val="tx1"/>
              </a:solidFill>
              <a:latin typeface="NikoshBAN" pitchFamily="2" charset="0"/>
              <a:cs typeface="NikoshBAN" pitchFamily="2" charset="0"/>
            </a:endParaRPr>
          </a:p>
        </p:txBody>
      </p:sp>
      <p:sp>
        <p:nvSpPr>
          <p:cNvPr id="39" name="Smiley Face 38"/>
          <p:cNvSpPr/>
          <p:nvPr/>
        </p:nvSpPr>
        <p:spPr>
          <a:xfrm>
            <a:off x="972451" y="1602683"/>
            <a:ext cx="812808" cy="1195616"/>
          </a:xfrm>
          <a:prstGeom prst="smileyFace">
            <a:avLst>
              <a:gd name="adj" fmla="val 465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p:cNvSpPr/>
          <p:nvPr/>
        </p:nvSpPr>
        <p:spPr>
          <a:xfrm>
            <a:off x="972451" y="4340315"/>
            <a:ext cx="812808" cy="1195616"/>
          </a:xfrm>
          <a:prstGeom prst="smileyFace">
            <a:avLst>
              <a:gd name="adj" fmla="val 465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p:cNvSpPr/>
          <p:nvPr/>
        </p:nvSpPr>
        <p:spPr>
          <a:xfrm>
            <a:off x="972451" y="2928436"/>
            <a:ext cx="812808" cy="1195616"/>
          </a:xfrm>
          <a:prstGeom prst="smileyFace">
            <a:avLst>
              <a:gd name="adj" fmla="val 33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0875" y="3203381"/>
            <a:ext cx="9506074"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bn-BD" sz="4400" dirty="0" smtClean="0">
                <a:solidFill>
                  <a:schemeClr val="bg1"/>
                </a:solidFill>
                <a:latin typeface="NikoshBAN" pitchFamily="2" charset="0"/>
                <a:cs typeface="NikoshBAN" pitchFamily="2" charset="0"/>
              </a:rPr>
              <a:t>দেহের কোন কোন অঙ্গ দ্বারা ব্যাক্তি সনাক্ত করা যায় ? </a:t>
            </a:r>
            <a:endParaRPr lang="en-US" sz="4400" dirty="0">
              <a:solidFill>
                <a:schemeClr val="bg1"/>
              </a:solidFill>
              <a:latin typeface="NikoshBAN" pitchFamily="2" charset="0"/>
              <a:cs typeface="NikoshBAN" pitchFamily="2" charset="0"/>
            </a:endParaRPr>
          </a:p>
        </p:txBody>
      </p:sp>
      <p:sp>
        <p:nvSpPr>
          <p:cNvPr id="13" name="Rectangle 12"/>
          <p:cNvSpPr/>
          <p:nvPr/>
        </p:nvSpPr>
        <p:spPr>
          <a:xfrm>
            <a:off x="2222808" y="4426487"/>
            <a:ext cx="8038792" cy="1569660"/>
          </a:xfrm>
          <a:prstGeom prst="rect">
            <a:avLst/>
          </a:prstGeom>
        </p:spPr>
        <p:txBody>
          <a:bodyPr wrap="square">
            <a:spAutoFit/>
          </a:bodyPr>
          <a:lstStyle/>
          <a:p>
            <a:pPr algn="ctr"/>
            <a:r>
              <a:rPr lang="bn-BD" sz="4800" dirty="0" smtClean="0">
                <a:solidFill>
                  <a:srgbClr val="000099"/>
                </a:solidFill>
                <a:latin typeface="NikoshBAN" pitchFamily="2" charset="0"/>
                <a:cs typeface="NikoshBAN" pitchFamily="2" charset="0"/>
              </a:rPr>
              <a:t>বায়োমেট্রিক্স পদ্ধতি ব্যবহারের মাধ্যমে</a:t>
            </a:r>
            <a:endParaRPr lang="en-US" sz="4800" dirty="0" smtClean="0">
              <a:solidFill>
                <a:srgbClr val="000099"/>
              </a:solidFill>
              <a:latin typeface="NikoshBAN" pitchFamily="2" charset="0"/>
              <a:cs typeface="NikoshBAN" pitchFamily="2" charset="0"/>
            </a:endParaRPr>
          </a:p>
          <a:p>
            <a:pPr algn="ctr"/>
            <a:r>
              <a:rPr lang="bn-BD" sz="4800" dirty="0" smtClean="0">
                <a:solidFill>
                  <a:srgbClr val="000099"/>
                </a:solidFill>
                <a:latin typeface="NikoshBAN" pitchFamily="2" charset="0"/>
                <a:cs typeface="NikoshBAN" pitchFamily="2" charset="0"/>
              </a:rPr>
              <a:t> কোন ধরনের অপরাধ রোধ করা যাবে ? </a:t>
            </a:r>
            <a:endParaRPr lang="en-US" sz="4800" dirty="0">
              <a:solidFill>
                <a:srgbClr val="000099"/>
              </a:solidFill>
              <a:latin typeface="NikoshBAN" pitchFamily="2" charset="0"/>
              <a:cs typeface="NikoshBAN" pitchFamily="2" charset="0"/>
            </a:endParaRPr>
          </a:p>
        </p:txBody>
      </p:sp>
      <p:sp>
        <p:nvSpPr>
          <p:cNvPr id="19" name="Freeform 18"/>
          <p:cNvSpPr/>
          <p:nvPr/>
        </p:nvSpPr>
        <p:spPr>
          <a:xfrm>
            <a:off x="754741" y="1334008"/>
            <a:ext cx="1248229" cy="4542971"/>
          </a:xfrm>
          <a:custGeom>
            <a:avLst/>
            <a:gdLst>
              <a:gd name="connsiteX0" fmla="*/ 324155 w 1248229"/>
              <a:gd name="connsiteY0" fmla="*/ 188685 h 4542971"/>
              <a:gd name="connsiteX1" fmla="*/ 174171 w 1248229"/>
              <a:gd name="connsiteY1" fmla="*/ 338669 h 4542971"/>
              <a:gd name="connsiteX2" fmla="*/ 174171 w 1248229"/>
              <a:gd name="connsiteY2" fmla="*/ 4204300 h 4542971"/>
              <a:gd name="connsiteX3" fmla="*/ 324155 w 1248229"/>
              <a:gd name="connsiteY3" fmla="*/ 4354284 h 4542971"/>
              <a:gd name="connsiteX4" fmla="*/ 924072 w 1248229"/>
              <a:gd name="connsiteY4" fmla="*/ 4354284 h 4542971"/>
              <a:gd name="connsiteX5" fmla="*/ 1074056 w 1248229"/>
              <a:gd name="connsiteY5" fmla="*/ 4204300 h 4542971"/>
              <a:gd name="connsiteX6" fmla="*/ 1074056 w 1248229"/>
              <a:gd name="connsiteY6" fmla="*/ 338669 h 4542971"/>
              <a:gd name="connsiteX7" fmla="*/ 924072 w 1248229"/>
              <a:gd name="connsiteY7" fmla="*/ 188685 h 4542971"/>
              <a:gd name="connsiteX8" fmla="*/ 208042 w 1248229"/>
              <a:gd name="connsiteY8" fmla="*/ 0 h 4542971"/>
              <a:gd name="connsiteX9" fmla="*/ 1040187 w 1248229"/>
              <a:gd name="connsiteY9" fmla="*/ 0 h 4542971"/>
              <a:gd name="connsiteX10" fmla="*/ 1248229 w 1248229"/>
              <a:gd name="connsiteY10" fmla="*/ 208042 h 4542971"/>
              <a:gd name="connsiteX11" fmla="*/ 1248229 w 1248229"/>
              <a:gd name="connsiteY11" fmla="*/ 4334929 h 4542971"/>
              <a:gd name="connsiteX12" fmla="*/ 1040187 w 1248229"/>
              <a:gd name="connsiteY12" fmla="*/ 4542971 h 4542971"/>
              <a:gd name="connsiteX13" fmla="*/ 208042 w 1248229"/>
              <a:gd name="connsiteY13" fmla="*/ 4542971 h 4542971"/>
              <a:gd name="connsiteX14" fmla="*/ 0 w 1248229"/>
              <a:gd name="connsiteY14" fmla="*/ 4334929 h 4542971"/>
              <a:gd name="connsiteX15" fmla="*/ 0 w 1248229"/>
              <a:gd name="connsiteY15" fmla="*/ 208042 h 4542971"/>
              <a:gd name="connsiteX16" fmla="*/ 208042 w 1248229"/>
              <a:gd name="connsiteY16" fmla="*/ 0 h 45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8229" h="4542971">
                <a:moveTo>
                  <a:pt x="324155" y="188685"/>
                </a:moveTo>
                <a:cubicBezTo>
                  <a:pt x="241321" y="188685"/>
                  <a:pt x="174171" y="255835"/>
                  <a:pt x="174171" y="338669"/>
                </a:cubicBezTo>
                <a:lnTo>
                  <a:pt x="174171" y="4204300"/>
                </a:lnTo>
                <a:cubicBezTo>
                  <a:pt x="174171" y="4287134"/>
                  <a:pt x="241321" y="4354284"/>
                  <a:pt x="324155" y="4354284"/>
                </a:cubicBezTo>
                <a:lnTo>
                  <a:pt x="924072" y="4354284"/>
                </a:lnTo>
                <a:cubicBezTo>
                  <a:pt x="1006906" y="4354284"/>
                  <a:pt x="1074056" y="4287134"/>
                  <a:pt x="1074056" y="4204300"/>
                </a:cubicBezTo>
                <a:lnTo>
                  <a:pt x="1074056" y="338669"/>
                </a:lnTo>
                <a:cubicBezTo>
                  <a:pt x="1074056" y="255835"/>
                  <a:pt x="1006906" y="188685"/>
                  <a:pt x="924072" y="188685"/>
                </a:cubicBezTo>
                <a:close/>
                <a:moveTo>
                  <a:pt x="208042" y="0"/>
                </a:moveTo>
                <a:lnTo>
                  <a:pt x="1040187" y="0"/>
                </a:lnTo>
                <a:cubicBezTo>
                  <a:pt x="1155085" y="0"/>
                  <a:pt x="1248229" y="93144"/>
                  <a:pt x="1248229" y="208042"/>
                </a:cubicBezTo>
                <a:lnTo>
                  <a:pt x="1248229" y="4334929"/>
                </a:lnTo>
                <a:cubicBezTo>
                  <a:pt x="1248229" y="4449827"/>
                  <a:pt x="1155085" y="4542971"/>
                  <a:pt x="1040187" y="4542971"/>
                </a:cubicBezTo>
                <a:lnTo>
                  <a:pt x="208042" y="4542971"/>
                </a:lnTo>
                <a:cubicBezTo>
                  <a:pt x="93144" y="4542971"/>
                  <a:pt x="0" y="4449827"/>
                  <a:pt x="0" y="4334929"/>
                </a:cubicBezTo>
                <a:lnTo>
                  <a:pt x="0" y="208042"/>
                </a:lnTo>
                <a:cubicBezTo>
                  <a:pt x="0" y="93144"/>
                  <a:pt x="93144" y="0"/>
                  <a:pt x="208042" y="0"/>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Flowchart: Alternate Process 14"/>
          <p:cNvSpPr/>
          <p:nvPr/>
        </p:nvSpPr>
        <p:spPr>
          <a:xfrm>
            <a:off x="2047164" y="1801504"/>
            <a:ext cx="7902054" cy="7779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bg1"/>
                </a:solidFill>
                <a:latin typeface="NikoshBAN" pitchFamily="2" charset="0"/>
                <a:cs typeface="NikoshBAN" pitchFamily="2" charset="0"/>
              </a:rPr>
              <a:t>বায়োমেট্রিক্স কাকে বলে ? </a:t>
            </a:r>
            <a:endParaRPr lang="en-US" sz="4800" b="1" dirty="0" smtClean="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xmlns="" val="33561797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ppt_x"/>
                                          </p:val>
                                        </p:tav>
                                        <p:tav tm="100000">
                                          <p:val>
                                            <p:strVal val="#ppt_x"/>
                                          </p:val>
                                        </p:tav>
                                      </p:tavLst>
                                    </p:anim>
                                    <p:anim calcmode="lin" valueType="num">
                                      <p:cBhvr additive="base">
                                        <p:cTn id="18"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2000" fill="hold"/>
                                        <p:tgtEl>
                                          <p:spTgt spid="41"/>
                                        </p:tgtEl>
                                        <p:attrNameLst>
                                          <p:attrName>ppt_x</p:attrName>
                                        </p:attrNameLst>
                                      </p:cBhvr>
                                      <p:tavLst>
                                        <p:tav tm="0">
                                          <p:val>
                                            <p:strVal val="#ppt_x"/>
                                          </p:val>
                                        </p:tav>
                                        <p:tav tm="100000">
                                          <p:val>
                                            <p:strVal val="#ppt_x"/>
                                          </p:val>
                                        </p:tav>
                                      </p:tavLst>
                                    </p:anim>
                                    <p:anim calcmode="lin" valueType="num">
                                      <p:cBhvr additive="base">
                                        <p:cTn id="29" dur="2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4)">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2000" fill="hold"/>
                                        <p:tgtEl>
                                          <p:spTgt spid="40"/>
                                        </p:tgtEl>
                                        <p:attrNameLst>
                                          <p:attrName>ppt_x</p:attrName>
                                        </p:attrNameLst>
                                      </p:cBhvr>
                                      <p:tavLst>
                                        <p:tav tm="0">
                                          <p:val>
                                            <p:strVal val="#ppt_x"/>
                                          </p:val>
                                        </p:tav>
                                        <p:tav tm="100000">
                                          <p:val>
                                            <p:strVal val="#ppt_x"/>
                                          </p:val>
                                        </p:tav>
                                      </p:tavLst>
                                    </p:anim>
                                    <p:anim calcmode="lin" valueType="num">
                                      <p:cBhvr additive="base">
                                        <p:cTn id="40" dur="2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animBg="1"/>
      <p:bldP spid="40" grpId="0" animBg="1"/>
      <p:bldP spid="41" grpId="0" animBg="1"/>
      <p:bldP spid="12" grpId="0" animBg="1"/>
      <p:bldP spid="13"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980" y="0"/>
            <a:ext cx="12162020" cy="6858000"/>
          </a:xfrm>
          <a:prstGeom prst="roundRect">
            <a:avLst>
              <a:gd name="adj" fmla="val 49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3202514" y="4702266"/>
            <a:ext cx="184731" cy="523220"/>
          </a:xfrm>
          <a:prstGeom prst="rect">
            <a:avLst/>
          </a:prstGeom>
          <a:noFill/>
          <a:scene3d>
            <a:camera prst="isometricOffAxis1Right"/>
            <a:lightRig rig="threePt" dir="t"/>
          </a:scene3d>
        </p:spPr>
        <p:txBody>
          <a:bodyPr wrap="none" rtlCol="0">
            <a:spAutoFit/>
          </a:bodyPr>
          <a:lstStyle/>
          <a:p>
            <a:endParaRPr lang="en-US" sz="2800" b="1" dirty="0">
              <a:solidFill>
                <a:srgbClr val="002060"/>
              </a:solidFill>
              <a:latin typeface="NikoshBAN" pitchFamily="2" charset="0"/>
              <a:cs typeface="NikoshBAN" pitchFamily="2" charset="0"/>
            </a:endParaRPr>
          </a:p>
        </p:txBody>
      </p:sp>
      <p:sp>
        <p:nvSpPr>
          <p:cNvPr id="13" name="TextBox 12"/>
          <p:cNvSpPr txBox="1"/>
          <p:nvPr/>
        </p:nvSpPr>
        <p:spPr>
          <a:xfrm>
            <a:off x="1105481" y="4705351"/>
            <a:ext cx="4342819" cy="584775"/>
          </a:xfrm>
          <a:prstGeom prst="rect">
            <a:avLst/>
          </a:prstGeom>
          <a:noFill/>
        </p:spPr>
        <p:txBody>
          <a:bodyPr wrap="square" rtlCol="0">
            <a:spAutoFit/>
          </a:bodyPr>
          <a:lstStyle/>
          <a:p>
            <a:pPr algn="ctr"/>
            <a:r>
              <a:rPr lang="en-US" sz="3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হাটখোলা</a:t>
            </a:r>
            <a:r>
              <a:rPr lang="en-US" sz="32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বহুমুখী</a:t>
            </a:r>
            <a:r>
              <a:rPr lang="en-US" sz="32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উচ্চ</a:t>
            </a:r>
            <a:r>
              <a:rPr lang="en-US" sz="32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বিদ্যালয়</a:t>
            </a:r>
            <a:r>
              <a:rPr lang="en-US" sz="32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endParaRPr lang="en-US" sz="3200" dirty="0">
              <a:solidFill>
                <a:srgbClr val="002060"/>
              </a:solidFill>
              <a:latin typeface="NikoshBAN" pitchFamily="2" charset="0"/>
              <a:cs typeface="NikoshBAN" pitchFamily="2" charset="0"/>
            </a:endParaRPr>
          </a:p>
        </p:txBody>
      </p:sp>
      <p:sp>
        <p:nvSpPr>
          <p:cNvPr id="14" name="TextBox 13"/>
          <p:cNvSpPr txBox="1"/>
          <p:nvPr/>
        </p:nvSpPr>
        <p:spPr>
          <a:xfrm>
            <a:off x="1009650" y="5334000"/>
            <a:ext cx="3153077" cy="646331"/>
          </a:xfrm>
          <a:prstGeom prst="rect">
            <a:avLst/>
          </a:prstGeom>
          <a:noFill/>
        </p:spPr>
        <p:txBody>
          <a:bodyPr wrap="square" rtlCol="0">
            <a:spAutoFit/>
          </a:bodyPr>
          <a:lstStyle/>
          <a:p>
            <a:pPr algn="ctr">
              <a:defRPr/>
            </a:pPr>
            <a:r>
              <a:rPr lang="en-US" sz="36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দাউদকান্দি</a:t>
            </a:r>
            <a:r>
              <a:rPr lang="en-US"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কুমিল্লা</a:t>
            </a:r>
            <a:r>
              <a:rPr lang="en-US"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a:t>
            </a:r>
            <a:endParaRPr lang="en-US" sz="4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rot="21397075">
            <a:off x="791818" y="3134755"/>
            <a:ext cx="4625848" cy="1200329"/>
          </a:xfrm>
          <a:prstGeom prst="rect">
            <a:avLst/>
          </a:prstGeom>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শরীফ</a:t>
            </a:r>
            <a:r>
              <a:rPr lang="en-US"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আহমেদ</a:t>
            </a:r>
            <a:r>
              <a:rPr lang="en-US"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আইসিটি</a:t>
            </a:r>
            <a:r>
              <a:rPr lang="en-US"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a:t>
            </a:r>
          </a:p>
          <a:p>
            <a:pPr algn="ct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সহকারি</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6762755" y="1357299"/>
            <a:ext cx="184731" cy="461665"/>
          </a:xfrm>
          <a:prstGeom prst="rect">
            <a:avLst/>
          </a:prstGeom>
          <a:noFill/>
        </p:spPr>
        <p:txBody>
          <a:bodyPr wrap="none" rtlCol="0">
            <a:spAutoFit/>
          </a:bodyPr>
          <a:lstStyle/>
          <a:p>
            <a:endParaRPr lang="en-US" sz="2400" dirty="0">
              <a:latin typeface="NikoshBAN" pitchFamily="2" charset="0"/>
              <a:cs typeface="NikoshBAN" pitchFamily="2" charset="0"/>
            </a:endParaRPr>
          </a:p>
        </p:txBody>
      </p:sp>
      <p:sp>
        <p:nvSpPr>
          <p:cNvPr id="15" name="TextBox 14"/>
          <p:cNvSpPr txBox="1"/>
          <p:nvPr/>
        </p:nvSpPr>
        <p:spPr>
          <a:xfrm>
            <a:off x="6758928" y="3405962"/>
            <a:ext cx="4566333" cy="2062103"/>
          </a:xfrm>
          <a:prstGeom prst="rect">
            <a:avLst/>
          </a:prstGeom>
          <a:noFill/>
        </p:spPr>
        <p:txBody>
          <a:bodyPr wrap="square" rtlCol="0">
            <a:spAutoFit/>
          </a:bodyPr>
          <a:lstStyle/>
          <a:p>
            <a:pPr algn="ctr"/>
            <a:r>
              <a:rPr lang="en-US" sz="3200" b="1" dirty="0" err="1" smtClean="0">
                <a:solidFill>
                  <a:srgbClr val="0000CC"/>
                </a:solidFill>
                <a:latin typeface="NikoshBAN" pitchFamily="2" charset="0"/>
                <a:cs typeface="NikoshBAN" pitchFamily="2" charset="0"/>
              </a:rPr>
              <a:t>বিষয়ঃ</a:t>
            </a:r>
            <a:r>
              <a:rPr lang="en-US" sz="3200" b="1" dirty="0" smtClean="0">
                <a:solidFill>
                  <a:srgbClr val="0000CC"/>
                </a:solidFill>
                <a:latin typeface="NikoshBAN" pitchFamily="2" charset="0"/>
                <a:cs typeface="NikoshBAN" pitchFamily="2" charset="0"/>
              </a:rPr>
              <a:t> </a:t>
            </a:r>
            <a:r>
              <a:rPr lang="bn-BD" sz="3200" b="1" dirty="0" smtClean="0">
                <a:latin typeface="NikoshBAN" pitchFamily="2" charset="0"/>
                <a:cs typeface="NikoshBAN" pitchFamily="2" charset="0"/>
              </a:rPr>
              <a:t>তথ্য ও যোগাযোগ প্রযুক্তি</a:t>
            </a:r>
            <a:endParaRPr lang="en-US" sz="3200" dirty="0" smtClean="0">
              <a:solidFill>
                <a:srgbClr val="0000CC"/>
              </a:solidFill>
              <a:latin typeface="NikoshBAN" pitchFamily="2" charset="0"/>
              <a:cs typeface="NikoshBAN" pitchFamily="2" charset="0"/>
            </a:endParaRPr>
          </a:p>
          <a:p>
            <a:pPr algn="ctr"/>
            <a:r>
              <a:rPr lang="en-US" sz="3200" b="1" i="1" dirty="0" err="1" smtClean="0">
                <a:solidFill>
                  <a:srgbClr val="0000CC"/>
                </a:solidFill>
                <a:latin typeface="NikoshBAN" pitchFamily="2" charset="0"/>
                <a:cs typeface="NikoshBAN" pitchFamily="2" charset="0"/>
              </a:rPr>
              <a:t>শ্রেণিঃ</a:t>
            </a:r>
            <a:r>
              <a:rPr lang="en-US" sz="3200" b="1" i="1" dirty="0" smtClean="0">
                <a:solidFill>
                  <a:srgbClr val="0000CC"/>
                </a:solidFill>
                <a:latin typeface="NikoshBAN" pitchFamily="2" charset="0"/>
                <a:cs typeface="NikoshBAN" pitchFamily="2" charset="0"/>
              </a:rPr>
              <a:t> </a:t>
            </a:r>
            <a:r>
              <a:rPr lang="en-US" sz="3200" b="1" i="1" dirty="0" err="1" smtClean="0">
                <a:solidFill>
                  <a:srgbClr val="0000CC"/>
                </a:solidFill>
                <a:latin typeface="NikoshBAN" pitchFamily="2" charset="0"/>
                <a:cs typeface="NikoshBAN" pitchFamily="2" charset="0"/>
              </a:rPr>
              <a:t>আলিম</a:t>
            </a:r>
            <a:r>
              <a:rPr lang="en-US" sz="3200" b="1" i="1" dirty="0" smtClean="0">
                <a:solidFill>
                  <a:srgbClr val="0000CC"/>
                </a:solidFill>
                <a:latin typeface="NikoshBAN" pitchFamily="2" charset="0"/>
                <a:cs typeface="NikoshBAN" pitchFamily="2" charset="0"/>
              </a:rPr>
              <a:t>/</a:t>
            </a:r>
            <a:r>
              <a:rPr lang="en-US" sz="3200" b="1" i="1" dirty="0" err="1" smtClean="0">
                <a:solidFill>
                  <a:srgbClr val="0000CC"/>
                </a:solidFill>
                <a:latin typeface="NikoshBAN" pitchFamily="2" charset="0"/>
                <a:cs typeface="NikoshBAN" pitchFamily="2" charset="0"/>
              </a:rPr>
              <a:t>এইচ.এস.সি</a:t>
            </a:r>
            <a:r>
              <a:rPr lang="en-US" sz="3200" b="1" i="1" dirty="0" smtClean="0">
                <a:solidFill>
                  <a:srgbClr val="0000CC"/>
                </a:solidFill>
                <a:latin typeface="NikoshBAN" pitchFamily="2" charset="0"/>
                <a:cs typeface="NikoshBAN" pitchFamily="2" charset="0"/>
              </a:rPr>
              <a:t> ১ম </a:t>
            </a:r>
            <a:r>
              <a:rPr lang="en-US" sz="3200" b="1" i="1" dirty="0" err="1" smtClean="0">
                <a:solidFill>
                  <a:srgbClr val="0000CC"/>
                </a:solidFill>
                <a:latin typeface="NikoshBAN" pitchFamily="2" charset="0"/>
                <a:cs typeface="NikoshBAN" pitchFamily="2" charset="0"/>
              </a:rPr>
              <a:t>বর্ষ</a:t>
            </a:r>
            <a:endParaRPr lang="en-US" sz="3200" b="1" i="1" dirty="0" smtClean="0">
              <a:solidFill>
                <a:srgbClr val="0000CC"/>
              </a:solidFill>
              <a:latin typeface="NikoshBAN" pitchFamily="2" charset="0"/>
              <a:cs typeface="NikoshBAN" pitchFamily="2" charset="0"/>
            </a:endParaRPr>
          </a:p>
          <a:p>
            <a:pPr algn="ctr"/>
            <a:r>
              <a:rPr lang="en-US" sz="3200" b="1" i="1" dirty="0" err="1" smtClean="0">
                <a:solidFill>
                  <a:srgbClr val="0000CC"/>
                </a:solidFill>
                <a:latin typeface="NikoshBAN" pitchFamily="2" charset="0"/>
                <a:cs typeface="NikoshBAN" pitchFamily="2" charset="0"/>
              </a:rPr>
              <a:t>অধ্যায়ঃ</a:t>
            </a:r>
            <a:r>
              <a:rPr lang="en-US" sz="3200" b="1" i="1" dirty="0" smtClean="0">
                <a:solidFill>
                  <a:srgbClr val="0000CC"/>
                </a:solidFill>
                <a:latin typeface="NikoshBAN" pitchFamily="2" charset="0"/>
                <a:cs typeface="NikoshBAN" pitchFamily="2" charset="0"/>
              </a:rPr>
              <a:t> </a:t>
            </a:r>
            <a:r>
              <a:rPr lang="bn-BD" sz="3200" b="1" i="1" dirty="0" smtClean="0">
                <a:solidFill>
                  <a:srgbClr val="0000CC"/>
                </a:solidFill>
                <a:latin typeface="NikoshBAN" pitchFamily="2" charset="0"/>
                <a:cs typeface="NikoshBAN" pitchFamily="2" charset="0"/>
              </a:rPr>
              <a:t>প্রথম</a:t>
            </a:r>
            <a:endParaRPr lang="en-US" sz="3200" b="1" i="1" dirty="0" smtClean="0">
              <a:solidFill>
                <a:srgbClr val="0000CC"/>
              </a:solidFill>
              <a:latin typeface="NikoshBAN" pitchFamily="2" charset="0"/>
              <a:cs typeface="NikoshBAN" pitchFamily="2" charset="0"/>
            </a:endParaRPr>
          </a:p>
          <a:p>
            <a:pPr algn="ctr"/>
            <a:r>
              <a:rPr lang="en-US" sz="3200" b="1" i="1" dirty="0" err="1" smtClean="0">
                <a:solidFill>
                  <a:srgbClr val="0000CC"/>
                </a:solidFill>
                <a:latin typeface="NikoshBAN" pitchFamily="2" charset="0"/>
                <a:cs typeface="NikoshBAN" pitchFamily="2" charset="0"/>
              </a:rPr>
              <a:t>সময়ঃ</a:t>
            </a:r>
            <a:r>
              <a:rPr lang="en-US" sz="3200" b="1" i="1" dirty="0" smtClean="0">
                <a:solidFill>
                  <a:srgbClr val="0000CC"/>
                </a:solidFill>
                <a:latin typeface="NikoshBAN" pitchFamily="2" charset="0"/>
                <a:cs typeface="NikoshBAN" pitchFamily="2" charset="0"/>
              </a:rPr>
              <a:t> </a:t>
            </a:r>
            <a:r>
              <a:rPr lang="en-US" sz="3200" b="1" i="1" dirty="0" smtClean="0">
                <a:solidFill>
                  <a:srgbClr val="0000CC"/>
                </a:solidFill>
                <a:latin typeface="NikoshBAN" pitchFamily="2" charset="0"/>
                <a:cs typeface="NikoshBAN" pitchFamily="2" charset="0"/>
              </a:rPr>
              <a:t>৫০ </a:t>
            </a:r>
            <a:r>
              <a:rPr lang="en-US" sz="3200" b="1" i="1" dirty="0" err="1" smtClean="0">
                <a:solidFill>
                  <a:srgbClr val="0000CC"/>
                </a:solidFill>
                <a:latin typeface="NikoshBAN" pitchFamily="2" charset="0"/>
                <a:cs typeface="NikoshBAN" pitchFamily="2" charset="0"/>
              </a:rPr>
              <a:t>মিনিট</a:t>
            </a:r>
            <a:endParaRPr lang="en-US" sz="2400" b="1" i="1" dirty="0">
              <a:solidFill>
                <a:srgbClr val="0000CC"/>
              </a:solidFill>
              <a:latin typeface="NikoshBAN" pitchFamily="2" charset="0"/>
              <a:cs typeface="NikoshBAN" pitchFamily="2" charset="0"/>
            </a:endParaRPr>
          </a:p>
        </p:txBody>
      </p:sp>
      <p:pic>
        <p:nvPicPr>
          <p:cNvPr id="17" name="Picture 16" descr="dddddddddddddd.jpg"/>
          <p:cNvPicPr>
            <a:picLocks noChangeAspect="1"/>
          </p:cNvPicPr>
          <p:nvPr/>
        </p:nvPicPr>
        <p:blipFill>
          <a:blip r:embed="rId4"/>
          <a:stretch>
            <a:fillRect/>
          </a:stretch>
        </p:blipFill>
        <p:spPr>
          <a:xfrm>
            <a:off x="6577952" y="1142984"/>
            <a:ext cx="4661584" cy="2286016"/>
          </a:xfrm>
          <a:prstGeom prst="rect">
            <a:avLst/>
          </a:prstGeom>
        </p:spPr>
      </p:pic>
      <p:sp>
        <p:nvSpPr>
          <p:cNvPr id="18" name="TextBox 17"/>
          <p:cNvSpPr txBox="1"/>
          <p:nvPr/>
        </p:nvSpPr>
        <p:spPr>
          <a:xfrm>
            <a:off x="6819900" y="951871"/>
            <a:ext cx="4381499"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000" b="1" dirty="0" smtClean="0">
                <a:solidFill>
                  <a:srgbClr val="002060"/>
                </a:solidFill>
                <a:latin typeface="NikoshBAN" pitchFamily="2" charset="0"/>
                <a:cs typeface="NikoshBAN" pitchFamily="2" charset="0"/>
              </a:rPr>
              <a:t>পাঠ পরিচিতি</a:t>
            </a:r>
            <a:endParaRPr lang="en-US" sz="4000" b="1" dirty="0" smtClean="0">
              <a:solidFill>
                <a:srgbClr val="002060"/>
              </a:solidFill>
              <a:latin typeface="NikoshBAN" pitchFamily="2" charset="0"/>
              <a:cs typeface="NikoshBAN" pitchFamily="2"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5" name="Rounded Rectangle 4"/>
          <p:cNvSpPr/>
          <p:nvPr/>
        </p:nvSpPr>
        <p:spPr>
          <a:xfrm>
            <a:off x="3581401" y="0"/>
            <a:ext cx="4800600" cy="731532"/>
          </a:xfrm>
          <a:prstGeom prst="roundRect">
            <a:avLst/>
          </a:prstGeom>
          <a:blipFill>
            <a:blip r:embed="rId6"/>
            <a:tile tx="0" ty="0" sx="100000" sy="100000" flip="none" algn="tl"/>
          </a:blip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600" b="1" dirty="0">
                <a:ln w="11430"/>
                <a:solidFill>
                  <a:srgbClr val="0000CC"/>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8800" b="1" dirty="0">
              <a:ln w="11430"/>
              <a:solidFill>
                <a:srgbClr val="0000CC"/>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19" name="Picture 18" descr="FB_IMG_1574558983475.jpg"/>
          <p:cNvPicPr>
            <a:picLocks noChangeAspect="1"/>
          </p:cNvPicPr>
          <p:nvPr/>
        </p:nvPicPr>
        <p:blipFill>
          <a:blip r:embed="rId7"/>
          <a:stretch>
            <a:fillRect/>
          </a:stretch>
        </p:blipFill>
        <p:spPr>
          <a:xfrm>
            <a:off x="1625237" y="895895"/>
            <a:ext cx="2063932" cy="2076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4" name="Chevron 3"/>
          <p:cNvSpPr/>
          <p:nvPr/>
        </p:nvSpPr>
        <p:spPr>
          <a:xfrm>
            <a:off x="963071" y="3954093"/>
            <a:ext cx="1311442" cy="962526"/>
          </a:xfrm>
          <a:prstGeom prst="chevron">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a:off x="963071" y="5285590"/>
            <a:ext cx="1311442" cy="962526"/>
          </a:xfrm>
          <a:prstGeom prst="chevron">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304519" y="5075036"/>
            <a:ext cx="8574697" cy="1143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bg1"/>
                </a:solidFill>
                <a:latin typeface="NikoshBAN" pitchFamily="2" charset="0"/>
                <a:cs typeface="NikoshBAN" pitchFamily="2" charset="0"/>
              </a:rPr>
              <a:t>বায়োমেট্রিক্স পদ্ধতির ৫টি  সুবিধা  লিখে আনবে।</a:t>
            </a:r>
            <a:endParaRPr lang="en-US" sz="3600" dirty="0">
              <a:solidFill>
                <a:schemeClr val="bg1"/>
              </a:solidFill>
              <a:latin typeface="NikoshBAN" pitchFamily="2" charset="0"/>
              <a:cs typeface="NikoshBAN" pitchFamily="2" charset="0"/>
            </a:endParaRPr>
          </a:p>
        </p:txBody>
      </p:sp>
      <p:grpSp>
        <p:nvGrpSpPr>
          <p:cNvPr id="9" name="Group 8"/>
          <p:cNvGrpSpPr/>
          <p:nvPr/>
        </p:nvGrpSpPr>
        <p:grpSpPr>
          <a:xfrm>
            <a:off x="3452263" y="620033"/>
            <a:ext cx="5074480" cy="3300792"/>
            <a:chOff x="3452263" y="620033"/>
            <a:chExt cx="5074480" cy="3300792"/>
          </a:xfrm>
        </p:grpSpPr>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52263" y="628778"/>
              <a:ext cx="5074480" cy="32920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hevron 1"/>
            <p:cNvSpPr/>
            <p:nvPr/>
          </p:nvSpPr>
          <p:spPr>
            <a:xfrm>
              <a:off x="4125371" y="620033"/>
              <a:ext cx="3666079" cy="90396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বাড়ির কাজ </a:t>
              </a:r>
              <a:endParaRPr lang="en-US" sz="4800" dirty="0">
                <a:solidFill>
                  <a:schemeClr val="tx1"/>
                </a:solidFill>
                <a:latin typeface="NikoshBAN" pitchFamily="2" charset="0"/>
                <a:cs typeface="NikoshBAN" pitchFamily="2" charset="0"/>
              </a:endParaRPr>
            </a:p>
          </p:txBody>
        </p:sp>
      </p:grpSp>
      <p:pic>
        <p:nvPicPr>
          <p:cNvPr id="10" name="Picture 9"/>
          <p:cNvPicPr>
            <a:picLocks noChangeAspect="1"/>
          </p:cNvPicPr>
          <p:nvPr/>
        </p:nvPicPr>
        <p:blipFill>
          <a:blip r:embed="rId4"/>
          <a:stretch>
            <a:fillRect/>
          </a:stretch>
        </p:blipFill>
        <p:spPr>
          <a:xfrm>
            <a:off x="-735899" y="-502102"/>
            <a:ext cx="4084674" cy="4188315"/>
          </a:xfrm>
          <a:prstGeom prst="rect">
            <a:avLst/>
          </a:prstGeom>
        </p:spPr>
      </p:pic>
      <p:pic>
        <p:nvPicPr>
          <p:cNvPr id="11" name="Picture 10"/>
          <p:cNvPicPr>
            <a:picLocks noChangeAspect="1"/>
          </p:cNvPicPr>
          <p:nvPr/>
        </p:nvPicPr>
        <p:blipFill>
          <a:blip r:embed="rId4"/>
          <a:stretch>
            <a:fillRect/>
          </a:stretch>
        </p:blipFill>
        <p:spPr>
          <a:xfrm rot="6154882">
            <a:off x="8931294" y="-455462"/>
            <a:ext cx="4084674" cy="4188315"/>
          </a:xfrm>
          <a:prstGeom prst="rect">
            <a:avLst/>
          </a:prstGeom>
        </p:spPr>
      </p:pic>
      <p:sp>
        <p:nvSpPr>
          <p:cNvPr id="3" name="Rectangle 2"/>
          <p:cNvSpPr/>
          <p:nvPr/>
        </p:nvSpPr>
        <p:spPr>
          <a:xfrm>
            <a:off x="2296503" y="3863856"/>
            <a:ext cx="8574697" cy="1143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bg1"/>
                </a:solidFill>
                <a:latin typeface="NikoshBAN" pitchFamily="2" charset="0"/>
                <a:cs typeface="NikoshBAN" pitchFamily="2" charset="0"/>
              </a:rPr>
              <a:t>বায়োমেট্রিক্স পদ্ধতি কোন কোন কাজে ব্যবহার করা হয়।</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xmlns="" val="1616234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pic>
        <p:nvPicPr>
          <p:cNvPr id="11" name="Picture 10" descr="1.jpg"/>
          <p:cNvPicPr>
            <a:picLocks noGrp="1" noChangeAspect="1"/>
          </p:cNvPicPr>
          <p:nvPr isPhoto="1"/>
        </p:nvPicPr>
        <p:blipFill>
          <a:blip r:embed="rId3">
            <a:lum/>
          </a:blip>
          <a:stretch>
            <a:fillRect/>
          </a:stretch>
        </p:blipFill>
        <p:spPr>
          <a:xfrm>
            <a:off x="479684" y="560681"/>
            <a:ext cx="11227633" cy="5750178"/>
          </a:xfrm>
          <a:prstGeom prst="rect">
            <a:avLst/>
          </a:prstGeom>
          <a:noFill/>
          <a:ln>
            <a:noFill/>
          </a:ln>
        </p:spPr>
      </p:pic>
      <p:sp>
        <p:nvSpPr>
          <p:cNvPr id="12" name="Rounded Rectangle 11"/>
          <p:cNvSpPr/>
          <p:nvPr/>
        </p:nvSpPr>
        <p:spPr>
          <a:xfrm>
            <a:off x="588363" y="2148901"/>
            <a:ext cx="1537108" cy="1577404"/>
          </a:xfrm>
          <a:prstGeom prst="roundRect">
            <a:avLst>
              <a:gd name="adj" fmla="val 50000"/>
            </a:avLst>
          </a:prstGeom>
          <a:blipFill>
            <a:blip r:embed="rId4"/>
            <a:tile tx="0" ty="0" sx="100000" sy="100000" flip="none" algn="tl"/>
          </a:blipFill>
          <a:ln w="57150">
            <a:solidFill>
              <a:srgbClr val="FF3399"/>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en-US" sz="11500" dirty="0" smtClean="0">
                <a:solidFill>
                  <a:srgbClr val="FF0000"/>
                </a:solidFill>
                <a:latin typeface="NikoshBAN" pitchFamily="2" charset="0"/>
                <a:cs typeface="NikoshBAN" pitchFamily="2" charset="0"/>
              </a:rPr>
              <a:t>ধ</a:t>
            </a:r>
            <a:endParaRPr lang="en-US" sz="115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Rounded Rectangle 12"/>
          <p:cNvSpPr/>
          <p:nvPr/>
        </p:nvSpPr>
        <p:spPr>
          <a:xfrm>
            <a:off x="3601387" y="4217543"/>
            <a:ext cx="1537108" cy="1577404"/>
          </a:xfrm>
          <a:prstGeom prst="roundRect">
            <a:avLst>
              <a:gd name="adj" fmla="val 38846"/>
            </a:avLst>
          </a:prstGeom>
          <a:blipFill>
            <a:blip r:embed="rId4"/>
            <a:tile tx="0" ty="0" sx="100000" sy="100000" flip="none" algn="tl"/>
          </a:blipFill>
          <a:ln w="57150">
            <a:solidFill>
              <a:srgbClr val="CC3399"/>
            </a:solidFill>
          </a:ln>
          <a:effectLst>
            <a:glow rad="228600">
              <a:schemeClr val="accent2">
                <a:satMod val="175000"/>
                <a:alpha val="40000"/>
              </a:schemeClr>
            </a:glow>
            <a:innerShdw blurRad="12700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en-US" sz="11500" dirty="0" err="1" smtClean="0">
                <a:solidFill>
                  <a:srgbClr val="FFFF00"/>
                </a:solidFill>
                <a:latin typeface="NikoshBAN" pitchFamily="2" charset="0"/>
                <a:cs typeface="NikoshBAN" pitchFamily="2" charset="0"/>
              </a:rPr>
              <a:t>ন্য</a:t>
            </a:r>
            <a:endParaRPr lang="en-US" sz="11500" dirty="0" smtClean="0">
              <a:solidFill>
                <a:srgbClr val="FFFF00"/>
              </a:solidFill>
              <a:latin typeface="NikoshBAN" pitchFamily="2" charset="0"/>
              <a:cs typeface="NikoshBAN" pitchFamily="2" charset="0"/>
            </a:endParaRPr>
          </a:p>
        </p:txBody>
      </p:sp>
      <p:sp>
        <p:nvSpPr>
          <p:cNvPr id="14" name="Rounded Rectangle 13"/>
          <p:cNvSpPr/>
          <p:nvPr/>
        </p:nvSpPr>
        <p:spPr>
          <a:xfrm>
            <a:off x="9762345" y="4352453"/>
            <a:ext cx="1537108" cy="1577404"/>
          </a:xfrm>
          <a:prstGeom prst="roundRect">
            <a:avLst>
              <a:gd name="adj" fmla="val 30171"/>
            </a:avLst>
          </a:prstGeom>
          <a:blipFill>
            <a:blip r:embed="rId4"/>
            <a:tile tx="0" ty="0" sx="100000" sy="100000" flip="none" algn="tl"/>
          </a:blipFill>
          <a:ln w="76200">
            <a:solidFill>
              <a:srgbClr val="000099"/>
            </a:solidFill>
          </a:ln>
          <a:effectLst>
            <a:innerShdw blurRad="1270000" dist="50800" dir="13500000">
              <a:prstClr val="black">
                <a:alpha val="50000"/>
              </a:prstClr>
            </a:innerShdw>
          </a:effectLst>
          <a:scene3d>
            <a:camera prst="orthographicFront" fov="0">
              <a:rot lat="0" lon="0" rev="0"/>
            </a:camera>
            <a:lightRig rig="contrasting" dir="t">
              <a:rot lat="0" lon="0" rev="12000000"/>
            </a:lightRig>
          </a:scene3d>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r>
              <a:rPr lang="bn-BD" sz="115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NikoshBAN" pitchFamily="2" charset="0"/>
                <a:cs typeface="NikoshBAN" pitchFamily="2" charset="0"/>
              </a:rPr>
              <a:t>দ</a:t>
            </a:r>
            <a:endParaRPr lang="en-US" sz="11500" b="1" dirty="0">
              <a:ln w="1143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Rounded Rectangle 14"/>
          <p:cNvSpPr/>
          <p:nvPr/>
        </p:nvSpPr>
        <p:spPr>
          <a:xfrm>
            <a:off x="7753662" y="2133910"/>
            <a:ext cx="1537108" cy="1577404"/>
          </a:xfrm>
          <a:prstGeom prst="roundRect">
            <a:avLst>
              <a:gd name="adj" fmla="val 36367"/>
            </a:avLst>
          </a:prstGeom>
          <a:blipFill>
            <a:blip r:embed="rId4"/>
            <a:tile tx="0" ty="0" sx="100000" sy="100000" flip="none" algn="tl"/>
          </a:blipFill>
          <a:ln w="76200">
            <a:solidFill>
              <a:srgbClr val="FF3399"/>
            </a:solidFill>
          </a:ln>
          <a:effectLst>
            <a:innerShdw blurRad="12700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dirty="0" smtClean="0">
                <a:solidFill>
                  <a:srgbClr val="C00000"/>
                </a:solidFill>
                <a:latin typeface="NikoshBAN" pitchFamily="2" charset="0"/>
                <a:cs typeface="NikoshBAN" pitchFamily="2" charset="0"/>
              </a:rPr>
              <a:t>বা</a:t>
            </a:r>
            <a:endParaRPr lang="en-US" sz="115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18553470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0"/>
                                  </p:iterate>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iterate type="lt">
                                    <p:tmPct val="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iterate type="lt">
                                    <p:tmPct val="0"/>
                                  </p:iterate>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35" presetClass="emph" presetSubtype="0" fill="hold" grpId="1" nodeType="afterEffect">
                                  <p:stCondLst>
                                    <p:cond delay="0"/>
                                  </p:stCondLst>
                                  <p:iterate type="lt">
                                    <p:tmPct val="0"/>
                                  </p:iterate>
                                  <p:childTnLst>
                                    <p:anim calcmode="discrete" valueType="str">
                                      <p:cBhvr>
                                        <p:cTn id="26"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27" fill="hold">
                            <p:stCondLst>
                              <p:cond delay="3000"/>
                            </p:stCondLst>
                            <p:childTnLst>
                              <p:par>
                                <p:cTn id="28" presetID="35" presetClass="emph" presetSubtype="0" fill="hold" grpId="1" nodeType="afterEffect">
                                  <p:stCondLst>
                                    <p:cond delay="0"/>
                                  </p:stCondLst>
                                  <p:iterate type="lt">
                                    <p:tmPct val="0"/>
                                  </p:iterate>
                                  <p:childTnLst>
                                    <p:anim calcmode="discrete" valueType="str">
                                      <p:cBhvr>
                                        <p:cTn id="29"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0" fill="hold">
                            <p:stCondLst>
                              <p:cond delay="4000"/>
                            </p:stCondLst>
                            <p:childTnLst>
                              <p:par>
                                <p:cTn id="31" presetID="35" presetClass="emph" presetSubtype="0" fill="hold" grpId="1" nodeType="afterEffect">
                                  <p:stCondLst>
                                    <p:cond delay="0"/>
                                  </p:stCondLst>
                                  <p:iterate type="lt">
                                    <p:tmPct val="0"/>
                                  </p:iterate>
                                  <p:childTnLst>
                                    <p:anim calcmode="discrete" valueType="str">
                                      <p:cBhvr>
                                        <p:cTn id="32" dur="1000" fill="hold"/>
                                        <p:tgtEl>
                                          <p:spTgt spid="15"/>
                                        </p:tgtEl>
                                        <p:attrNameLst>
                                          <p:attrName>style.visibility</p:attrName>
                                        </p:attrNameLst>
                                      </p:cBhvr>
                                      <p:tavLst>
                                        <p:tav tm="0">
                                          <p:val>
                                            <p:strVal val="hidden"/>
                                          </p:val>
                                        </p:tav>
                                        <p:tav tm="50000">
                                          <p:val>
                                            <p:strVal val="visible"/>
                                          </p:val>
                                        </p:tav>
                                      </p:tavLst>
                                    </p:anim>
                                  </p:childTnLst>
                                </p:cTn>
                              </p:par>
                            </p:childTnLst>
                          </p:cTn>
                        </p:par>
                        <p:par>
                          <p:cTn id="33" fill="hold">
                            <p:stCondLst>
                              <p:cond delay="5000"/>
                            </p:stCondLst>
                            <p:childTnLst>
                              <p:par>
                                <p:cTn id="34" presetID="35" presetClass="emph" presetSubtype="0" fill="hold" grpId="1" nodeType="afterEffect">
                                  <p:stCondLst>
                                    <p:cond delay="0"/>
                                  </p:stCondLst>
                                  <p:iterate type="lt">
                                    <p:tmPct val="0"/>
                                  </p:iterate>
                                  <p:childTnLst>
                                    <p:anim calcmode="discrete" valueType="str">
                                      <p:cBhvr>
                                        <p:cTn id="35"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36" fill="hold">
                            <p:stCondLst>
                              <p:cond delay="6000"/>
                            </p:stCondLst>
                            <p:childTnLst>
                              <p:par>
                                <p:cTn id="37" presetID="2" presetClass="exit" presetSubtype="9" fill="hold" grpId="2" nodeType="afterEffect">
                                  <p:stCondLst>
                                    <p:cond delay="0"/>
                                  </p:stCondLst>
                                  <p:iterate type="lt">
                                    <p:tmPct val="0"/>
                                  </p:iterate>
                                  <p:childTnLst>
                                    <p:anim calcmode="lin" valueType="num">
                                      <p:cBhvr additive="base">
                                        <p:cTn id="38" dur="500"/>
                                        <p:tgtEl>
                                          <p:spTgt spid="12"/>
                                        </p:tgtEl>
                                        <p:attrNameLst>
                                          <p:attrName>ppt_x</p:attrName>
                                        </p:attrNameLst>
                                      </p:cBhvr>
                                      <p:tavLst>
                                        <p:tav tm="0">
                                          <p:val>
                                            <p:strVal val="ppt_x"/>
                                          </p:val>
                                        </p:tav>
                                        <p:tav tm="100000">
                                          <p:val>
                                            <p:strVal val="0-ppt_w/2"/>
                                          </p:val>
                                        </p:tav>
                                      </p:tavLst>
                                    </p:anim>
                                    <p:anim calcmode="lin" valueType="num">
                                      <p:cBhvr additive="base">
                                        <p:cTn id="39" dur="500"/>
                                        <p:tgtEl>
                                          <p:spTgt spid="12"/>
                                        </p:tgtEl>
                                        <p:attrNameLst>
                                          <p:attrName>ppt_y</p:attrName>
                                        </p:attrNameLst>
                                      </p:cBhvr>
                                      <p:tavLst>
                                        <p:tav tm="0">
                                          <p:val>
                                            <p:strVal val="ppt_y"/>
                                          </p:val>
                                        </p:tav>
                                        <p:tav tm="100000">
                                          <p:val>
                                            <p:strVal val="0-ppt_h/2"/>
                                          </p:val>
                                        </p:tav>
                                      </p:tavLst>
                                    </p:anim>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6500"/>
                            </p:stCondLst>
                            <p:childTnLst>
                              <p:par>
                                <p:cTn id="42" presetID="2" presetClass="exit" presetSubtype="6" fill="hold" grpId="2" nodeType="afterEffect">
                                  <p:stCondLst>
                                    <p:cond delay="0"/>
                                  </p:stCondLst>
                                  <p:iterate type="lt">
                                    <p:tmPct val="0"/>
                                  </p:iterate>
                                  <p:childTnLst>
                                    <p:anim calcmode="lin" valueType="num">
                                      <p:cBhvr additive="base">
                                        <p:cTn id="43" dur="500"/>
                                        <p:tgtEl>
                                          <p:spTgt spid="13"/>
                                        </p:tgtEl>
                                        <p:attrNameLst>
                                          <p:attrName>ppt_x</p:attrName>
                                        </p:attrNameLst>
                                      </p:cBhvr>
                                      <p:tavLst>
                                        <p:tav tm="0">
                                          <p:val>
                                            <p:strVal val="ppt_x"/>
                                          </p:val>
                                        </p:tav>
                                        <p:tav tm="100000">
                                          <p:val>
                                            <p:strVal val="1+ppt_w/2"/>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7000"/>
                            </p:stCondLst>
                            <p:childTnLst>
                              <p:par>
                                <p:cTn id="47" presetID="2" presetClass="exit" presetSubtype="12" fill="hold" grpId="2" nodeType="afterEffect">
                                  <p:stCondLst>
                                    <p:cond delay="0"/>
                                  </p:stCondLst>
                                  <p:iterate type="lt">
                                    <p:tmPct val="0"/>
                                  </p:iterate>
                                  <p:childTnLst>
                                    <p:anim calcmode="lin" valueType="num">
                                      <p:cBhvr additive="base">
                                        <p:cTn id="48" dur="1000"/>
                                        <p:tgtEl>
                                          <p:spTgt spid="15"/>
                                        </p:tgtEl>
                                        <p:attrNameLst>
                                          <p:attrName>ppt_x</p:attrName>
                                        </p:attrNameLst>
                                      </p:cBhvr>
                                      <p:tavLst>
                                        <p:tav tm="0">
                                          <p:val>
                                            <p:strVal val="ppt_x"/>
                                          </p:val>
                                        </p:tav>
                                        <p:tav tm="100000">
                                          <p:val>
                                            <p:strVal val="0-ppt_w/2"/>
                                          </p:val>
                                        </p:tav>
                                      </p:tavLst>
                                    </p:anim>
                                    <p:anim calcmode="lin" valueType="num">
                                      <p:cBhvr additive="base">
                                        <p:cTn id="49" dur="1000"/>
                                        <p:tgtEl>
                                          <p:spTgt spid="15"/>
                                        </p:tgtEl>
                                        <p:attrNameLst>
                                          <p:attrName>ppt_y</p:attrName>
                                        </p:attrNameLst>
                                      </p:cBhvr>
                                      <p:tavLst>
                                        <p:tav tm="0">
                                          <p:val>
                                            <p:strVal val="ppt_y"/>
                                          </p:val>
                                        </p:tav>
                                        <p:tav tm="100000">
                                          <p:val>
                                            <p:strVal val="1+ppt_h/2"/>
                                          </p:val>
                                        </p:tav>
                                      </p:tavLst>
                                    </p:anim>
                                    <p:set>
                                      <p:cBhvr>
                                        <p:cTn id="50" dur="1" fill="hold">
                                          <p:stCondLst>
                                            <p:cond delay="999"/>
                                          </p:stCondLst>
                                        </p:cTn>
                                        <p:tgtEl>
                                          <p:spTgt spid="15"/>
                                        </p:tgtEl>
                                        <p:attrNameLst>
                                          <p:attrName>style.visibility</p:attrName>
                                        </p:attrNameLst>
                                      </p:cBhvr>
                                      <p:to>
                                        <p:strVal val="hidden"/>
                                      </p:to>
                                    </p:set>
                                  </p:childTnLst>
                                </p:cTn>
                              </p:par>
                            </p:childTnLst>
                          </p:cTn>
                        </p:par>
                        <p:par>
                          <p:cTn id="51" fill="hold">
                            <p:stCondLst>
                              <p:cond delay="8000"/>
                            </p:stCondLst>
                            <p:childTnLst>
                              <p:par>
                                <p:cTn id="52" presetID="2" presetClass="exit" presetSubtype="3" fill="hold" grpId="2" nodeType="afterEffect">
                                  <p:stCondLst>
                                    <p:cond delay="0"/>
                                  </p:stCondLst>
                                  <p:iterate type="lt">
                                    <p:tmPct val="0"/>
                                  </p:iterate>
                                  <p:childTnLst>
                                    <p:anim calcmode="lin" valueType="num">
                                      <p:cBhvr additive="base">
                                        <p:cTn id="53" dur="1000"/>
                                        <p:tgtEl>
                                          <p:spTgt spid="14"/>
                                        </p:tgtEl>
                                        <p:attrNameLst>
                                          <p:attrName>ppt_x</p:attrName>
                                        </p:attrNameLst>
                                      </p:cBhvr>
                                      <p:tavLst>
                                        <p:tav tm="0">
                                          <p:val>
                                            <p:strVal val="ppt_x"/>
                                          </p:val>
                                        </p:tav>
                                        <p:tav tm="100000">
                                          <p:val>
                                            <p:strVal val="1+ppt_w/2"/>
                                          </p:val>
                                        </p:tav>
                                      </p:tavLst>
                                    </p:anim>
                                    <p:anim calcmode="lin" valueType="num">
                                      <p:cBhvr additive="base">
                                        <p:cTn id="54" dur="1000"/>
                                        <p:tgtEl>
                                          <p:spTgt spid="14"/>
                                        </p:tgtEl>
                                        <p:attrNameLst>
                                          <p:attrName>ppt_y</p:attrName>
                                        </p:attrNameLst>
                                      </p:cBhvr>
                                      <p:tavLst>
                                        <p:tav tm="0">
                                          <p:val>
                                            <p:strVal val="ppt_y"/>
                                          </p:val>
                                        </p:tav>
                                        <p:tav tm="100000">
                                          <p:val>
                                            <p:strVal val="0-ppt_h/2"/>
                                          </p:val>
                                        </p:tav>
                                      </p:tavLst>
                                    </p:anim>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9000"/>
                            </p:stCondLst>
                            <p:childTnLst>
                              <p:par>
                                <p:cTn id="57" presetID="40" presetClass="entr" presetSubtype="0" fill="hold" grpId="3" nodeType="after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1"/>
                                          </p:val>
                                        </p:tav>
                                        <p:tav tm="100000">
                                          <p:val>
                                            <p:strVal val="#ppt_x"/>
                                          </p:val>
                                        </p:tav>
                                      </p:tavLst>
                                    </p:anim>
                                    <p:anim calcmode="lin" valueType="num">
                                      <p:cBhvr>
                                        <p:cTn id="61" dur="1000" fill="hold"/>
                                        <p:tgtEl>
                                          <p:spTgt spid="12"/>
                                        </p:tgtEl>
                                        <p:attrNameLst>
                                          <p:attrName>ppt_y</p:attrName>
                                        </p:attrNameLst>
                                      </p:cBhvr>
                                      <p:tavLst>
                                        <p:tav tm="0">
                                          <p:val>
                                            <p:strVal val="#ppt_y"/>
                                          </p:val>
                                        </p:tav>
                                        <p:tav tm="100000">
                                          <p:val>
                                            <p:strVal val="#ppt_y"/>
                                          </p:val>
                                        </p:tav>
                                      </p:tavLst>
                                    </p:anim>
                                  </p:childTnLst>
                                </p:cTn>
                              </p:par>
                            </p:childTnLst>
                          </p:cTn>
                        </p:par>
                        <p:par>
                          <p:cTn id="62" fill="hold">
                            <p:stCondLst>
                              <p:cond delay="10000"/>
                            </p:stCondLst>
                            <p:childTnLst>
                              <p:par>
                                <p:cTn id="63" presetID="40" presetClass="entr" presetSubtype="0" fill="hold" grpId="3"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1"/>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childTnLst>
                                </p:cTn>
                              </p:par>
                            </p:childTnLst>
                          </p:cTn>
                        </p:par>
                        <p:par>
                          <p:cTn id="68" fill="hold">
                            <p:stCondLst>
                              <p:cond delay="11200"/>
                            </p:stCondLst>
                            <p:childTnLst>
                              <p:par>
                                <p:cTn id="69" presetID="40" presetClass="entr" presetSubtype="0" fill="hold" grpId="3" nodeType="afterEffect">
                                  <p:stCondLst>
                                    <p:cond delay="0"/>
                                  </p:stCondLst>
                                  <p:iterate type="lt">
                                    <p:tmPct val="10000"/>
                                  </p:iterate>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1"/>
                                          </p:val>
                                        </p:tav>
                                        <p:tav tm="100000">
                                          <p:val>
                                            <p:strVal val="#ppt_x"/>
                                          </p:val>
                                        </p:tav>
                                      </p:tavLst>
                                    </p:anim>
                                    <p:anim calcmode="lin" valueType="num">
                                      <p:cBhvr>
                                        <p:cTn id="73" dur="10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12300"/>
                            </p:stCondLst>
                            <p:childTnLst>
                              <p:par>
                                <p:cTn id="75" presetID="40" presetClass="entr" presetSubtype="0" fill="hold" grpId="3" nodeType="afterEffect">
                                  <p:stCondLst>
                                    <p:cond delay="0"/>
                                  </p:stCondLst>
                                  <p:iterate type="lt">
                                    <p:tmPct val="10000"/>
                                  </p:iterate>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1"/>
                                          </p:val>
                                        </p:tav>
                                        <p:tav tm="100000">
                                          <p:val>
                                            <p:strVal val="#ppt_x"/>
                                          </p:val>
                                        </p:tav>
                                      </p:tavLst>
                                    </p:anim>
                                    <p:anim calcmode="lin" valueType="num">
                                      <p:cBhvr>
                                        <p:cTn id="7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5" grpId="2" animBg="1"/>
      <p:bldP spid="15"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869249" y="-711652"/>
            <a:ext cx="4084674" cy="4188315"/>
          </a:xfrm>
          <a:prstGeom prst="rect">
            <a:avLst/>
          </a:prstGeom>
        </p:spPr>
      </p:pic>
      <p:pic>
        <p:nvPicPr>
          <p:cNvPr id="18" name="Picture 17"/>
          <p:cNvPicPr>
            <a:picLocks noChangeAspect="1"/>
          </p:cNvPicPr>
          <p:nvPr/>
        </p:nvPicPr>
        <p:blipFill>
          <a:blip r:embed="rId3"/>
          <a:stretch>
            <a:fillRect/>
          </a:stretch>
        </p:blipFill>
        <p:spPr>
          <a:xfrm rot="10800000">
            <a:off x="8729364" y="3552863"/>
            <a:ext cx="4084674" cy="4260315"/>
          </a:xfrm>
          <a:prstGeom prst="rect">
            <a:avLst/>
          </a:prstGeom>
        </p:spPr>
      </p:pic>
      <p:pic>
        <p:nvPicPr>
          <p:cNvPr id="22" name="Picture 21"/>
          <p:cNvPicPr>
            <a:picLocks noChangeAspect="1"/>
          </p:cNvPicPr>
          <p:nvPr/>
        </p:nvPicPr>
        <p:blipFill>
          <a:blip r:embed="rId3"/>
          <a:stretch>
            <a:fillRect/>
          </a:stretch>
        </p:blipFill>
        <p:spPr>
          <a:xfrm rot="6154882">
            <a:off x="8797944" y="-626912"/>
            <a:ext cx="4084674" cy="4188315"/>
          </a:xfrm>
          <a:prstGeom prst="rect">
            <a:avLst/>
          </a:prstGeom>
        </p:spPr>
      </p:pic>
      <p:pic>
        <p:nvPicPr>
          <p:cNvPr id="23" name="Picture 22"/>
          <p:cNvPicPr>
            <a:picLocks noChangeAspect="1"/>
          </p:cNvPicPr>
          <p:nvPr/>
        </p:nvPicPr>
        <p:blipFill>
          <a:blip r:embed="rId3"/>
          <a:stretch>
            <a:fillRect/>
          </a:stretch>
        </p:blipFill>
        <p:spPr>
          <a:xfrm rot="16489336">
            <a:off x="-820792" y="3715034"/>
            <a:ext cx="4084674" cy="4188315"/>
          </a:xfrm>
          <a:prstGeom prst="rect">
            <a:avLst/>
          </a:prstGeom>
        </p:spPr>
      </p:pic>
      <p:sp>
        <p:nvSpPr>
          <p:cNvPr id="9" name="Rectangle 8"/>
          <p:cNvSpPr/>
          <p:nvPr/>
        </p:nvSpPr>
        <p:spPr>
          <a:xfrm>
            <a:off x="3295650" y="566446"/>
            <a:ext cx="5867400"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4000" b="1"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NikoshBAN" pitchFamily="2" charset="0"/>
                <a:cs typeface="NikoshBAN" pitchFamily="2" charset="0"/>
              </a:rPr>
              <a:t>প্রিয় শিক্ষার্থীবৃন্দ!</a:t>
            </a:r>
            <a:endParaRPr lang="en-US" sz="40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Rectangle 9"/>
          <p:cNvSpPr/>
          <p:nvPr/>
        </p:nvSpPr>
        <p:spPr>
          <a:xfrm>
            <a:off x="2800350" y="5552110"/>
            <a:ext cx="676275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উপরের ছবিগুলো কিসের ছবি?</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12" name="Picture 11" descr="109.jpg"/>
          <p:cNvPicPr>
            <a:picLocks noGrp="1" noChangeAspect="1"/>
          </p:cNvPicPr>
          <p:nvPr isPhoto="1"/>
        </p:nvPicPr>
        <p:blipFill>
          <a:blip r:embed="rId4">
            <a:lum/>
          </a:blip>
          <a:stretch>
            <a:fillRect/>
          </a:stretch>
        </p:blipFill>
        <p:spPr>
          <a:xfrm>
            <a:off x="1685109" y="1316584"/>
            <a:ext cx="3135084" cy="2066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123.jpg"/>
          <p:cNvPicPr>
            <a:picLocks noGrp="1" noChangeAspect="1"/>
          </p:cNvPicPr>
          <p:nvPr isPhoto="1"/>
        </p:nvPicPr>
        <p:blipFill>
          <a:blip r:embed="rId5">
            <a:lum/>
          </a:blip>
          <a:srcRect t="8333" b="13541"/>
          <a:stretch>
            <a:fillRect/>
          </a:stretch>
        </p:blipFill>
        <p:spPr>
          <a:xfrm rot="16200000">
            <a:off x="7967193" y="3414520"/>
            <a:ext cx="1839490" cy="2207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666.jpg"/>
          <p:cNvPicPr>
            <a:picLocks noGrp="1" noChangeAspect="1"/>
          </p:cNvPicPr>
          <p:nvPr isPhoto="1"/>
        </p:nvPicPr>
        <p:blipFill>
          <a:blip r:embed="rId6">
            <a:lum/>
          </a:blip>
          <a:stretch>
            <a:fillRect/>
          </a:stretch>
        </p:blipFill>
        <p:spPr>
          <a:xfrm>
            <a:off x="7694023" y="1316584"/>
            <a:ext cx="2194560" cy="2194560"/>
          </a:xfrm>
          <a:prstGeom prst="rect">
            <a:avLst/>
          </a:prstGeom>
          <a:noFill/>
          <a:ln>
            <a:noFill/>
          </a:ln>
        </p:spPr>
      </p:pic>
      <p:pic>
        <p:nvPicPr>
          <p:cNvPr id="15" name="Picture 14" descr="11.jpg"/>
          <p:cNvPicPr>
            <a:picLocks noGrp="1" noChangeAspect="1"/>
          </p:cNvPicPr>
          <p:nvPr isPhoto="1"/>
        </p:nvPicPr>
        <p:blipFill>
          <a:blip r:embed="rId7">
            <a:lum/>
          </a:blip>
          <a:stretch>
            <a:fillRect/>
          </a:stretch>
        </p:blipFill>
        <p:spPr>
          <a:xfrm>
            <a:off x="1685109" y="3505065"/>
            <a:ext cx="2899137" cy="1932759"/>
          </a:xfrm>
          <a:prstGeom prst="rect">
            <a:avLst/>
          </a:prstGeom>
          <a:noFill/>
          <a:ln>
            <a:noFill/>
          </a:ln>
        </p:spPr>
      </p:pic>
      <p:pic>
        <p:nvPicPr>
          <p:cNvPr id="16" name="Picture 15" descr="1.jpg"/>
          <p:cNvPicPr>
            <a:picLocks noGrp="1" noChangeAspect="1"/>
          </p:cNvPicPr>
          <p:nvPr isPhoto="1"/>
        </p:nvPicPr>
        <p:blipFill>
          <a:blip r:embed="rId8">
            <a:lum/>
          </a:blip>
          <a:srcRect l="14062" r="14843"/>
          <a:stretch>
            <a:fillRect/>
          </a:stretch>
        </p:blipFill>
        <p:spPr>
          <a:xfrm>
            <a:off x="4963046" y="1316584"/>
            <a:ext cx="2633005" cy="2123108"/>
          </a:xfrm>
          <a:prstGeom prst="rect">
            <a:avLst/>
          </a:prstGeom>
          <a:noFill/>
          <a:ln>
            <a:noFill/>
          </a:ln>
        </p:spPr>
      </p:pic>
      <p:pic>
        <p:nvPicPr>
          <p:cNvPr id="17" name="Picture 16" descr="8.jpg"/>
          <p:cNvPicPr>
            <a:picLocks noGrp="1" noChangeAspect="1"/>
          </p:cNvPicPr>
          <p:nvPr isPhoto="1"/>
        </p:nvPicPr>
        <p:blipFill>
          <a:blip r:embed="rId9">
            <a:lum/>
          </a:blip>
          <a:stretch>
            <a:fillRect/>
          </a:stretch>
        </p:blipFill>
        <p:spPr>
          <a:xfrm>
            <a:off x="4741817" y="3646891"/>
            <a:ext cx="2858518" cy="179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4059877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0-#ppt_w/2"/>
                                          </p:val>
                                        </p:tav>
                                        <p:tav tm="100000">
                                          <p:val>
                                            <p:strVal val="#ppt_x"/>
                                          </p:val>
                                        </p:tav>
                                      </p:tavLst>
                                    </p:anim>
                                    <p:anim calcmode="lin" valueType="num">
                                      <p:cBhvr additive="base">
                                        <p:cTn id="1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4)">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4)">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8" name="Oval 7"/>
          <p:cNvSpPr/>
          <p:nvPr/>
        </p:nvSpPr>
        <p:spPr>
          <a:xfrm>
            <a:off x="3034748" y="518819"/>
            <a:ext cx="6003235" cy="73028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bn-BD" sz="72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আজকের পাঠ</a:t>
            </a:r>
            <a:endParaRPr lang="en-US" sz="7200" b="1" dirty="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endParaRPr>
          </a:p>
        </p:txBody>
      </p:sp>
      <p:pic>
        <p:nvPicPr>
          <p:cNvPr id="4" name="Picture 3"/>
          <p:cNvPicPr>
            <a:picLocks noChangeAspect="1"/>
          </p:cNvPicPr>
          <p:nvPr/>
        </p:nvPicPr>
        <p:blipFill>
          <a:blip r:embed="rId3"/>
          <a:stretch>
            <a:fillRect/>
          </a:stretch>
        </p:blipFill>
        <p:spPr>
          <a:xfrm>
            <a:off x="-869249" y="-711652"/>
            <a:ext cx="4084674" cy="4188315"/>
          </a:xfrm>
          <a:prstGeom prst="rect">
            <a:avLst/>
          </a:prstGeom>
        </p:spPr>
      </p:pic>
      <p:pic>
        <p:nvPicPr>
          <p:cNvPr id="18" name="Picture 17"/>
          <p:cNvPicPr>
            <a:picLocks noChangeAspect="1"/>
          </p:cNvPicPr>
          <p:nvPr/>
        </p:nvPicPr>
        <p:blipFill>
          <a:blip r:embed="rId3"/>
          <a:stretch>
            <a:fillRect/>
          </a:stretch>
        </p:blipFill>
        <p:spPr>
          <a:xfrm rot="10800000">
            <a:off x="8729364" y="3552863"/>
            <a:ext cx="4084674" cy="4260315"/>
          </a:xfrm>
          <a:prstGeom prst="rect">
            <a:avLst/>
          </a:prstGeom>
        </p:spPr>
      </p:pic>
      <p:pic>
        <p:nvPicPr>
          <p:cNvPr id="22" name="Picture 21"/>
          <p:cNvPicPr>
            <a:picLocks noChangeAspect="1"/>
          </p:cNvPicPr>
          <p:nvPr/>
        </p:nvPicPr>
        <p:blipFill>
          <a:blip r:embed="rId3"/>
          <a:stretch>
            <a:fillRect/>
          </a:stretch>
        </p:blipFill>
        <p:spPr>
          <a:xfrm rot="6154882">
            <a:off x="8797944" y="-626912"/>
            <a:ext cx="4084674" cy="4188315"/>
          </a:xfrm>
          <a:prstGeom prst="rect">
            <a:avLst/>
          </a:prstGeom>
        </p:spPr>
      </p:pic>
      <p:pic>
        <p:nvPicPr>
          <p:cNvPr id="23" name="Picture 22"/>
          <p:cNvPicPr>
            <a:picLocks noChangeAspect="1"/>
          </p:cNvPicPr>
          <p:nvPr/>
        </p:nvPicPr>
        <p:blipFill>
          <a:blip r:embed="rId3"/>
          <a:stretch>
            <a:fillRect/>
          </a:stretch>
        </p:blipFill>
        <p:spPr>
          <a:xfrm rot="16489336">
            <a:off x="-820792" y="3715034"/>
            <a:ext cx="4084674" cy="4188315"/>
          </a:xfrm>
          <a:prstGeom prst="rect">
            <a:avLst/>
          </a:prstGeom>
        </p:spPr>
      </p:pic>
      <p:sp>
        <p:nvSpPr>
          <p:cNvPr id="16" name="Rounded Rectangle 15"/>
          <p:cNvSpPr/>
          <p:nvPr/>
        </p:nvSpPr>
        <p:spPr>
          <a:xfrm rot="16200000">
            <a:off x="9376148" y="3308031"/>
            <a:ext cx="2388774" cy="709958"/>
          </a:xfrm>
          <a:prstGeom prst="round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ysClr val="windowText" lastClr="000000"/>
                </a:solidFill>
                <a:latin typeface="NikoshBAN" pitchFamily="2" charset="0"/>
                <a:cs typeface="NikoshBAN" pitchFamily="2" charset="0"/>
              </a:rPr>
              <a:t>বায়োমেট্রিক্স</a:t>
            </a:r>
            <a:endParaRPr lang="en-US" sz="4000" dirty="0">
              <a:solidFill>
                <a:sysClr val="windowText" lastClr="000000"/>
              </a:solidFill>
              <a:latin typeface="NikoshBAN" pitchFamily="2" charset="0"/>
              <a:cs typeface="NikoshBAN" pitchFamily="2" charset="0"/>
            </a:endParaRPr>
          </a:p>
        </p:txBody>
      </p:sp>
      <p:sp>
        <p:nvSpPr>
          <p:cNvPr id="19" name="Rounded Rectangle 18"/>
          <p:cNvSpPr/>
          <p:nvPr/>
        </p:nvSpPr>
        <p:spPr>
          <a:xfrm rot="16200000">
            <a:off x="117923" y="3121887"/>
            <a:ext cx="2550695" cy="709958"/>
          </a:xfrm>
          <a:prstGeom prst="round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ysClr val="windowText" lastClr="000000"/>
                </a:solidFill>
                <a:latin typeface="NikoshBAN" pitchFamily="2" charset="0"/>
                <a:cs typeface="NikoshBAN" pitchFamily="2" charset="0"/>
              </a:rPr>
              <a:t>বায়োমেট্রিক্স</a:t>
            </a:r>
            <a:endParaRPr lang="en-US" sz="4000" dirty="0">
              <a:solidFill>
                <a:sysClr val="windowText" lastClr="000000"/>
              </a:solidFill>
              <a:latin typeface="NikoshBAN" pitchFamily="2" charset="0"/>
              <a:cs typeface="NikoshBAN" pitchFamily="2" charset="0"/>
            </a:endParaRPr>
          </a:p>
        </p:txBody>
      </p:sp>
      <p:pic>
        <p:nvPicPr>
          <p:cNvPr id="14" name="Picture 13" descr="drawing-board-vector-4614866.jpg"/>
          <p:cNvPicPr>
            <a:picLocks noGrp="1" noChangeAspect="1"/>
          </p:cNvPicPr>
          <p:nvPr isPhoto="1"/>
        </p:nvPicPr>
        <p:blipFill>
          <a:blip r:embed="rId4">
            <a:lum/>
          </a:blip>
          <a:srcRect b="5814"/>
          <a:stretch>
            <a:fillRect/>
          </a:stretch>
        </p:blipFill>
        <p:spPr>
          <a:xfrm>
            <a:off x="2611705" y="1154243"/>
            <a:ext cx="6817096" cy="5126631"/>
          </a:xfrm>
          <a:prstGeom prst="rect">
            <a:avLst/>
          </a:prstGeom>
          <a:noFill/>
          <a:ln>
            <a:noFill/>
          </a:ln>
        </p:spPr>
      </p:pic>
      <p:pic>
        <p:nvPicPr>
          <p:cNvPr id="20" name="Picture 19" descr="email-marketing-announcement.jpg"/>
          <p:cNvPicPr>
            <a:picLocks noGrp="1" noChangeAspect="1"/>
          </p:cNvPicPr>
          <p:nvPr isPhoto="1"/>
        </p:nvPicPr>
        <p:blipFill>
          <a:blip r:embed="rId5" cstate="print">
            <a:lum/>
          </a:blip>
          <a:stretch>
            <a:fillRect/>
          </a:stretch>
        </p:blipFill>
        <p:spPr>
          <a:xfrm rot="205946">
            <a:off x="1800672" y="2632992"/>
            <a:ext cx="1127859" cy="1000522"/>
          </a:xfrm>
          <a:prstGeom prst="rect">
            <a:avLst/>
          </a:prstGeom>
          <a:ln>
            <a:noFill/>
          </a:ln>
          <a:effectLst>
            <a:softEdge rad="112500"/>
          </a:effectLst>
        </p:spPr>
      </p:pic>
      <p:pic>
        <p:nvPicPr>
          <p:cNvPr id="17" name="Picture 16" descr="6.jpg"/>
          <p:cNvPicPr>
            <a:picLocks noGrp="1" noChangeAspect="1"/>
          </p:cNvPicPr>
          <p:nvPr isPhoto="1"/>
        </p:nvPicPr>
        <p:blipFill>
          <a:blip r:embed="rId6">
            <a:lum/>
          </a:blip>
          <a:stretch>
            <a:fillRect/>
          </a:stretch>
        </p:blipFill>
        <p:spPr>
          <a:xfrm>
            <a:off x="3256527" y="1807962"/>
            <a:ext cx="5317836" cy="3183758"/>
          </a:xfrm>
          <a:prstGeom prst="rect">
            <a:avLst/>
          </a:prstGeom>
          <a:noFill/>
          <a:ln>
            <a:noFill/>
          </a:ln>
        </p:spPr>
      </p:pic>
    </p:spTree>
    <p:extLst>
      <p:ext uri="{BB962C8B-B14F-4D97-AF65-F5344CB8AC3E}">
        <p14:creationId xmlns:p14="http://schemas.microsoft.com/office/powerpoint/2010/main" xmlns="" val="24059877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0-#ppt_w/2"/>
                                          </p:val>
                                        </p:tav>
                                        <p:tav tm="100000">
                                          <p:val>
                                            <p:strVal val="#ppt_x"/>
                                          </p:val>
                                        </p:tav>
                                      </p:tavLst>
                                    </p:anim>
                                    <p:anim calcmode="lin" valueType="num">
                                      <p:cBhvr additive="base">
                                        <p:cTn id="16"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out)">
                                      <p:cBhvr>
                                        <p:cTn id="21" dur="2000"/>
                                        <p:tgtEl>
                                          <p:spTgt spid="1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3000" fill="hold"/>
                                        <p:tgtEl>
                                          <p:spTgt spid="19"/>
                                        </p:tgtEl>
                                        <p:attrNameLst>
                                          <p:attrName>ppt_w</p:attrName>
                                        </p:attrNameLst>
                                      </p:cBhvr>
                                      <p:tavLst>
                                        <p:tav tm="0">
                                          <p:val>
                                            <p:fltVal val="0"/>
                                          </p:val>
                                        </p:tav>
                                        <p:tav tm="100000">
                                          <p:val>
                                            <p:strVal val="#ppt_w"/>
                                          </p:val>
                                        </p:tav>
                                      </p:tavLst>
                                    </p:anim>
                                    <p:anim calcmode="lin" valueType="num">
                                      <p:cBhvr>
                                        <p:cTn id="25" dur="3000" fill="hold"/>
                                        <p:tgtEl>
                                          <p:spTgt spid="19"/>
                                        </p:tgtEl>
                                        <p:attrNameLst>
                                          <p:attrName>ppt_h</p:attrName>
                                        </p:attrNameLst>
                                      </p:cBhvr>
                                      <p:tavLst>
                                        <p:tav tm="0">
                                          <p:val>
                                            <p:fltVal val="0"/>
                                          </p:val>
                                        </p:tav>
                                        <p:tav tm="100000">
                                          <p:val>
                                            <p:strVal val="#ppt_h"/>
                                          </p:val>
                                        </p:tav>
                                      </p:tavLst>
                                    </p:anim>
                                    <p:anim calcmode="lin" valueType="num">
                                      <p:cBhvr>
                                        <p:cTn id="26" dur="3000" fill="hold"/>
                                        <p:tgtEl>
                                          <p:spTgt spid="19"/>
                                        </p:tgtEl>
                                        <p:attrNameLst>
                                          <p:attrName>style.rotation</p:attrName>
                                        </p:attrNameLst>
                                      </p:cBhvr>
                                      <p:tavLst>
                                        <p:tav tm="0">
                                          <p:val>
                                            <p:fltVal val="90"/>
                                          </p:val>
                                        </p:tav>
                                        <p:tav tm="100000">
                                          <p:val>
                                            <p:fltVal val="0"/>
                                          </p:val>
                                        </p:tav>
                                      </p:tavLst>
                                    </p:anim>
                                    <p:animEffect transition="in" filter="fade">
                                      <p:cBhvr>
                                        <p:cTn id="27" dur="3000"/>
                                        <p:tgtEl>
                                          <p:spTgt spid="1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3000" fill="hold"/>
                                        <p:tgtEl>
                                          <p:spTgt spid="16"/>
                                        </p:tgtEl>
                                        <p:attrNameLst>
                                          <p:attrName>ppt_w</p:attrName>
                                        </p:attrNameLst>
                                      </p:cBhvr>
                                      <p:tavLst>
                                        <p:tav tm="0">
                                          <p:val>
                                            <p:fltVal val="0"/>
                                          </p:val>
                                        </p:tav>
                                        <p:tav tm="100000">
                                          <p:val>
                                            <p:strVal val="#ppt_w"/>
                                          </p:val>
                                        </p:tav>
                                      </p:tavLst>
                                    </p:anim>
                                    <p:anim calcmode="lin" valueType="num">
                                      <p:cBhvr>
                                        <p:cTn id="31" dur="3000" fill="hold"/>
                                        <p:tgtEl>
                                          <p:spTgt spid="16"/>
                                        </p:tgtEl>
                                        <p:attrNameLst>
                                          <p:attrName>ppt_h</p:attrName>
                                        </p:attrNameLst>
                                      </p:cBhvr>
                                      <p:tavLst>
                                        <p:tav tm="0">
                                          <p:val>
                                            <p:fltVal val="0"/>
                                          </p:val>
                                        </p:tav>
                                        <p:tav tm="100000">
                                          <p:val>
                                            <p:strVal val="#ppt_h"/>
                                          </p:val>
                                        </p:tav>
                                      </p:tavLst>
                                    </p:anim>
                                    <p:anim calcmode="lin" valueType="num">
                                      <p:cBhvr>
                                        <p:cTn id="32" dur="3000" fill="hold"/>
                                        <p:tgtEl>
                                          <p:spTgt spid="16"/>
                                        </p:tgtEl>
                                        <p:attrNameLst>
                                          <p:attrName>style.rotation</p:attrName>
                                        </p:attrNameLst>
                                      </p:cBhvr>
                                      <p:tavLst>
                                        <p:tav tm="0">
                                          <p:val>
                                            <p:fltVal val="90"/>
                                          </p:val>
                                        </p:tav>
                                        <p:tav tm="100000">
                                          <p:val>
                                            <p:fltVal val="0"/>
                                          </p:val>
                                        </p:tav>
                                      </p:tavLst>
                                    </p:anim>
                                    <p:animEffect transition="in" filter="fade">
                                      <p:cBhvr>
                                        <p:cTn id="33" dur="3000"/>
                                        <p:tgtEl>
                                          <p:spTgt spid="16"/>
                                        </p:tgtEl>
                                      </p:cBhvr>
                                    </p:animEffect>
                                  </p:childTnLst>
                                </p:cTn>
                              </p:par>
                              <p:par>
                                <p:cTn id="34"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35" dur="500" fill="hold"/>
                                        <p:tgtEl>
                                          <p:spTgt spid="19"/>
                                        </p:tgtEl>
                                        <p:attrNameLst>
                                          <p:attrName>style.color</p:attrName>
                                        </p:attrNameLst>
                                      </p:cBhvr>
                                      <p:by>
                                        <p:hsl h="7200000" s="0" l="0"/>
                                      </p:by>
                                    </p:animClr>
                                    <p:animClr clrSpc="hsl" dir="cw">
                                      <p:cBhvr>
                                        <p:cTn id="36" dur="500" fill="hold"/>
                                        <p:tgtEl>
                                          <p:spTgt spid="19"/>
                                        </p:tgtEl>
                                        <p:attrNameLst>
                                          <p:attrName>fillcolor</p:attrName>
                                        </p:attrNameLst>
                                      </p:cBhvr>
                                      <p:by>
                                        <p:hsl h="7200000" s="0" l="0"/>
                                      </p:by>
                                    </p:animClr>
                                    <p:animClr clrSpc="hsl" dir="cw">
                                      <p:cBhvr>
                                        <p:cTn id="37" dur="500" fill="hold"/>
                                        <p:tgtEl>
                                          <p:spTgt spid="19"/>
                                        </p:tgtEl>
                                        <p:attrNameLst>
                                          <p:attrName>stroke.color</p:attrName>
                                        </p:attrNameLst>
                                      </p:cBhvr>
                                      <p:by>
                                        <p:hsl h="7200000" s="0" l="0"/>
                                      </p:by>
                                    </p:animClr>
                                    <p:set>
                                      <p:cBhvr>
                                        <p:cTn id="38" dur="500" fill="hold"/>
                                        <p:tgtEl>
                                          <p:spTgt spid="19"/>
                                        </p:tgtEl>
                                        <p:attrNameLst>
                                          <p:attrName>fill.type</p:attrName>
                                        </p:attrNameLst>
                                      </p:cBhvr>
                                      <p:to>
                                        <p:strVal val="solid"/>
                                      </p:to>
                                    </p:set>
                                  </p:childTnLst>
                                </p:cTn>
                              </p:par>
                              <p:par>
                                <p:cTn id="39"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40" dur="500" fill="hold"/>
                                        <p:tgtEl>
                                          <p:spTgt spid="16"/>
                                        </p:tgtEl>
                                        <p:attrNameLst>
                                          <p:attrName>style.color</p:attrName>
                                        </p:attrNameLst>
                                      </p:cBhvr>
                                      <p:by>
                                        <p:hsl h="7200000" s="0" l="0"/>
                                      </p:by>
                                    </p:animClr>
                                    <p:animClr clrSpc="hsl" dir="cw">
                                      <p:cBhvr>
                                        <p:cTn id="41" dur="500" fill="hold"/>
                                        <p:tgtEl>
                                          <p:spTgt spid="16"/>
                                        </p:tgtEl>
                                        <p:attrNameLst>
                                          <p:attrName>fillcolor</p:attrName>
                                        </p:attrNameLst>
                                      </p:cBhvr>
                                      <p:by>
                                        <p:hsl h="7200000" s="0" l="0"/>
                                      </p:by>
                                    </p:animClr>
                                    <p:animClr clrSpc="hsl" dir="cw">
                                      <p:cBhvr>
                                        <p:cTn id="42" dur="500" fill="hold"/>
                                        <p:tgtEl>
                                          <p:spTgt spid="16"/>
                                        </p:tgtEl>
                                        <p:attrNameLst>
                                          <p:attrName>stroke.color</p:attrName>
                                        </p:attrNameLst>
                                      </p:cBhvr>
                                      <p:by>
                                        <p:hsl h="7200000" s="0" l="0"/>
                                      </p:by>
                                    </p:animClr>
                                    <p:set>
                                      <p:cBhvr>
                                        <p:cTn id="43"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6"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4640459" y="522030"/>
            <a:ext cx="3140205" cy="8563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শিখনফল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Rectangle 5"/>
          <p:cNvSpPr/>
          <p:nvPr/>
        </p:nvSpPr>
        <p:spPr>
          <a:xfrm>
            <a:off x="1492179" y="2218306"/>
            <a:ext cx="5917004" cy="923330"/>
          </a:xfrm>
          <a:prstGeom prst="rect">
            <a:avLst/>
          </a:prstGeom>
          <a:noFill/>
        </p:spPr>
        <p:txBody>
          <a:bodyPr wrap="none">
            <a:spAutoFit/>
          </a:bodyPr>
          <a:lstStyle/>
          <a:p>
            <a:r>
              <a:rPr lang="bn-BD" sz="5400" dirty="0">
                <a:effectLst>
                  <a:glow rad="228600">
                    <a:schemeClr val="accent5">
                      <a:satMod val="175000"/>
                      <a:alpha val="40000"/>
                    </a:schemeClr>
                  </a:glow>
                </a:effectLst>
                <a:latin typeface="NikoshBAN" pitchFamily="2" charset="0"/>
                <a:cs typeface="NikoshBAN" pitchFamily="2" charset="0"/>
              </a:rPr>
              <a:t>পাঠ শেষে </a:t>
            </a:r>
            <a:r>
              <a:rPr lang="bn-BD" sz="5400" dirty="0" smtClean="0">
                <a:effectLst>
                  <a:glow rad="228600">
                    <a:schemeClr val="accent5">
                      <a:satMod val="175000"/>
                      <a:alpha val="40000"/>
                    </a:schemeClr>
                  </a:glow>
                </a:effectLst>
                <a:latin typeface="NikoshBAN" pitchFamily="2" charset="0"/>
                <a:cs typeface="NikoshBAN" pitchFamily="2" charset="0"/>
              </a:rPr>
              <a:t>আমরা</a:t>
            </a:r>
            <a:r>
              <a:rPr lang="en-US" sz="5400" dirty="0" smtClean="0">
                <a:effectLst>
                  <a:glow rad="228600">
                    <a:schemeClr val="accent5">
                      <a:satMod val="175000"/>
                      <a:alpha val="40000"/>
                    </a:schemeClr>
                  </a:glow>
                </a:effectLst>
                <a:latin typeface="NikoshBAN" pitchFamily="2" charset="0"/>
                <a:cs typeface="NikoshBAN" pitchFamily="2" charset="0"/>
              </a:rPr>
              <a:t>……..</a:t>
            </a:r>
            <a:r>
              <a:rPr lang="bn-BD" sz="5400" dirty="0" smtClean="0">
                <a:effectLst>
                  <a:glow rad="228600">
                    <a:schemeClr val="accent5">
                      <a:satMod val="175000"/>
                      <a:alpha val="40000"/>
                    </a:schemeClr>
                  </a:glow>
                </a:effectLst>
                <a:latin typeface="NikoshBAN" pitchFamily="2" charset="0"/>
                <a:cs typeface="NikoshBAN" pitchFamily="2" charset="0"/>
              </a:rPr>
              <a:t> </a:t>
            </a:r>
            <a:endParaRPr lang="en-US" sz="5400" dirty="0">
              <a:effectLst>
                <a:glow rad="228600">
                  <a:schemeClr val="accent5">
                    <a:satMod val="175000"/>
                    <a:alpha val="40000"/>
                  </a:schemeClr>
                </a:glow>
              </a:effectLst>
              <a:latin typeface="NikoshBAN" pitchFamily="2" charset="0"/>
              <a:cs typeface="NikoshBAN" pitchFamily="2" charset="0"/>
            </a:endParaRPr>
          </a:p>
        </p:txBody>
      </p:sp>
      <p:sp>
        <p:nvSpPr>
          <p:cNvPr id="12" name="TextBox 11"/>
          <p:cNvSpPr txBox="1"/>
          <p:nvPr/>
        </p:nvSpPr>
        <p:spPr>
          <a:xfrm rot="5400000">
            <a:off x="10133899" y="4429600"/>
            <a:ext cx="2688609" cy="70788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4000" dirty="0" smtClean="0">
                <a:solidFill>
                  <a:schemeClr val="tx1"/>
                </a:solidFill>
                <a:latin typeface="NikoshBAN" pitchFamily="2" charset="0"/>
                <a:cs typeface="NikoshBAN" pitchFamily="2" charset="0"/>
              </a:rPr>
              <a:t>বায়োমেট্রিক্স </a:t>
            </a:r>
            <a:endParaRPr lang="en-US" sz="4000" dirty="0">
              <a:solidFill>
                <a:schemeClr val="tx1"/>
              </a:solidFill>
              <a:latin typeface="NikoshBAN" pitchFamily="2" charset="0"/>
              <a:cs typeface="NikoshBAN" pitchFamily="2" charset="0"/>
            </a:endParaRPr>
          </a:p>
        </p:txBody>
      </p:sp>
      <p:sp>
        <p:nvSpPr>
          <p:cNvPr id="13" name="TextBox 12"/>
          <p:cNvSpPr txBox="1"/>
          <p:nvPr/>
        </p:nvSpPr>
        <p:spPr>
          <a:xfrm rot="16200000">
            <a:off x="-630102" y="1683124"/>
            <a:ext cx="2955547" cy="707886"/>
          </a:xfrm>
          <a:prstGeom prst="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000" dirty="0" smtClean="0">
                <a:solidFill>
                  <a:srgbClr val="FF0000"/>
                </a:solidFill>
                <a:latin typeface="NikoshBAN" pitchFamily="2" charset="0"/>
                <a:cs typeface="NikoshBAN" pitchFamily="2" charset="0"/>
              </a:rPr>
              <a:t>Biometrics</a:t>
            </a:r>
            <a:endParaRPr lang="en-US" sz="4000" dirty="0">
              <a:solidFill>
                <a:srgbClr val="FF0000"/>
              </a:solidFill>
              <a:latin typeface="NikoshBAN" pitchFamily="2" charset="0"/>
              <a:cs typeface="NikoshBAN" pitchFamily="2" charset="0"/>
            </a:endParaRPr>
          </a:p>
        </p:txBody>
      </p:sp>
      <p:sp>
        <p:nvSpPr>
          <p:cNvPr id="14" name="TextBox 13"/>
          <p:cNvSpPr txBox="1"/>
          <p:nvPr/>
        </p:nvSpPr>
        <p:spPr>
          <a:xfrm rot="5400000">
            <a:off x="10010270" y="1599305"/>
            <a:ext cx="2955548" cy="707886"/>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000" dirty="0" smtClean="0">
                <a:solidFill>
                  <a:srgbClr val="FF0000"/>
                </a:solidFill>
                <a:latin typeface="NikoshBAN" pitchFamily="2" charset="0"/>
                <a:cs typeface="NikoshBAN" pitchFamily="2" charset="0"/>
              </a:rPr>
              <a:t>Biometrics</a:t>
            </a:r>
            <a:endParaRPr lang="en-US" sz="4000" dirty="0">
              <a:solidFill>
                <a:srgbClr val="FF0000"/>
              </a:solidFill>
              <a:latin typeface="NikoshBAN" pitchFamily="2" charset="0"/>
              <a:cs typeface="NikoshBAN" pitchFamily="2" charset="0"/>
            </a:endParaRPr>
          </a:p>
        </p:txBody>
      </p:sp>
      <p:sp>
        <p:nvSpPr>
          <p:cNvPr id="15" name="TextBox 14"/>
          <p:cNvSpPr txBox="1"/>
          <p:nvPr/>
        </p:nvSpPr>
        <p:spPr>
          <a:xfrm rot="16200000">
            <a:off x="-417038" y="4437214"/>
            <a:ext cx="2554000" cy="830997"/>
          </a:xfrm>
          <a:prstGeom prst="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800" dirty="0" smtClean="0">
                <a:solidFill>
                  <a:schemeClr val="tx1"/>
                </a:solidFill>
                <a:latin typeface="NikoshBAN" pitchFamily="2" charset="0"/>
                <a:cs typeface="NikoshBAN" pitchFamily="2" charset="0"/>
              </a:rPr>
              <a:t>বায়োমেট্রিক্স </a:t>
            </a:r>
            <a:endParaRPr lang="en-US" sz="4800" dirty="0">
              <a:solidFill>
                <a:schemeClr val="tx1"/>
              </a:solidFill>
              <a:latin typeface="NikoshBAN" pitchFamily="2" charset="0"/>
              <a:cs typeface="NikoshBAN" pitchFamily="2" charset="0"/>
            </a:endParaRPr>
          </a:p>
        </p:txBody>
      </p:sp>
      <p:sp>
        <p:nvSpPr>
          <p:cNvPr id="16" name="TextBox 15"/>
          <p:cNvSpPr txBox="1"/>
          <p:nvPr/>
        </p:nvSpPr>
        <p:spPr>
          <a:xfrm>
            <a:off x="1210481" y="527839"/>
            <a:ext cx="3427613" cy="830997"/>
          </a:xfrm>
          <a:prstGeom prst="rect">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800" dirty="0" smtClean="0">
                <a:solidFill>
                  <a:schemeClr val="tx1"/>
                </a:solidFill>
                <a:latin typeface="NikoshBAN" pitchFamily="2" charset="0"/>
                <a:cs typeface="NikoshBAN" pitchFamily="2" charset="0"/>
              </a:rPr>
              <a:t>বায়োমেট্রিক্স </a:t>
            </a:r>
            <a:endParaRPr lang="en-US" sz="4800" dirty="0">
              <a:solidFill>
                <a:schemeClr val="tx1"/>
              </a:solidFill>
              <a:latin typeface="NikoshBAN" pitchFamily="2" charset="0"/>
              <a:cs typeface="NikoshBAN" pitchFamily="2" charset="0"/>
            </a:endParaRPr>
          </a:p>
        </p:txBody>
      </p:sp>
      <p:sp>
        <p:nvSpPr>
          <p:cNvPr id="18" name="TextBox 17"/>
          <p:cNvSpPr txBox="1"/>
          <p:nvPr/>
        </p:nvSpPr>
        <p:spPr>
          <a:xfrm>
            <a:off x="7785217" y="527815"/>
            <a:ext cx="3338216" cy="830997"/>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800" dirty="0" smtClean="0">
                <a:solidFill>
                  <a:schemeClr val="tx1"/>
                </a:solidFill>
                <a:latin typeface="NikoshBAN" pitchFamily="2" charset="0"/>
                <a:cs typeface="NikoshBAN" pitchFamily="2" charset="0"/>
              </a:rPr>
              <a:t>বায়োমেট্রিক্স </a:t>
            </a:r>
            <a:endParaRPr lang="en-US" sz="4800" dirty="0">
              <a:solidFill>
                <a:schemeClr val="tx1"/>
              </a:solidFill>
              <a:latin typeface="NikoshBAN" pitchFamily="2" charset="0"/>
              <a:cs typeface="NikoshBAN" pitchFamily="2" charset="0"/>
            </a:endParaRPr>
          </a:p>
        </p:txBody>
      </p:sp>
      <p:sp>
        <p:nvSpPr>
          <p:cNvPr id="23" name="Right Arrow 22"/>
          <p:cNvSpPr/>
          <p:nvPr/>
        </p:nvSpPr>
        <p:spPr>
          <a:xfrm>
            <a:off x="1525815" y="2959099"/>
            <a:ext cx="6991910" cy="1784883"/>
          </a:xfrm>
          <a:prstGeom prst="rightArrow">
            <a:avLst>
              <a:gd name="adj1" fmla="val 50000"/>
              <a:gd name="adj2" fmla="val 81538"/>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r>
              <a:rPr lang="bn-BD" sz="3600" dirty="0" smtClean="0">
                <a:solidFill>
                  <a:schemeClr val="bg1"/>
                </a:solidFill>
                <a:latin typeface="NikoshBAN" pitchFamily="2" charset="0"/>
                <a:cs typeface="NikoshBAN" pitchFamily="2" charset="0"/>
              </a:rPr>
              <a:t>বায়োমেট্রিক্স সম্পর্কে  জানতে পারবো </a:t>
            </a:r>
            <a:endParaRPr lang="en-US" sz="3600" dirty="0">
              <a:solidFill>
                <a:schemeClr val="bg1"/>
              </a:solidFill>
              <a:latin typeface="NikoshBAN" pitchFamily="2" charset="0"/>
              <a:cs typeface="NikoshBAN" pitchFamily="2" charset="0"/>
            </a:endParaRPr>
          </a:p>
        </p:txBody>
      </p:sp>
      <p:sp>
        <p:nvSpPr>
          <p:cNvPr id="24" name="Right Arrow 23"/>
          <p:cNvSpPr/>
          <p:nvPr/>
        </p:nvSpPr>
        <p:spPr>
          <a:xfrm>
            <a:off x="1538515" y="3613314"/>
            <a:ext cx="8072653" cy="1860386"/>
          </a:xfrm>
          <a:prstGeom prst="rightArrow">
            <a:avLst>
              <a:gd name="adj1" fmla="val 50000"/>
              <a:gd name="adj2" fmla="val 8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solidFill>
                  <a:schemeClr val="bg1"/>
                </a:solidFill>
                <a:latin typeface="NikoshBAN" pitchFamily="2" charset="0"/>
                <a:cs typeface="NikoshBAN" pitchFamily="2" charset="0"/>
              </a:rPr>
              <a:t>বায়োমেট্রিক্স এর কাজ সম্পর্কে জানতে পারবে। </a:t>
            </a:r>
            <a:endParaRPr lang="en-US" sz="3600" dirty="0">
              <a:solidFill>
                <a:schemeClr val="bg1"/>
              </a:solidFill>
              <a:latin typeface="NikoshBAN" pitchFamily="2" charset="0"/>
              <a:cs typeface="NikoshBAN" pitchFamily="2" charset="0"/>
            </a:endParaRPr>
          </a:p>
        </p:txBody>
      </p:sp>
      <p:sp>
        <p:nvSpPr>
          <p:cNvPr id="22" name="Right Arrow 21"/>
          <p:cNvSpPr/>
          <p:nvPr/>
        </p:nvSpPr>
        <p:spPr>
          <a:xfrm>
            <a:off x="1538514" y="4286414"/>
            <a:ext cx="9420963" cy="1860386"/>
          </a:xfrm>
          <a:prstGeom prst="rightArrow">
            <a:avLst>
              <a:gd name="adj1" fmla="val 48558"/>
              <a:gd name="adj2" fmla="val 94428"/>
            </a:avLst>
          </a:prstGeom>
          <a:solidFill>
            <a:srgbClr val="66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solidFill>
                  <a:schemeClr val="bg1"/>
                </a:solidFill>
                <a:latin typeface="NikoshBAN" pitchFamily="2" charset="0"/>
                <a:cs typeface="NikoshBAN" pitchFamily="2" charset="0"/>
              </a:rPr>
              <a:t>বায়োমেট্রিক্স এর উপকারিতা জানতে পারবে। </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xmlns="" val="41820626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6"/>
                                        </p:tgtEl>
                                        <p:attrNameLst>
                                          <p:attrName>style.color</p:attrName>
                                        </p:attrNameLst>
                                      </p:cBhvr>
                                      <p:by>
                                        <p:hsl h="7200000" s="0" l="0"/>
                                      </p:by>
                                    </p:animClr>
                                    <p:animClr clrSpc="hsl" dir="cw">
                                      <p:cBhvr>
                                        <p:cTn id="12" dur="500" fill="hold"/>
                                        <p:tgtEl>
                                          <p:spTgt spid="16"/>
                                        </p:tgtEl>
                                        <p:attrNameLst>
                                          <p:attrName>fillcolor</p:attrName>
                                        </p:attrNameLst>
                                      </p:cBhvr>
                                      <p:by>
                                        <p:hsl h="7200000" s="0" l="0"/>
                                      </p:by>
                                    </p:animClr>
                                    <p:animClr clrSpc="hsl" dir="cw">
                                      <p:cBhvr>
                                        <p:cTn id="13" dur="500" fill="hold"/>
                                        <p:tgtEl>
                                          <p:spTgt spid="16"/>
                                        </p:tgtEl>
                                        <p:attrNameLst>
                                          <p:attrName>stroke.color</p:attrName>
                                        </p:attrNameLst>
                                      </p:cBhvr>
                                      <p:by>
                                        <p:hsl h="7200000" s="0" l="0"/>
                                      </p:by>
                                    </p:animClr>
                                    <p:set>
                                      <p:cBhvr>
                                        <p:cTn id="14" dur="500" fill="hold"/>
                                        <p:tgtEl>
                                          <p:spTgt spid="16"/>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18"/>
                                        </p:tgtEl>
                                        <p:attrNameLst>
                                          <p:attrName>style.color</p:attrName>
                                        </p:attrNameLst>
                                      </p:cBhvr>
                                      <p:by>
                                        <p:hsl h="7200000" s="0" l="0"/>
                                      </p:by>
                                    </p:animClr>
                                    <p:animClr clrSpc="hsl" dir="cw">
                                      <p:cBhvr>
                                        <p:cTn id="17" dur="500" fill="hold"/>
                                        <p:tgtEl>
                                          <p:spTgt spid="18"/>
                                        </p:tgtEl>
                                        <p:attrNameLst>
                                          <p:attrName>fillcolor</p:attrName>
                                        </p:attrNameLst>
                                      </p:cBhvr>
                                      <p:by>
                                        <p:hsl h="7200000" s="0" l="0"/>
                                      </p:by>
                                    </p:animClr>
                                    <p:animClr clrSpc="hsl" dir="cw">
                                      <p:cBhvr>
                                        <p:cTn id="18" dur="500" fill="hold"/>
                                        <p:tgtEl>
                                          <p:spTgt spid="18"/>
                                        </p:tgtEl>
                                        <p:attrNameLst>
                                          <p:attrName>stroke.color</p:attrName>
                                        </p:attrNameLst>
                                      </p:cBhvr>
                                      <p:by>
                                        <p:hsl h="7200000" s="0" l="0"/>
                                      </p:by>
                                    </p:animClr>
                                    <p:set>
                                      <p:cBhvr>
                                        <p:cTn id="19" dur="500" fill="hold"/>
                                        <p:tgtEl>
                                          <p:spTgt spid="18"/>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500" fill="hold"/>
                                        <p:tgtEl>
                                          <p:spTgt spid="14"/>
                                        </p:tgtEl>
                                        <p:attrNameLst>
                                          <p:attrName>style.color</p:attrName>
                                        </p:attrNameLst>
                                      </p:cBhvr>
                                      <p:by>
                                        <p:hsl h="7200000" s="0" l="0"/>
                                      </p:by>
                                    </p:animClr>
                                    <p:animClr clrSpc="hsl" dir="cw">
                                      <p:cBhvr>
                                        <p:cTn id="22" dur="500" fill="hold"/>
                                        <p:tgtEl>
                                          <p:spTgt spid="14"/>
                                        </p:tgtEl>
                                        <p:attrNameLst>
                                          <p:attrName>fillcolor</p:attrName>
                                        </p:attrNameLst>
                                      </p:cBhvr>
                                      <p:by>
                                        <p:hsl h="7200000" s="0" l="0"/>
                                      </p:by>
                                    </p:animClr>
                                    <p:animClr clrSpc="hsl" dir="cw">
                                      <p:cBhvr>
                                        <p:cTn id="23" dur="500" fill="hold"/>
                                        <p:tgtEl>
                                          <p:spTgt spid="14"/>
                                        </p:tgtEl>
                                        <p:attrNameLst>
                                          <p:attrName>stroke.color</p:attrName>
                                        </p:attrNameLst>
                                      </p:cBhvr>
                                      <p:by>
                                        <p:hsl h="7200000" s="0" l="0"/>
                                      </p:by>
                                    </p:animClr>
                                    <p:set>
                                      <p:cBhvr>
                                        <p:cTn id="24" dur="500" fill="hold"/>
                                        <p:tgtEl>
                                          <p:spTgt spid="14"/>
                                        </p:tgtEl>
                                        <p:attrNameLst>
                                          <p:attrName>fill.type</p:attrName>
                                        </p:attrNameLst>
                                      </p:cBhvr>
                                      <p:to>
                                        <p:strVal val="solid"/>
                                      </p:to>
                                    </p:set>
                                  </p:childTnLst>
                                </p:cTn>
                              </p:par>
                              <p:par>
                                <p:cTn id="25" presetID="21" presetClass="emph" presetSubtype="0" repeatCount="indefinite" fill="hold" grpId="0" nodeType="withEffect">
                                  <p:stCondLst>
                                    <p:cond delay="0"/>
                                  </p:stCondLst>
                                  <p:childTnLst>
                                    <p:animClr clrSpc="hsl" dir="cw">
                                      <p:cBhvr override="childStyle">
                                        <p:cTn id="26" dur="500" fill="hold"/>
                                        <p:tgtEl>
                                          <p:spTgt spid="12"/>
                                        </p:tgtEl>
                                        <p:attrNameLst>
                                          <p:attrName>style.color</p:attrName>
                                        </p:attrNameLst>
                                      </p:cBhvr>
                                      <p:by>
                                        <p:hsl h="7200000" s="0" l="0"/>
                                      </p:by>
                                    </p:animClr>
                                    <p:animClr clrSpc="hsl" dir="cw">
                                      <p:cBhvr>
                                        <p:cTn id="27" dur="500" fill="hold"/>
                                        <p:tgtEl>
                                          <p:spTgt spid="12"/>
                                        </p:tgtEl>
                                        <p:attrNameLst>
                                          <p:attrName>fillcolor</p:attrName>
                                        </p:attrNameLst>
                                      </p:cBhvr>
                                      <p:by>
                                        <p:hsl h="7200000" s="0" l="0"/>
                                      </p:by>
                                    </p:animClr>
                                    <p:animClr clrSpc="hsl" dir="cw">
                                      <p:cBhvr>
                                        <p:cTn id="28" dur="500" fill="hold"/>
                                        <p:tgtEl>
                                          <p:spTgt spid="12"/>
                                        </p:tgtEl>
                                        <p:attrNameLst>
                                          <p:attrName>stroke.color</p:attrName>
                                        </p:attrNameLst>
                                      </p:cBhvr>
                                      <p:by>
                                        <p:hsl h="7200000" s="0" l="0"/>
                                      </p:by>
                                    </p:animClr>
                                    <p:set>
                                      <p:cBhvr>
                                        <p:cTn id="29" dur="500" fill="hold"/>
                                        <p:tgtEl>
                                          <p:spTgt spid="12"/>
                                        </p:tgtEl>
                                        <p:attrNameLst>
                                          <p:attrName>fill.type</p:attrName>
                                        </p:attrNameLst>
                                      </p:cBhvr>
                                      <p:to>
                                        <p:strVal val="solid"/>
                                      </p:to>
                                    </p:set>
                                  </p:childTnLst>
                                </p:cTn>
                              </p:par>
                              <p:par>
                                <p:cTn id="30" presetID="21" presetClass="emph" presetSubtype="0" repeatCount="indefinite" fill="hold" grpId="0"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0-#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animBg="1"/>
      <p:bldP spid="13" grpId="0" animBg="1"/>
      <p:bldP spid="14" grpId="0" animBg="1"/>
      <p:bldP spid="15" grpId="0" animBg="1"/>
      <p:bldP spid="16" grpId="0" animBg="1"/>
      <p:bldP spid="18" grpId="0" animBg="1"/>
      <p:bldP spid="23" grpId="0" animBg="1"/>
      <p:bldP spid="24"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3505200" y="581914"/>
            <a:ext cx="5524500" cy="6582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বায়োমেট্রিক্স </a:t>
            </a:r>
            <a:endParaRPr lang="en-US"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4" name="Rectangle 3"/>
          <p:cNvSpPr/>
          <p:nvPr/>
        </p:nvSpPr>
        <p:spPr>
          <a:xfrm>
            <a:off x="1119119" y="4470360"/>
            <a:ext cx="9799092" cy="1537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i="1" dirty="0" smtClean="0">
                <a:solidFill>
                  <a:schemeClr val="tx1"/>
                </a:solidFill>
                <a:latin typeface="NikoshBAN" pitchFamily="2" charset="0"/>
                <a:cs typeface="NikoshBAN" pitchFamily="2" charset="0"/>
              </a:rPr>
              <a:t>গ্রীক শব্দ “bio</a:t>
            </a:r>
            <a:r>
              <a:rPr lang="en-US" sz="3600" b="1" i="1" dirty="0" smtClean="0">
                <a:solidFill>
                  <a:schemeClr val="tx1"/>
                </a:solidFill>
                <a:latin typeface="NikoshBAN" pitchFamily="2" charset="0"/>
                <a:cs typeface="NikoshBAN" pitchFamily="2" charset="0"/>
              </a:rPr>
              <a:t>”(life) ও “metric”(to measure)থেকে উ</a:t>
            </a:r>
            <a:r>
              <a:rPr lang="bn-BD" sz="3600" b="1" i="1" dirty="0" smtClean="0">
                <a:solidFill>
                  <a:schemeClr val="tx1"/>
                </a:solidFill>
                <a:latin typeface="NikoshBAN" pitchFamily="2" charset="0"/>
                <a:cs typeface="NikoshBAN" pitchFamily="2" charset="0"/>
              </a:rPr>
              <a:t>ৎপত্তি হয়েছে বায়োমেট্রিক্স (Biometrics)</a:t>
            </a:r>
            <a:r>
              <a:rPr lang="en-US" sz="3600" b="1" i="1" dirty="0" smtClean="0">
                <a:solidFill>
                  <a:schemeClr val="tx1"/>
                </a:solidFill>
                <a:latin typeface="NikoshBAN" pitchFamily="2" charset="0"/>
                <a:cs typeface="NikoshBAN" pitchFamily="2" charset="0"/>
              </a:rPr>
              <a:t>।</a:t>
            </a:r>
            <a:r>
              <a:rPr lang="bn-BD" sz="3600" b="1" i="1" dirty="0" smtClean="0">
                <a:solidFill>
                  <a:schemeClr val="tx1"/>
                </a:solidFill>
                <a:latin typeface="NikoshBAN" pitchFamily="2" charset="0"/>
                <a:cs typeface="NikoshBAN" pitchFamily="2" charset="0"/>
              </a:rPr>
              <a:t> </a:t>
            </a:r>
            <a:r>
              <a:rPr lang="en-US" sz="3600" b="1" i="1" dirty="0" err="1" smtClean="0">
                <a:solidFill>
                  <a:schemeClr val="tx1"/>
                </a:solidFill>
                <a:latin typeface="NikoshBAN" pitchFamily="2" charset="0"/>
                <a:cs typeface="NikoshBAN" pitchFamily="2" charset="0"/>
              </a:rPr>
              <a:t>বায়োমেট্রিক্স</a:t>
            </a:r>
            <a:r>
              <a:rPr lang="en-US" sz="3600" b="1" i="1" dirty="0" smtClean="0">
                <a:solidFill>
                  <a:schemeClr val="tx1"/>
                </a:solidFill>
                <a:latin typeface="NikoshBAN" pitchFamily="2" charset="0"/>
                <a:cs typeface="NikoshBAN" pitchFamily="2" charset="0"/>
              </a:rPr>
              <a:t> হলো বায়োলজিক্যাল ডেটা মাপা এবং বিশ্লেষণ করার বিজ্ঞান এবং প্রযুক্তি।   </a:t>
            </a:r>
            <a:endParaRPr lang="en-US" sz="3600" b="1" i="1" dirty="0">
              <a:solidFill>
                <a:schemeClr val="tx1"/>
              </a:solidFill>
              <a:latin typeface="NikoshBAN" pitchFamily="2" charset="0"/>
              <a:cs typeface="NikoshBAN" pitchFamily="2" charset="0"/>
            </a:endParaRPr>
          </a:p>
        </p:txBody>
      </p:sp>
      <p:pic>
        <p:nvPicPr>
          <p:cNvPr id="11" name="Picture 10" descr="4.jpg"/>
          <p:cNvPicPr>
            <a:picLocks noGrp="1" noChangeAspect="1"/>
          </p:cNvPicPr>
          <p:nvPr isPhoto="1"/>
        </p:nvPicPr>
        <p:blipFill>
          <a:blip r:embed="rId3">
            <a:lum/>
          </a:blip>
          <a:stretch>
            <a:fillRect/>
          </a:stretch>
        </p:blipFill>
        <p:spPr>
          <a:xfrm>
            <a:off x="3276600" y="1336311"/>
            <a:ext cx="5930900" cy="301362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754949" y="-540202"/>
            <a:ext cx="4084674" cy="4188315"/>
          </a:xfrm>
          <a:prstGeom prst="rect">
            <a:avLst/>
          </a:prstGeom>
        </p:spPr>
      </p:pic>
      <p:pic>
        <p:nvPicPr>
          <p:cNvPr id="7" name="Picture 6"/>
          <p:cNvPicPr>
            <a:picLocks noChangeAspect="1"/>
          </p:cNvPicPr>
          <p:nvPr/>
        </p:nvPicPr>
        <p:blipFill>
          <a:blip r:embed="rId4"/>
          <a:stretch>
            <a:fillRect/>
          </a:stretch>
        </p:blipFill>
        <p:spPr>
          <a:xfrm rot="6154882">
            <a:off x="8912244" y="-455462"/>
            <a:ext cx="4084674" cy="4188315"/>
          </a:xfrm>
          <a:prstGeom prst="rect">
            <a:avLst/>
          </a:prstGeom>
        </p:spPr>
      </p:pic>
    </p:spTree>
    <p:extLst>
      <p:ext uri="{BB962C8B-B14F-4D97-AF65-F5344CB8AC3E}">
        <p14:creationId xmlns:p14="http://schemas.microsoft.com/office/powerpoint/2010/main" xmlns="" val="16529356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ou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 name="Rectangle 1"/>
          <p:cNvSpPr/>
          <p:nvPr/>
        </p:nvSpPr>
        <p:spPr>
          <a:xfrm>
            <a:off x="3671247" y="1066126"/>
            <a:ext cx="5500048" cy="818522"/>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800" b="1" dirty="0" smtClean="0">
                <a:latin typeface="NikoshBAN" pitchFamily="2" charset="0"/>
                <a:cs typeface="NikoshBAN" pitchFamily="2" charset="0"/>
              </a:rPr>
              <a:t>বায়োমেট্রিক্স এর প্রকারভেদ </a:t>
            </a:r>
            <a:endParaRPr lang="en-US" sz="4800" b="1" dirty="0">
              <a:latin typeface="NikoshBAN" pitchFamily="2" charset="0"/>
              <a:cs typeface="NikoshBAN" pitchFamily="2" charset="0"/>
            </a:endParaRPr>
          </a:p>
        </p:txBody>
      </p:sp>
      <p:sp>
        <p:nvSpPr>
          <p:cNvPr id="3" name="TextBox 2"/>
          <p:cNvSpPr txBox="1"/>
          <p:nvPr/>
        </p:nvSpPr>
        <p:spPr>
          <a:xfrm>
            <a:off x="2558499" y="3198907"/>
            <a:ext cx="8712751" cy="830997"/>
          </a:xfrm>
          <a:prstGeom prst="rect">
            <a:avLst/>
          </a:prstGeom>
          <a:gradFill flip="none" rotWithShape="1">
            <a:gsLst>
              <a:gs pos="0">
                <a:srgbClr val="8488C4"/>
              </a:gs>
              <a:gs pos="53000">
                <a:srgbClr val="D4DEFF"/>
              </a:gs>
              <a:gs pos="83000">
                <a:srgbClr val="D4DEFF"/>
              </a:gs>
              <a:gs pos="100000">
                <a:srgbClr val="96AB94"/>
              </a:gs>
            </a:gsLst>
            <a:lin ang="5400000" scaled="0"/>
            <a:tileRect/>
          </a:gradFill>
          <a:ln cmpd="dbl">
            <a:solidFill>
              <a:schemeClr val="tx1"/>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r>
              <a:rPr lang="bn-B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দেহের গঠন ও শরীরবৃত্তীয় বৈশিষ্টোর পদ্ধতি</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2565698" y="4501627"/>
            <a:ext cx="8857952" cy="92333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a:sp3d>
        </p:spPr>
        <p:txBody>
          <a:bodyPr wrap="square" rtlCol="0">
            <a:spAutoFit/>
          </a:bodyPr>
          <a:lstStyle/>
          <a:p>
            <a:r>
              <a:rPr lang="bn-BD" sz="5400" dirty="0" smtClean="0">
                <a:solidFill>
                  <a:srgbClr val="000099"/>
                </a:solidFill>
                <a:latin typeface="NikoshBAN" pitchFamily="2" charset="0"/>
                <a:cs typeface="NikoshBAN" pitchFamily="2" charset="0"/>
              </a:rPr>
              <a:t>আচরণগত বৈশিষ্টোর বায়োমেট্রিক্স পদ্ধতি </a:t>
            </a:r>
            <a:endParaRPr lang="en-US" sz="5400" dirty="0">
              <a:solidFill>
                <a:srgbClr val="000099"/>
              </a:solidFill>
              <a:latin typeface="NikoshBAN" pitchFamily="2" charset="0"/>
              <a:cs typeface="NikoshBAN" pitchFamily="2" charset="0"/>
            </a:endParaRPr>
          </a:p>
        </p:txBody>
      </p:sp>
      <p:sp>
        <p:nvSpPr>
          <p:cNvPr id="95" name="Freeform 94"/>
          <p:cNvSpPr/>
          <p:nvPr/>
        </p:nvSpPr>
        <p:spPr>
          <a:xfrm>
            <a:off x="1297435" y="4546236"/>
            <a:ext cx="1977" cy="80206"/>
          </a:xfrm>
          <a:custGeom>
            <a:avLst/>
            <a:gdLst>
              <a:gd name="connsiteX0" fmla="*/ 1977 w 1977"/>
              <a:gd name="connsiteY0" fmla="*/ 0 h 80206"/>
              <a:gd name="connsiteX1" fmla="*/ 1977 w 1977"/>
              <a:gd name="connsiteY1" fmla="*/ 80206 h 80206"/>
              <a:gd name="connsiteX2" fmla="*/ 0 w 1977"/>
              <a:gd name="connsiteY2" fmla="*/ 40103 h 80206"/>
              <a:gd name="connsiteX3" fmla="*/ 1977 w 1977"/>
              <a:gd name="connsiteY3" fmla="*/ 0 h 80206"/>
            </a:gdLst>
            <a:ahLst/>
            <a:cxnLst>
              <a:cxn ang="0">
                <a:pos x="connsiteX0" y="connsiteY0"/>
              </a:cxn>
              <a:cxn ang="0">
                <a:pos x="connsiteX1" y="connsiteY1"/>
              </a:cxn>
              <a:cxn ang="0">
                <a:pos x="connsiteX2" y="connsiteY2"/>
              </a:cxn>
              <a:cxn ang="0">
                <a:pos x="connsiteX3" y="connsiteY3"/>
              </a:cxn>
            </a:cxnLst>
            <a:rect l="l" t="t" r="r" b="b"/>
            <a:pathLst>
              <a:path w="1977" h="80206">
                <a:moveTo>
                  <a:pt x="1977" y="0"/>
                </a:moveTo>
                <a:lnTo>
                  <a:pt x="1977" y="80206"/>
                </a:lnTo>
                <a:lnTo>
                  <a:pt x="0" y="40103"/>
                </a:lnTo>
                <a:lnTo>
                  <a:pt x="197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720477" y="2951909"/>
            <a:ext cx="1787221" cy="1267326"/>
          </a:xfrm>
          <a:prstGeom prst="chevron">
            <a:avLst/>
          </a:prstGeom>
          <a:gradFill>
            <a:gsLst>
              <a:gs pos="0">
                <a:srgbClr val="000000"/>
              </a:gs>
              <a:gs pos="39999">
                <a:srgbClr val="0A128C"/>
              </a:gs>
              <a:gs pos="70000">
                <a:srgbClr val="181CC7"/>
              </a:gs>
              <a:gs pos="88000">
                <a:srgbClr val="7005D4"/>
              </a:gs>
              <a:gs pos="100000">
                <a:srgbClr val="8C3D91"/>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chemeClr val="bg1"/>
              </a:solidFill>
              <a:latin typeface="NikoshBAN" pitchFamily="2" charset="0"/>
              <a:cs typeface="NikoshBAN" pitchFamily="2" charset="0"/>
            </a:endParaRPr>
          </a:p>
          <a:p>
            <a:pPr algn="ctr"/>
            <a:r>
              <a:rPr lang="bn-BD" sz="4400" b="1" dirty="0" smtClean="0">
                <a:solidFill>
                  <a:schemeClr val="bg1"/>
                </a:solidFill>
                <a:latin typeface="NikoshBAN" pitchFamily="2" charset="0"/>
                <a:cs typeface="NikoshBAN" pitchFamily="2" charset="0"/>
              </a:rPr>
              <a:t>১.</a:t>
            </a:r>
            <a:endParaRPr lang="en-US" sz="4400" b="1" dirty="0">
              <a:solidFill>
                <a:schemeClr val="bg1"/>
              </a:solidFill>
              <a:latin typeface="NikoshBAN" pitchFamily="2" charset="0"/>
              <a:cs typeface="NikoshBAN" pitchFamily="2" charset="0"/>
            </a:endParaRPr>
          </a:p>
        </p:txBody>
      </p:sp>
      <p:sp>
        <p:nvSpPr>
          <p:cNvPr id="17" name="Chevron 16"/>
          <p:cNvSpPr/>
          <p:nvPr/>
        </p:nvSpPr>
        <p:spPr>
          <a:xfrm>
            <a:off x="727677" y="4310807"/>
            <a:ext cx="1787221" cy="1267326"/>
          </a:xfrm>
          <a:prstGeom prst="chevron">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99">
                <a:alpha val="32000"/>
              </a:srgbClr>
            </a:outerShdw>
          </a:effectLst>
          <a:scene3d>
            <a:camera prst="orthographicFront">
              <a:rot lat="0" lon="0" rev="0"/>
            </a:camera>
            <a:lightRig rig="balanced" dir="t">
              <a:rot lat="0" lon="0" rev="8700000"/>
            </a:lightRig>
          </a:scene3d>
          <a:sp3d extrusionH="76200">
            <a:bevelT w="190500" h="38100" prst="relaxedInset"/>
            <a:extrusionClr>
              <a:srgbClr val="FF99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chemeClr val="bg1"/>
              </a:solidFill>
              <a:latin typeface="NikoshBAN" pitchFamily="2" charset="0"/>
              <a:cs typeface="NikoshBAN" pitchFamily="2" charset="0"/>
            </a:endParaRPr>
          </a:p>
          <a:p>
            <a:pPr algn="ctr"/>
            <a:r>
              <a:rPr lang="en-US" sz="4400" b="1" dirty="0" smtClean="0">
                <a:solidFill>
                  <a:schemeClr val="bg1"/>
                </a:solidFill>
                <a:latin typeface="NikoshBAN" pitchFamily="2" charset="0"/>
                <a:cs typeface="NikoshBAN" pitchFamily="2" charset="0"/>
              </a:rPr>
              <a:t>2</a:t>
            </a:r>
            <a:r>
              <a:rPr lang="bn-BD" sz="4400" b="1" dirty="0" smtClean="0">
                <a:solidFill>
                  <a:schemeClr val="bg1"/>
                </a:solidFill>
                <a:latin typeface="NikoshBAN" pitchFamily="2" charset="0"/>
                <a:cs typeface="NikoshBAN" pitchFamily="2" charset="0"/>
              </a:rPr>
              <a:t>.</a:t>
            </a:r>
            <a:endParaRPr lang="en-US" sz="4400" b="1" dirty="0" smtClean="0">
              <a:solidFill>
                <a:schemeClr val="bg1"/>
              </a:solidFill>
              <a:latin typeface="NikoshBAN" pitchFamily="2" charset="0"/>
              <a:cs typeface="NikoshBAN" pitchFamily="2" charset="0"/>
            </a:endParaRPr>
          </a:p>
        </p:txBody>
      </p:sp>
      <p:sp>
        <p:nvSpPr>
          <p:cNvPr id="9" name="Rectangle 8"/>
          <p:cNvSpPr/>
          <p:nvPr/>
        </p:nvSpPr>
        <p:spPr>
          <a:xfrm>
            <a:off x="4285937" y="2191321"/>
            <a:ext cx="4439036" cy="64633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dk1"/>
          </a:lnRef>
          <a:fillRef idx="3">
            <a:schemeClr val="dk1"/>
          </a:fillRef>
          <a:effectRef idx="3">
            <a:schemeClr val="dk1"/>
          </a:effectRef>
          <a:fontRef idx="minor">
            <a:schemeClr val="lt1"/>
          </a:fontRef>
        </p:style>
        <p:txBody>
          <a:bodyPr wrap="none">
            <a:spAutoFit/>
          </a:bodyPr>
          <a:lstStyle/>
          <a:p>
            <a:pPr algn="ctr"/>
            <a:r>
              <a:rPr lang="bn-BD" sz="3600" dirty="0" smtClean="0">
                <a:latin typeface="NikoshBAN" pitchFamily="2" charset="0"/>
                <a:cs typeface="NikoshBAN" pitchFamily="2" charset="0"/>
              </a:rPr>
              <a:t>বায়োমেট্রিক্স দুই প্রকারঃ যথা- </a:t>
            </a:r>
            <a:endParaRPr lang="en-US" sz="3600" dirty="0">
              <a:latin typeface="NikoshBAN" pitchFamily="2" charset="0"/>
              <a:cs typeface="NikoshBAN" pitchFamily="2" charset="0"/>
            </a:endParaRPr>
          </a:p>
        </p:txBody>
      </p:sp>
      <p:pic>
        <p:nvPicPr>
          <p:cNvPr id="11" name="Picture 10"/>
          <p:cNvPicPr>
            <a:picLocks noChangeAspect="1"/>
          </p:cNvPicPr>
          <p:nvPr/>
        </p:nvPicPr>
        <p:blipFill>
          <a:blip r:embed="rId3"/>
          <a:stretch>
            <a:fillRect/>
          </a:stretch>
        </p:blipFill>
        <p:spPr>
          <a:xfrm>
            <a:off x="-735899" y="-616402"/>
            <a:ext cx="4084674" cy="4188315"/>
          </a:xfrm>
          <a:prstGeom prst="rect">
            <a:avLst/>
          </a:prstGeom>
        </p:spPr>
      </p:pic>
      <p:pic>
        <p:nvPicPr>
          <p:cNvPr id="12" name="Picture 11"/>
          <p:cNvPicPr>
            <a:picLocks noChangeAspect="1"/>
          </p:cNvPicPr>
          <p:nvPr/>
        </p:nvPicPr>
        <p:blipFill>
          <a:blip r:embed="rId3"/>
          <a:stretch>
            <a:fillRect/>
          </a:stretch>
        </p:blipFill>
        <p:spPr>
          <a:xfrm rot="6154882">
            <a:off x="8931294" y="-531662"/>
            <a:ext cx="4084674" cy="4188315"/>
          </a:xfrm>
          <a:prstGeom prst="rect">
            <a:avLst/>
          </a:prstGeom>
        </p:spPr>
      </p:pic>
    </p:spTree>
    <p:extLst>
      <p:ext uri="{BB962C8B-B14F-4D97-AF65-F5344CB8AC3E}">
        <p14:creationId xmlns:p14="http://schemas.microsoft.com/office/powerpoint/2010/main" xmlns="" val="590904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3" name="Oval 22"/>
          <p:cNvSpPr/>
          <p:nvPr/>
        </p:nvSpPr>
        <p:spPr>
          <a:xfrm>
            <a:off x="5690537" y="1979625"/>
            <a:ext cx="5323017" cy="329779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irclePour">
              <a:avLst>
                <a:gd name="adj1" fmla="val 129462"/>
                <a:gd name="adj2" fmla="val 50234"/>
              </a:avLst>
            </a:prstTxWarp>
            <a:noAutofit/>
          </a:bodyPr>
          <a:lstStyle/>
          <a:p>
            <a:pPr algn="ctr"/>
            <a:r>
              <a:rPr lang="en-US" sz="2400" dirty="0" smtClean="0">
                <a:solidFill>
                  <a:schemeClr val="tx1"/>
                </a:solidFill>
              </a:rPr>
              <a:t>বিস্তারিত জানতে ক্লিক করি</a:t>
            </a:r>
            <a:r>
              <a:rPr lang="bn-BD" sz="2400" dirty="0" smtClean="0">
                <a:solidFill>
                  <a:schemeClr val="tx1"/>
                </a:solidFill>
              </a:rPr>
              <a:t>।</a:t>
            </a:r>
            <a:r>
              <a:rPr lang="en-US" sz="2400" dirty="0" smtClean="0">
                <a:solidFill>
                  <a:schemeClr val="tx1"/>
                </a:solidFill>
              </a:rPr>
              <a:t> </a:t>
            </a:r>
            <a:r>
              <a:rPr lang="bn-BD" sz="2400" dirty="0" smtClean="0">
                <a:solidFill>
                  <a:schemeClr val="tx1"/>
                </a:solidFill>
              </a:rPr>
              <a:t> </a:t>
            </a:r>
            <a:endParaRPr lang="en-US" sz="2400" dirty="0">
              <a:solidFill>
                <a:schemeClr val="tx1"/>
              </a:solidFill>
            </a:endParaRPr>
          </a:p>
        </p:txBody>
      </p:sp>
      <p:sp>
        <p:nvSpPr>
          <p:cNvPr id="2" name="TextBox 1"/>
          <p:cNvSpPr txBox="1"/>
          <p:nvPr/>
        </p:nvSpPr>
        <p:spPr>
          <a:xfrm>
            <a:off x="1847850" y="618331"/>
            <a:ext cx="86487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p3d extrusionH="57150" prstMaterial="matte">
              <a:bevelT w="63500" h="12700" prst="angle"/>
              <a:contourClr>
                <a:schemeClr val="bg1">
                  <a:lumMod val="65000"/>
                </a:schemeClr>
              </a:contourClr>
            </a:sp3d>
          </a:bodyPr>
          <a:lstStyle/>
          <a:p>
            <a:pPr algn="ctr"/>
            <a:r>
              <a:rPr lang="bn-BD" sz="3600" b="1" i="1" dirty="0" smtClean="0">
                <a:ln/>
                <a:solidFill>
                  <a:schemeClr val="bg1"/>
                </a:solidFill>
                <a:effectLst/>
                <a:latin typeface="NikoshBAN" pitchFamily="2" charset="0"/>
                <a:cs typeface="NikoshBAN" pitchFamily="2" charset="0"/>
              </a:rPr>
              <a:t>দেহের গঠন ও শরীরবৃত্তীয় বৈশিষ্টোর পদ্ধতি</a:t>
            </a:r>
            <a:endParaRPr lang="en-US" sz="3600" b="1" i="1" dirty="0">
              <a:ln/>
              <a:solidFill>
                <a:schemeClr val="bg1"/>
              </a:solidFill>
              <a:effectLst/>
              <a:latin typeface="NikoshBAN" pitchFamily="2" charset="0"/>
              <a:cs typeface="NikoshBAN" pitchFamily="2" charset="0"/>
            </a:endParaRPr>
          </a:p>
        </p:txBody>
      </p:sp>
      <p:sp>
        <p:nvSpPr>
          <p:cNvPr id="3" name="Flowchart: Alternate Process 2"/>
          <p:cNvSpPr/>
          <p:nvPr/>
        </p:nvSpPr>
        <p:spPr>
          <a:xfrm>
            <a:off x="666246" y="1350559"/>
            <a:ext cx="4117789" cy="727971"/>
          </a:xfrm>
          <a:prstGeom prst="flowChartAlternateProcess">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১. </a:t>
            </a:r>
            <a:r>
              <a:rPr lang="en-US" sz="3600" dirty="0" err="1" smtClean="0">
                <a:latin typeface="NikoshBAN" pitchFamily="2" charset="0"/>
                <a:cs typeface="NikoshBAN" pitchFamily="2" charset="0"/>
              </a:rPr>
              <a:t>মুখ</a:t>
            </a:r>
            <a:r>
              <a:rPr lang="bn-BD" sz="3600" dirty="0" smtClean="0">
                <a:latin typeface="NikoshBAN" pitchFamily="2" charset="0"/>
                <a:cs typeface="NikoshBAN" pitchFamily="2" charset="0"/>
              </a:rPr>
              <a:t> </a:t>
            </a:r>
            <a:r>
              <a:rPr lang="en-US" sz="3200" dirty="0" smtClean="0">
                <a:latin typeface="NikoshBAN" pitchFamily="2" charset="0"/>
                <a:cs typeface="NikoshBAN" pitchFamily="2" charset="0"/>
              </a:rPr>
              <a:t>(Face)</a:t>
            </a:r>
            <a:endParaRPr lang="en-US" sz="4000" dirty="0">
              <a:latin typeface="NikoshBAN" pitchFamily="2" charset="0"/>
              <a:cs typeface="NikoshBAN" pitchFamily="2" charset="0"/>
            </a:endParaRPr>
          </a:p>
        </p:txBody>
      </p:sp>
      <p:sp>
        <p:nvSpPr>
          <p:cNvPr id="8" name="Flowchart: Alternate Process 7"/>
          <p:cNvSpPr/>
          <p:nvPr/>
        </p:nvSpPr>
        <p:spPr>
          <a:xfrm>
            <a:off x="666246" y="5434148"/>
            <a:ext cx="4113638" cy="801290"/>
          </a:xfrm>
          <a:prstGeom prst="flowChartAlternateProcess">
            <a:avLst/>
          </a:prstGeom>
          <a:gradFill>
            <a:gsLst>
              <a:gs pos="0">
                <a:srgbClr val="FFF200"/>
              </a:gs>
              <a:gs pos="45000">
                <a:srgbClr val="FF7A00"/>
              </a:gs>
              <a:gs pos="70000">
                <a:srgbClr val="FF0300"/>
              </a:gs>
              <a:gs pos="100000">
                <a:srgbClr val="4D0808"/>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৬. </a:t>
            </a:r>
            <a:r>
              <a:rPr lang="bn-BD" sz="2800" dirty="0" smtClean="0">
                <a:latin typeface="NikoshBAN" pitchFamily="2" charset="0"/>
                <a:cs typeface="NikoshBAN" pitchFamily="2" charset="0"/>
              </a:rPr>
              <a:t>হ্যান্ড জিওমেট্রি</a:t>
            </a:r>
            <a:r>
              <a:rPr lang="bn-BD" sz="1600" dirty="0" smtClean="0">
                <a:latin typeface="NikoshBAN" pitchFamily="2" charset="0"/>
                <a:cs typeface="NikoshBAN" pitchFamily="2" charset="0"/>
              </a:rPr>
              <a:t> (Hand Geometry)</a:t>
            </a:r>
            <a:endParaRPr lang="en-US" sz="3600" dirty="0">
              <a:latin typeface="NikoshBAN" pitchFamily="2" charset="0"/>
              <a:cs typeface="NikoshBAN" pitchFamily="2" charset="0"/>
            </a:endParaRPr>
          </a:p>
        </p:txBody>
      </p:sp>
      <p:sp>
        <p:nvSpPr>
          <p:cNvPr id="7" name="Flowchart: Alternate Process 6"/>
          <p:cNvSpPr/>
          <p:nvPr/>
        </p:nvSpPr>
        <p:spPr>
          <a:xfrm>
            <a:off x="666246" y="3791052"/>
            <a:ext cx="4109240" cy="674583"/>
          </a:xfrm>
          <a:prstGeom prst="flowChartAlternateProcess">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৪. </a:t>
            </a:r>
            <a:r>
              <a:rPr lang="en-US" sz="3200" dirty="0" err="1" smtClean="0">
                <a:latin typeface="NikoshBAN" pitchFamily="2" charset="0"/>
                <a:cs typeface="NikoshBAN" pitchFamily="2" charset="0"/>
              </a:rPr>
              <a:t>শিরা</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Vein</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Flowchart: Alternate Process 3"/>
          <p:cNvSpPr/>
          <p:nvPr/>
        </p:nvSpPr>
        <p:spPr>
          <a:xfrm>
            <a:off x="666247" y="4547191"/>
            <a:ext cx="4121654" cy="805400"/>
          </a:xfrm>
          <a:prstGeom prst="flowChartAlternateProcess">
            <a:avLst/>
          </a:prstGeom>
          <a:gradFill>
            <a:gsLst>
              <a:gs pos="0">
                <a:srgbClr val="D6B19C"/>
              </a:gs>
              <a:gs pos="30000">
                <a:srgbClr val="D49E6C"/>
              </a:gs>
              <a:gs pos="70000">
                <a:srgbClr val="A65528"/>
              </a:gs>
              <a:gs pos="100000">
                <a:srgbClr val="663012"/>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৫. </a:t>
            </a:r>
            <a:r>
              <a:rPr lang="en-US" sz="3200" dirty="0" err="1" smtClean="0">
                <a:latin typeface="NikoshBAN" pitchFamily="2" charset="0"/>
                <a:cs typeface="NikoshBAN" pitchFamily="2" charset="0"/>
              </a:rPr>
              <a:t>ফিঙ্গারপ্রিন্ট</a:t>
            </a:r>
            <a:r>
              <a:rPr lang="en-US" sz="2800" dirty="0" smtClean="0">
                <a:latin typeface="NikoshBAN" pitchFamily="2" charset="0"/>
                <a:cs typeface="NikoshBAN" pitchFamily="2" charset="0"/>
              </a:rPr>
              <a:t> </a:t>
            </a:r>
            <a:r>
              <a:rPr lang="bn-BD" sz="2000" dirty="0" smtClean="0">
                <a:latin typeface="NikoshBAN" pitchFamily="2" charset="0"/>
                <a:cs typeface="NikoshBAN" pitchFamily="2" charset="0"/>
              </a:rPr>
              <a:t>(Fingerprint)</a:t>
            </a:r>
            <a:endParaRPr lang="en-US" sz="2800" dirty="0">
              <a:latin typeface="NikoshBAN" pitchFamily="2" charset="0"/>
              <a:cs typeface="NikoshBAN" pitchFamily="2" charset="0"/>
            </a:endParaRPr>
          </a:p>
        </p:txBody>
      </p:sp>
      <p:sp>
        <p:nvSpPr>
          <p:cNvPr id="5" name="Flowchart: Alternate Process 4"/>
          <p:cNvSpPr/>
          <p:nvPr/>
        </p:nvSpPr>
        <p:spPr>
          <a:xfrm>
            <a:off x="666246" y="2951506"/>
            <a:ext cx="4122492" cy="757990"/>
          </a:xfrm>
          <a:prstGeom prst="flowChartAlternateProcess">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৩. </a:t>
            </a:r>
            <a:r>
              <a:rPr lang="en-US" sz="3200" dirty="0" err="1" smtClean="0">
                <a:latin typeface="NikoshBAN" pitchFamily="2" charset="0"/>
                <a:cs typeface="NikoshBAN" pitchFamily="2" charset="0"/>
              </a:rPr>
              <a:t>আইরিস</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Iris</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 name="Flowchart: Alternate Process 5"/>
          <p:cNvSpPr/>
          <p:nvPr/>
        </p:nvSpPr>
        <p:spPr>
          <a:xfrm>
            <a:off x="666247" y="2160086"/>
            <a:ext cx="4096254" cy="709864"/>
          </a:xfrm>
          <a:prstGeom prst="flowChartAlternateProcess">
            <a:avLst/>
          </a:prstGeom>
          <a:gradFill>
            <a:gsLst>
              <a:gs pos="0">
                <a:srgbClr val="DDEBCF"/>
              </a:gs>
              <a:gs pos="50000">
                <a:srgbClr val="9CB86E"/>
              </a:gs>
              <a:gs pos="100000">
                <a:srgbClr val="156B13"/>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২. রেটিনা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Retina</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47" name="Picture 46" descr="5.jpg"/>
          <p:cNvPicPr>
            <a:picLocks noGrp="1" noChangeAspect="1"/>
          </p:cNvPicPr>
          <p:nvPr isPhoto="1"/>
        </p:nvPicPr>
        <p:blipFill>
          <a:blip r:embed="rId3">
            <a:lum/>
          </a:blip>
          <a:stretch>
            <a:fillRect/>
          </a:stretch>
        </p:blipFill>
        <p:spPr>
          <a:xfrm>
            <a:off x="5311553" y="1315092"/>
            <a:ext cx="5219700" cy="5219700"/>
          </a:xfrm>
          <a:prstGeom prst="rect">
            <a:avLst/>
          </a:prstGeom>
          <a:noFill/>
          <a:ln>
            <a:noFill/>
          </a:ln>
        </p:spPr>
      </p:pic>
      <p:pic>
        <p:nvPicPr>
          <p:cNvPr id="43" name="Picture 42" descr="1.jpg"/>
          <p:cNvPicPr>
            <a:picLocks noGrp="1" noChangeAspect="1"/>
          </p:cNvPicPr>
          <p:nvPr isPhoto="1"/>
        </p:nvPicPr>
        <p:blipFill>
          <a:blip r:embed="rId4">
            <a:lum/>
          </a:blip>
          <a:srcRect l="15833" r="12500"/>
          <a:stretch>
            <a:fillRect/>
          </a:stretch>
        </p:blipFill>
        <p:spPr>
          <a:xfrm>
            <a:off x="5054399" y="1203157"/>
            <a:ext cx="6291470" cy="5233987"/>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33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6" name="Picture 15" descr="7.jpg"/>
          <p:cNvPicPr>
            <a:picLocks noGrp="1" noChangeAspect="1"/>
          </p:cNvPicPr>
          <p:nvPr isPhoto="1"/>
        </p:nvPicPr>
        <p:blipFill>
          <a:blip r:embed="rId5">
            <a:lum/>
          </a:blip>
          <a:stretch>
            <a:fillRect/>
          </a:stretch>
        </p:blipFill>
        <p:spPr>
          <a:xfrm>
            <a:off x="5526505" y="1203158"/>
            <a:ext cx="3536532" cy="5145780"/>
          </a:xfrm>
          <a:prstGeom prst="rect">
            <a:avLst/>
          </a:prstGeom>
          <a:noFill/>
          <a:ln>
            <a:noFill/>
          </a:ln>
        </p:spPr>
      </p:pic>
      <p:pic>
        <p:nvPicPr>
          <p:cNvPr id="50" name="Picture 49" descr="23.jpg"/>
          <p:cNvPicPr>
            <a:picLocks noGrp="1" noChangeAspect="1"/>
          </p:cNvPicPr>
          <p:nvPr isPhoto="1"/>
        </p:nvPicPr>
        <p:blipFill>
          <a:blip r:embed="rId6">
            <a:lum/>
          </a:blip>
          <a:stretch>
            <a:fillRect/>
          </a:stretch>
        </p:blipFill>
        <p:spPr>
          <a:xfrm>
            <a:off x="5126544" y="1719242"/>
            <a:ext cx="6350492" cy="4406106"/>
          </a:xfrm>
          <a:prstGeom prst="rect">
            <a:avLst/>
          </a:prstGeom>
          <a:noFill/>
          <a:ln>
            <a:noFill/>
          </a:ln>
        </p:spPr>
      </p:pic>
      <p:pic>
        <p:nvPicPr>
          <p:cNvPr id="48" name="Picture 47" descr="8.jpg"/>
          <p:cNvPicPr>
            <a:picLocks noGrp="1" noChangeAspect="1"/>
          </p:cNvPicPr>
          <p:nvPr isPhoto="1"/>
        </p:nvPicPr>
        <p:blipFill>
          <a:blip r:embed="rId7">
            <a:lum/>
          </a:blip>
          <a:stretch>
            <a:fillRect/>
          </a:stretch>
        </p:blipFill>
        <p:spPr>
          <a:xfrm>
            <a:off x="5189620" y="1885816"/>
            <a:ext cx="6316246" cy="3615392"/>
          </a:xfrm>
          <a:prstGeom prst="rect">
            <a:avLst/>
          </a:prstGeom>
          <a:noFill/>
          <a:ln>
            <a:noFill/>
          </a:ln>
        </p:spPr>
      </p:pic>
      <p:pic>
        <p:nvPicPr>
          <p:cNvPr id="49" name="Picture 48" descr="16.jpg"/>
          <p:cNvPicPr>
            <a:picLocks noGrp="1" noChangeAspect="1"/>
          </p:cNvPicPr>
          <p:nvPr isPhoto="1"/>
        </p:nvPicPr>
        <p:blipFill>
          <a:blip r:embed="rId8">
            <a:lum/>
          </a:blip>
          <a:stretch>
            <a:fillRect/>
          </a:stretch>
        </p:blipFill>
        <p:spPr>
          <a:xfrm>
            <a:off x="5258155" y="1684421"/>
            <a:ext cx="6333491" cy="4216830"/>
          </a:xfrm>
          <a:prstGeom prst="rect">
            <a:avLst/>
          </a:prstGeom>
          <a:noFill/>
          <a:ln>
            <a:noFill/>
          </a:ln>
        </p:spPr>
      </p:pic>
    </p:spTree>
    <p:extLst>
      <p:ext uri="{BB962C8B-B14F-4D97-AF65-F5344CB8AC3E}">
        <p14:creationId xmlns:p14="http://schemas.microsoft.com/office/powerpoint/2010/main" xmlns="" val="17970978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edge">
                                      <p:cBhvr>
                                        <p:cTn id="13" dur="20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edge">
                                      <p:cBhvr>
                                        <p:cTn id="19" dur="20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8" presetClass="entr" presetSubtype="3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out)">
                                      <p:cBhvr>
                                        <p:cTn id="25"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amond(in)">
                                      <p:cBhvr>
                                        <p:cTn id="31" dur="20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8" presetClass="entr" presetSubtype="32"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amond(out)">
                                      <p:cBhvr>
                                        <p:cTn id="37" dur="20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heel(4)">
                                      <p:cBhvr>
                                        <p:cTn id="43" dur="20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xmlns:lc="http://schemas.openxmlformats.org/drawingml/2006/lockedCanvas" xmlns="" val="0"/>
              </a:ext>
            </a:extLst>
          </a:blip>
          <a:stretch>
            <a:fillRect/>
          </a:stretch>
        </p:blipFill>
        <p:spPr>
          <a:xfrm>
            <a:off x="0" y="0"/>
            <a:ext cx="12192000" cy="6858000"/>
          </a:xfrm>
          <a:prstGeom prst="rect">
            <a:avLst/>
          </a:prstGeom>
        </p:spPr>
      </p:pic>
      <p:sp>
        <p:nvSpPr>
          <p:cNvPr id="23" name="Oval 22"/>
          <p:cNvSpPr/>
          <p:nvPr/>
        </p:nvSpPr>
        <p:spPr>
          <a:xfrm>
            <a:off x="5690537" y="1979625"/>
            <a:ext cx="5323017" cy="329779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irclePour">
              <a:avLst>
                <a:gd name="adj1" fmla="val 129462"/>
                <a:gd name="adj2" fmla="val 50234"/>
              </a:avLst>
            </a:prstTxWarp>
            <a:noAutofit/>
          </a:bodyPr>
          <a:lstStyle/>
          <a:p>
            <a:pPr algn="ctr"/>
            <a:r>
              <a:rPr lang="en-US" sz="2400" dirty="0" smtClean="0">
                <a:solidFill>
                  <a:schemeClr val="tx1"/>
                </a:solidFill>
              </a:rPr>
              <a:t>বিস্তারিত জানতে ক্লিক করি</a:t>
            </a:r>
            <a:r>
              <a:rPr lang="bn-BD" sz="2400" dirty="0" smtClean="0">
                <a:solidFill>
                  <a:schemeClr val="tx1"/>
                </a:solidFill>
              </a:rPr>
              <a:t>।</a:t>
            </a:r>
            <a:r>
              <a:rPr lang="en-US" sz="2400" dirty="0" smtClean="0">
                <a:solidFill>
                  <a:schemeClr val="tx1"/>
                </a:solidFill>
              </a:rPr>
              <a:t> </a:t>
            </a:r>
            <a:r>
              <a:rPr lang="bn-BD" sz="2400" dirty="0" smtClean="0">
                <a:solidFill>
                  <a:schemeClr val="tx1"/>
                </a:solidFill>
              </a:rPr>
              <a:t> </a:t>
            </a:r>
            <a:endParaRPr lang="en-US" sz="2400" dirty="0">
              <a:solidFill>
                <a:schemeClr val="tx1"/>
              </a:solidFill>
            </a:endParaRPr>
          </a:p>
        </p:txBody>
      </p:sp>
      <p:sp>
        <p:nvSpPr>
          <p:cNvPr id="2" name="TextBox 1"/>
          <p:cNvSpPr txBox="1"/>
          <p:nvPr/>
        </p:nvSpPr>
        <p:spPr>
          <a:xfrm>
            <a:off x="2538752" y="536438"/>
            <a:ext cx="7555832" cy="76944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p3d extrusionH="57150" prstMaterial="matte">
              <a:bevelT w="63500" h="12700" prst="angle"/>
              <a:contourClr>
                <a:schemeClr val="bg1">
                  <a:lumMod val="65000"/>
                </a:schemeClr>
              </a:contourClr>
            </a:sp3d>
          </a:bodyPr>
          <a:lstStyle/>
          <a:p>
            <a:pPr algn="ctr"/>
            <a:r>
              <a:rPr lang="bn-BD" sz="4400" b="1" i="1" dirty="0" smtClean="0">
                <a:ln/>
                <a:solidFill>
                  <a:schemeClr val="bg1"/>
                </a:solidFill>
                <a:effectLst/>
                <a:latin typeface="NikoshBAN" pitchFamily="2" charset="0"/>
                <a:cs typeface="NikoshBAN" pitchFamily="2" charset="0"/>
              </a:rPr>
              <a:t>দেহের গঠন ও শরীরবৃত্তীয় বৈশিষ্টোর পদ্ধতি</a:t>
            </a:r>
            <a:endParaRPr lang="en-US" sz="4400" b="1" i="1" dirty="0">
              <a:ln/>
              <a:solidFill>
                <a:schemeClr val="bg1"/>
              </a:solidFill>
              <a:effectLst/>
              <a:latin typeface="NikoshBAN" pitchFamily="2" charset="0"/>
              <a:cs typeface="NikoshBAN" pitchFamily="2" charset="0"/>
            </a:endParaRPr>
          </a:p>
        </p:txBody>
      </p:sp>
      <p:sp>
        <p:nvSpPr>
          <p:cNvPr id="3" name="Flowchart: Alternate Process 2"/>
          <p:cNvSpPr/>
          <p:nvPr/>
        </p:nvSpPr>
        <p:spPr>
          <a:xfrm>
            <a:off x="666246" y="1350559"/>
            <a:ext cx="4117789" cy="727971"/>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১. </a:t>
            </a:r>
            <a:r>
              <a:rPr lang="en-US" sz="3600" dirty="0" err="1" smtClean="0">
                <a:latin typeface="NikoshBAN" pitchFamily="2" charset="0"/>
                <a:cs typeface="NikoshBAN" pitchFamily="2" charset="0"/>
              </a:rPr>
              <a:t>মুখ</a:t>
            </a:r>
            <a:r>
              <a:rPr lang="bn-BD" sz="3600" dirty="0" smtClean="0">
                <a:latin typeface="NikoshBAN" pitchFamily="2" charset="0"/>
                <a:cs typeface="NikoshBAN" pitchFamily="2" charset="0"/>
              </a:rPr>
              <a:t> </a:t>
            </a:r>
            <a:r>
              <a:rPr lang="en-US" sz="3200" dirty="0" smtClean="0">
                <a:latin typeface="NikoshBAN" pitchFamily="2" charset="0"/>
                <a:cs typeface="NikoshBAN" pitchFamily="2" charset="0"/>
              </a:rPr>
              <a:t>(Face)</a:t>
            </a:r>
            <a:endParaRPr lang="en-US" sz="4000" dirty="0">
              <a:latin typeface="NikoshBAN" pitchFamily="2" charset="0"/>
              <a:cs typeface="NikoshBAN" pitchFamily="2" charset="0"/>
            </a:endParaRPr>
          </a:p>
        </p:txBody>
      </p:sp>
      <p:sp>
        <p:nvSpPr>
          <p:cNvPr id="8" name="Flowchart: Alternate Process 7"/>
          <p:cNvSpPr/>
          <p:nvPr/>
        </p:nvSpPr>
        <p:spPr>
          <a:xfrm>
            <a:off x="666246" y="5434148"/>
            <a:ext cx="4113638" cy="801290"/>
          </a:xfrm>
          <a:prstGeom prst="flowChartAlternateProcess">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৬. </a:t>
            </a:r>
            <a:r>
              <a:rPr lang="bn-BD" sz="2800" dirty="0" smtClean="0">
                <a:latin typeface="NikoshBAN" pitchFamily="2" charset="0"/>
                <a:cs typeface="NikoshBAN" pitchFamily="2" charset="0"/>
              </a:rPr>
              <a:t>হ্যান্ড জিওমেট্রি</a:t>
            </a:r>
            <a:r>
              <a:rPr lang="bn-BD" sz="1600" dirty="0" smtClean="0">
                <a:latin typeface="NikoshBAN" pitchFamily="2" charset="0"/>
                <a:cs typeface="NikoshBAN" pitchFamily="2" charset="0"/>
              </a:rPr>
              <a:t> (Hand Geometry)</a:t>
            </a:r>
            <a:endParaRPr lang="en-US" sz="3600" dirty="0">
              <a:latin typeface="NikoshBAN" pitchFamily="2" charset="0"/>
              <a:cs typeface="NikoshBAN" pitchFamily="2" charset="0"/>
            </a:endParaRPr>
          </a:p>
        </p:txBody>
      </p:sp>
      <p:sp>
        <p:nvSpPr>
          <p:cNvPr id="7" name="Flowchart: Alternate Process 6"/>
          <p:cNvSpPr/>
          <p:nvPr/>
        </p:nvSpPr>
        <p:spPr>
          <a:xfrm>
            <a:off x="666246" y="3791052"/>
            <a:ext cx="4109240" cy="674583"/>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৪. </a:t>
            </a:r>
            <a:r>
              <a:rPr lang="en-US" sz="3200" dirty="0" err="1" smtClean="0">
                <a:latin typeface="NikoshBAN" pitchFamily="2" charset="0"/>
                <a:cs typeface="NikoshBAN" pitchFamily="2" charset="0"/>
              </a:rPr>
              <a:t>শিরা</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Vein</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Flowchart: Alternate Process 3"/>
          <p:cNvSpPr/>
          <p:nvPr/>
        </p:nvSpPr>
        <p:spPr>
          <a:xfrm>
            <a:off x="666247" y="4547191"/>
            <a:ext cx="4121654" cy="805400"/>
          </a:xfrm>
          <a:prstGeom prst="flowChartAlternateProcess">
            <a:avLst/>
          </a:prstGeom>
          <a:solidFill>
            <a:srgbClr val="9751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৫. </a:t>
            </a:r>
            <a:r>
              <a:rPr lang="en-US" sz="3200" dirty="0" err="1" smtClean="0">
                <a:latin typeface="NikoshBAN" pitchFamily="2" charset="0"/>
                <a:cs typeface="NikoshBAN" pitchFamily="2" charset="0"/>
              </a:rPr>
              <a:t>ফিঙ্গারপ্রিন্ট</a:t>
            </a:r>
            <a:r>
              <a:rPr lang="en-US" sz="2800" dirty="0" smtClean="0">
                <a:latin typeface="NikoshBAN" pitchFamily="2" charset="0"/>
                <a:cs typeface="NikoshBAN" pitchFamily="2" charset="0"/>
              </a:rPr>
              <a:t> </a:t>
            </a:r>
            <a:r>
              <a:rPr lang="bn-BD" sz="2000" dirty="0" smtClean="0">
                <a:latin typeface="NikoshBAN" pitchFamily="2" charset="0"/>
                <a:cs typeface="NikoshBAN" pitchFamily="2" charset="0"/>
              </a:rPr>
              <a:t>(Fingerprint)</a:t>
            </a:r>
            <a:endParaRPr lang="en-US" sz="2800" dirty="0">
              <a:latin typeface="NikoshBAN" pitchFamily="2" charset="0"/>
              <a:cs typeface="NikoshBAN" pitchFamily="2" charset="0"/>
            </a:endParaRPr>
          </a:p>
        </p:txBody>
      </p:sp>
      <p:sp>
        <p:nvSpPr>
          <p:cNvPr id="5" name="Flowchart: Alternate Process 4"/>
          <p:cNvSpPr/>
          <p:nvPr/>
        </p:nvSpPr>
        <p:spPr>
          <a:xfrm>
            <a:off x="666246" y="2951506"/>
            <a:ext cx="4122492" cy="757990"/>
          </a:xfrm>
          <a:prstGeom prst="flowChartAlternateProcess">
            <a:avLst/>
          </a:prstGeom>
          <a:solidFill>
            <a:srgbClr val="33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৩. </a:t>
            </a:r>
            <a:r>
              <a:rPr lang="en-US" sz="3200" dirty="0" err="1" smtClean="0">
                <a:latin typeface="NikoshBAN" pitchFamily="2" charset="0"/>
                <a:cs typeface="NikoshBAN" pitchFamily="2" charset="0"/>
              </a:rPr>
              <a:t>আইরিস</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Iris</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 name="Flowchart: Alternate Process 5"/>
          <p:cNvSpPr/>
          <p:nvPr/>
        </p:nvSpPr>
        <p:spPr>
          <a:xfrm>
            <a:off x="666247" y="2160086"/>
            <a:ext cx="4096254" cy="709864"/>
          </a:xfrm>
          <a:prstGeom prst="flowChartAlternateProcess">
            <a:avLst/>
          </a:prstGeom>
          <a:solidFill>
            <a:srgbClr val="66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২. রেটিনা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Retina</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4833641" y="1340884"/>
            <a:ext cx="6735507" cy="1527008"/>
          </a:xfrm>
          <a:prstGeom prst="rect">
            <a:avLst/>
          </a:prstGeom>
          <a:solidFill>
            <a:srgbClr val="008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415" cmpd="sng">
                  <a:solidFill>
                    <a:srgbClr val="FFFFFF"/>
                  </a:solidFill>
                  <a:prstDash val="solid"/>
                </a:ln>
                <a:solidFill>
                  <a:srgbClr val="FFFFFF"/>
                </a:solidFill>
                <a:latin typeface="NikoshBAN" pitchFamily="2" charset="0"/>
                <a:cs typeface="NikoshBAN" pitchFamily="2" charset="0"/>
              </a:rPr>
              <a:t>মুখ বা চেহারার বৈশিষ্ট্য (Facial Characteristics) </a:t>
            </a:r>
            <a:r>
              <a:rPr lang="en-US" sz="4000" b="1" dirty="0" smtClean="0">
                <a:ln w="18415" cmpd="sng">
                  <a:solidFill>
                    <a:srgbClr val="FFFFFF"/>
                  </a:solidFill>
                  <a:prstDash val="solid"/>
                </a:ln>
                <a:solidFill>
                  <a:srgbClr val="FFFFFF"/>
                </a:solidFill>
                <a:latin typeface="NikoshBAN" pitchFamily="2" charset="0"/>
                <a:cs typeface="NikoshBAN" pitchFamily="2" charset="0"/>
              </a:rPr>
              <a:t>বিশ্লেষণ করা। </a:t>
            </a:r>
            <a:endParaRPr lang="en-US" sz="4000" b="1" dirty="0">
              <a:ln w="18415" cmpd="sng">
                <a:solidFill>
                  <a:srgbClr val="FFFFFF"/>
                </a:solidFill>
                <a:prstDash val="solid"/>
              </a:ln>
              <a:solidFill>
                <a:srgbClr val="FFFFFF"/>
              </a:solidFill>
              <a:latin typeface="NikoshBAN" pitchFamily="2" charset="0"/>
              <a:cs typeface="NikoshBAN" pitchFamily="2" charset="0"/>
            </a:endParaRPr>
          </a:p>
        </p:txBody>
      </p:sp>
      <p:sp>
        <p:nvSpPr>
          <p:cNvPr id="31" name="Rectangle 30"/>
          <p:cNvSpPr/>
          <p:nvPr/>
        </p:nvSpPr>
        <p:spPr>
          <a:xfrm>
            <a:off x="4885574" y="3139504"/>
            <a:ext cx="6677775" cy="1240331"/>
          </a:xfrm>
          <a:prstGeom prst="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8415" cmpd="sng">
                  <a:solidFill>
                    <a:srgbClr val="FFFFFF"/>
                  </a:solidFill>
                  <a:prstDash val="solid"/>
                </a:ln>
                <a:solidFill>
                  <a:srgbClr val="FFFFFF"/>
                </a:solidFill>
                <a:latin typeface="NikoshBAN" pitchFamily="2" charset="0"/>
                <a:cs typeface="NikoshBAN" pitchFamily="2" charset="0"/>
              </a:rPr>
              <a:t>চোখের পিছনের অক্ষিপটের মাপ</a:t>
            </a:r>
            <a:r>
              <a:rPr lang="bn-BD" sz="4000" b="1" dirty="0" smtClean="0">
                <a:ln w="18415" cmpd="sng">
                  <a:solidFill>
                    <a:srgbClr val="FFFFFF"/>
                  </a:solidFill>
                  <a:prstDash val="solid"/>
                </a:ln>
                <a:solidFill>
                  <a:srgbClr val="FFFFFF"/>
                </a:solidFill>
                <a:latin typeface="NikoshBAN" pitchFamily="2" charset="0"/>
                <a:cs typeface="NikoshBAN" pitchFamily="2" charset="0"/>
              </a:rPr>
              <a:t> </a:t>
            </a:r>
            <a:r>
              <a:rPr lang="en-US" sz="4000" b="1" dirty="0" smtClean="0">
                <a:ln w="18415" cmpd="sng">
                  <a:solidFill>
                    <a:srgbClr val="FFFFFF"/>
                  </a:solidFill>
                  <a:prstDash val="solid"/>
                </a:ln>
                <a:solidFill>
                  <a:srgbClr val="FFFFFF"/>
                </a:solidFill>
                <a:latin typeface="NikoshBAN" pitchFamily="2" charset="0"/>
                <a:cs typeface="NikoshBAN" pitchFamily="2" charset="0"/>
              </a:rPr>
              <a:t>বিশ্লেষণ করা। </a:t>
            </a:r>
            <a:endParaRPr lang="en-US" sz="4000" b="1" dirty="0">
              <a:ln w="18415" cmpd="sng">
                <a:solidFill>
                  <a:srgbClr val="FFFFFF"/>
                </a:solidFill>
                <a:prstDash val="solid"/>
              </a:ln>
              <a:solidFill>
                <a:srgbClr val="FFFFFF"/>
              </a:solidFill>
              <a:latin typeface="NikoshBAN" pitchFamily="2" charset="0"/>
              <a:cs typeface="NikoshBAN" pitchFamily="2" charset="0"/>
            </a:endParaRPr>
          </a:p>
        </p:txBody>
      </p:sp>
      <p:sp>
        <p:nvSpPr>
          <p:cNvPr id="34" name="Rectangle 33"/>
          <p:cNvSpPr/>
          <p:nvPr/>
        </p:nvSpPr>
        <p:spPr>
          <a:xfrm>
            <a:off x="4838700" y="4651447"/>
            <a:ext cx="6819899" cy="1527008"/>
          </a:xfrm>
          <a:prstGeom prst="rect">
            <a:avLst/>
          </a:prstGeom>
          <a:solidFill>
            <a:srgbClr val="00206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415" cmpd="sng">
                  <a:solidFill>
                    <a:srgbClr val="FFFFFF"/>
                  </a:solidFill>
                  <a:prstDash val="solid"/>
                </a:ln>
                <a:solidFill>
                  <a:srgbClr val="FFFFFF"/>
                </a:solidFill>
                <a:latin typeface="NikoshBAN" pitchFamily="2" charset="0"/>
                <a:cs typeface="NikoshBAN" pitchFamily="2" charset="0"/>
              </a:rPr>
              <a:t>চোখের মণির চারিপার্শ্বে বেষ্টিত রঙিন বলয়(colored ring) </a:t>
            </a:r>
            <a:r>
              <a:rPr lang="en-US" sz="4000" b="1" dirty="0" smtClean="0">
                <a:ln w="18415" cmpd="sng">
                  <a:solidFill>
                    <a:srgbClr val="FFFFFF"/>
                  </a:solidFill>
                  <a:prstDash val="solid"/>
                </a:ln>
                <a:solidFill>
                  <a:srgbClr val="FFFFFF"/>
                </a:solidFill>
                <a:latin typeface="NikoshBAN" pitchFamily="2" charset="0"/>
                <a:cs typeface="NikoshBAN" pitchFamily="2" charset="0"/>
              </a:rPr>
              <a:t>বিশ্লেষণ করা। </a:t>
            </a:r>
            <a:endParaRPr lang="en-US" sz="4000" b="1" dirty="0">
              <a:ln w="18415" cmpd="sng">
                <a:solidFill>
                  <a:srgbClr val="FFFFFF"/>
                </a:solidFill>
                <a:prstDash val="solid"/>
              </a:ln>
              <a:solidFill>
                <a:srgbClr val="FFFFFF"/>
              </a:solidFill>
              <a:latin typeface="NikoshBAN" pitchFamily="2" charset="0"/>
              <a:cs typeface="NikoshBAN" pitchFamily="2" charset="0"/>
            </a:endParaRPr>
          </a:p>
        </p:txBody>
      </p:sp>
      <p:sp>
        <p:nvSpPr>
          <p:cNvPr id="35" name="Rectangle 34"/>
          <p:cNvSpPr/>
          <p:nvPr/>
        </p:nvSpPr>
        <p:spPr>
          <a:xfrm>
            <a:off x="4814079" y="1332482"/>
            <a:ext cx="6716741" cy="1527008"/>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FFFFCC"/>
                </a:solidFill>
                <a:latin typeface="NikoshBAN" pitchFamily="2" charset="0"/>
                <a:cs typeface="NikoshBAN" pitchFamily="2" charset="0"/>
              </a:rPr>
              <a:t>হাত ও কব্জির শিরার প্যাটার্ন বিশ্লেষণ করা। </a:t>
            </a:r>
            <a:endParaRPr lang="en-US" sz="4000" b="1" i="1" dirty="0">
              <a:solidFill>
                <a:srgbClr val="FFFFCC"/>
              </a:solidFill>
              <a:latin typeface="NikoshBAN" pitchFamily="2" charset="0"/>
              <a:cs typeface="NikoshBAN" pitchFamily="2" charset="0"/>
            </a:endParaRPr>
          </a:p>
        </p:txBody>
      </p:sp>
      <p:sp>
        <p:nvSpPr>
          <p:cNvPr id="37" name="Rectangle 36"/>
          <p:cNvSpPr/>
          <p:nvPr/>
        </p:nvSpPr>
        <p:spPr>
          <a:xfrm>
            <a:off x="4814080" y="4407271"/>
            <a:ext cx="6754841" cy="1461366"/>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rgbClr val="FFFFCC"/>
                </a:solidFill>
                <a:latin typeface="NikoshBAN" pitchFamily="2" charset="0"/>
                <a:cs typeface="NikoshBAN" pitchFamily="2" charset="0"/>
              </a:rPr>
              <a:t>প্রত্যেকের আলাদা একক বৈশিষ্ট্য পূর্ণ হাতের ছাপ বিশ্লেষণ করা।</a:t>
            </a:r>
            <a:endParaRPr lang="en-US" sz="4000" dirty="0">
              <a:solidFill>
                <a:srgbClr val="FFFFCC"/>
              </a:solidFill>
              <a:latin typeface="NikoshBAN" pitchFamily="2" charset="0"/>
              <a:cs typeface="NikoshBAN" pitchFamily="2" charset="0"/>
            </a:endParaRPr>
          </a:p>
        </p:txBody>
      </p:sp>
      <p:sp>
        <p:nvSpPr>
          <p:cNvPr id="38" name="Rectangle 37"/>
          <p:cNvSpPr/>
          <p:nvPr/>
        </p:nvSpPr>
        <p:spPr>
          <a:xfrm>
            <a:off x="4814079" y="2971661"/>
            <a:ext cx="6825471" cy="13234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wrap="square">
            <a:spAutoFit/>
          </a:bodyPr>
          <a:lstStyle/>
          <a:p>
            <a:r>
              <a:rPr lang="bn-BD" sz="4000" dirty="0" smtClean="0">
                <a:ln w="18415" cmpd="sng">
                  <a:solidFill>
                    <a:srgbClr val="FFFFFF"/>
                  </a:solidFill>
                  <a:prstDash val="solid"/>
                </a:ln>
                <a:solidFill>
                  <a:srgbClr val="FFFFCC"/>
                </a:solidFill>
                <a:latin typeface="NikoshBAN" pitchFamily="2" charset="0"/>
                <a:cs typeface="NikoshBAN" pitchFamily="2" charset="0"/>
              </a:rPr>
              <a:t>হাতের গঠন(Shape) </a:t>
            </a:r>
            <a:r>
              <a:rPr lang="en-US" sz="4000" dirty="0" err="1" smtClean="0">
                <a:ln w="18415" cmpd="sng">
                  <a:solidFill>
                    <a:srgbClr val="FFFFFF"/>
                  </a:solidFill>
                  <a:prstDash val="solid"/>
                </a:ln>
                <a:solidFill>
                  <a:srgbClr val="FFFFCC"/>
                </a:solidFill>
                <a:latin typeface="NikoshBAN" pitchFamily="2" charset="0"/>
                <a:cs typeface="NikoshBAN" pitchFamily="2" charset="0"/>
              </a:rPr>
              <a:t>এবং</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আঙ্গুলের</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দৈর্ঘ্যের</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মাপ</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বিশ্লেষণ</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করা</a:t>
            </a:r>
            <a:r>
              <a:rPr lang="en-US" sz="4000" dirty="0" smtClean="0">
                <a:ln w="18415" cmpd="sng">
                  <a:solidFill>
                    <a:srgbClr val="FFFFFF"/>
                  </a:solidFill>
                  <a:prstDash val="solid"/>
                </a:ln>
                <a:solidFill>
                  <a:srgbClr val="FFFFCC"/>
                </a:solidFill>
                <a:latin typeface="NikoshBAN" pitchFamily="2" charset="0"/>
                <a:cs typeface="NikoshBAN" pitchFamily="2" charset="0"/>
              </a:rPr>
              <a:t>। </a:t>
            </a:r>
            <a:endParaRPr lang="en-US" sz="4000" dirty="0">
              <a:ln w="18415" cmpd="sng">
                <a:solidFill>
                  <a:srgbClr val="FFFFFF"/>
                </a:solidFill>
                <a:prstDash val="solid"/>
              </a:ln>
              <a:solidFill>
                <a:srgbClr val="FFFFCC"/>
              </a:solidFill>
              <a:latin typeface="NikoshBAN" pitchFamily="2" charset="0"/>
              <a:cs typeface="NikoshBAN" pitchFamily="2" charset="0"/>
            </a:endParaRPr>
          </a:p>
        </p:txBody>
      </p:sp>
    </p:spTree>
    <p:extLst>
      <p:ext uri="{BB962C8B-B14F-4D97-AF65-F5344CB8AC3E}">
        <p14:creationId xmlns:p14="http://schemas.microsoft.com/office/powerpoint/2010/main" xmlns="" val="17970978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0" presetClass="entr" presetSubtype="0" fill="hold" grpId="0" nodeType="clickEffect">
                                  <p:stCondLst>
                                    <p:cond delay="0"/>
                                  </p:stCondLst>
                                  <p:iterate type="lt">
                                    <p:tmPct val="10000"/>
                                  </p:iterate>
                                  <p:childTnLst>
                                    <p:set>
                                      <p:cBhvr>
                                        <p:cTn id="20" dur="1" fill="hold">
                                          <p:stCondLst>
                                            <p:cond delay="0"/>
                                          </p:stCondLst>
                                        </p:cTn>
                                        <p:tgtEl>
                                          <p:spTgt spid="35"/>
                                        </p:tgtEl>
                                        <p:attrNameLst>
                                          <p:attrName>style.visibility</p:attrName>
                                        </p:attrNameLst>
                                      </p:cBhvr>
                                      <p:to>
                                        <p:strVal val="visible"/>
                                      </p:to>
                                    </p:set>
                                    <p:animEffect transition="in" filter="wedge">
                                      <p:cBhvr>
                                        <p:cTn id="21" dur="20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2000" fill="hold"/>
                                        <p:tgtEl>
                                          <p:spTgt spid="37"/>
                                        </p:tgtEl>
                                        <p:attrNameLst>
                                          <p:attrName>ppt_x</p:attrName>
                                        </p:attrNameLst>
                                      </p:cBhvr>
                                      <p:tavLst>
                                        <p:tav tm="0">
                                          <p:val>
                                            <p:strVal val="1+#ppt_w/2"/>
                                          </p:val>
                                        </p:tav>
                                        <p:tav tm="100000">
                                          <p:val>
                                            <p:strVal val="#ppt_x"/>
                                          </p:val>
                                        </p:tav>
                                      </p:tavLst>
                                    </p:anim>
                                    <p:anim calcmode="lin" valueType="num">
                                      <p:cBhvr additive="base">
                                        <p:cTn id="28" dur="2000" fill="hold"/>
                                        <p:tgtEl>
                                          <p:spTgt spid="3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edge">
                                      <p:cBhvr>
                                        <p:cTn id="40"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bldLst>
      <p:bldP spid="29" grpId="0" animBg="1"/>
      <p:bldP spid="31" grpId="0" animBg="1"/>
      <p:bldP spid="34" grpId="0" animBg="1"/>
      <p:bldP spid="35" grpId="0" animBg="1"/>
      <p:bldP spid="37" grpId="0" animBg="1"/>
      <p:bldP spid="3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1757</TotalTime>
  <Words>982</Words>
  <Application>Microsoft Office PowerPoint</Application>
  <PresentationFormat>Custom</PresentationFormat>
  <Paragraphs>128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dc:creator>
  <cp:lastModifiedBy>SHARIF AHAMED</cp:lastModifiedBy>
  <cp:revision>175</cp:revision>
  <dcterms:created xsi:type="dcterms:W3CDTF">2019-09-16T09:37:06Z</dcterms:created>
  <dcterms:modified xsi:type="dcterms:W3CDTF">2020-01-09T02:15:57Z</dcterms:modified>
</cp:coreProperties>
</file>