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9" r:id="rId21"/>
    <p:sldId id="282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0E32D-CFFA-4697-B664-CF9DD3BD1A66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87E3-95F4-470F-B86F-81AEF0A6C6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47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পূর্বের বাড়ির কাজ আদায় করা যেতে পারে। এর জন্য সর্বোচ্চ ০৩ মিনিট সময় ব্যয় করা যেতে </a:t>
            </a:r>
            <a:r>
              <a:rPr kumimoji="0" lang="bn-B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পারে।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429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বিভিন্ন প্রশ্ন করে শিক্ষার্থীদের নিকট পাঠ শিরোনাম বের করা যায়।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506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দলগত কাজের মাধ্যমে সৃজনশীল প্রশ্নোত্তর এর চর্চা করানো যেতে পারে। এর জন্য সর্বোচ্চ ১২ মিনিট সময় বরাদ্দ রাখা যায়।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931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জ্ঞানমূলক বা অনুধাবণমুলক প্রশ্নের মাধ্যমে শিক্ষার্থীদের একক মূল্যায়ন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08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ছোট জ্ঞানমূলক বা অনুধাবণমুলক প্রশ্নের মাধ্যমে শিক্ষার্থীদের একক মূল্যায়ন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12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87E3-95F4-470F-B86F-81AEF0A6C6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315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882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সকলকে</a:t>
            </a:r>
            <a:endParaRPr lang="en-US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e7c7da2ad9786c378f69d9497227f1b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347618"/>
            <a:ext cx="3962400" cy="512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457200"/>
            <a:ext cx="4038600" cy="1295400"/>
          </a:xfrm>
          <a:prstGeom prst="ellipse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ক্লোরোপ্লাস্টের গঠন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loroplast_c_01.jpg"/>
          <p:cNvPicPr>
            <a:picLocks noChangeAspect="1"/>
          </p:cNvPicPr>
          <p:nvPr/>
        </p:nvPicPr>
        <p:blipFill>
          <a:blip r:embed="rId3"/>
          <a:srcRect l="5263" t="15789" r="3509" b="21053"/>
          <a:stretch>
            <a:fillRect/>
          </a:stretch>
        </p:blipFill>
        <p:spPr>
          <a:xfrm>
            <a:off x="533400" y="2057400"/>
            <a:ext cx="4114800" cy="3581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>
            <a:off x="4267200" y="2894012"/>
            <a:ext cx="1219200" cy="15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352800" y="34290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038602" y="3962399"/>
            <a:ext cx="144779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438404" y="4646612"/>
            <a:ext cx="304799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600" y="3149025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31242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স্ট্রোমা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2514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90800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আবরণী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635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3657600"/>
            <a:ext cx="304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গ্রানাম চাকতি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2209800" y="4267200"/>
            <a:ext cx="228600" cy="6858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562600" y="4321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48768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579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– ক্লোরোপ্লাস্টের অন্তর্গঠন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 animBg="1"/>
      <p:bldP spid="21" grpId="0"/>
      <p:bldP spid="22" grpId="0" animBg="1"/>
      <p:bldP spid="23" grpId="0" animBg="1"/>
      <p:bldP spid="26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667000" y="381000"/>
            <a:ext cx="3886200" cy="990600"/>
          </a:xfrm>
          <a:prstGeom prst="wedgeEllipseCallout">
            <a:avLst>
              <a:gd name="adj1" fmla="val 20696"/>
              <a:gd name="adj2" fmla="val 101460"/>
            </a:avLst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প্লাস্টিডের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58620-11820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76401"/>
            <a:ext cx="2438400" cy="1447800"/>
          </a:xfrm>
          <a:prstGeom prst="rect">
            <a:avLst/>
          </a:prstGeom>
        </p:spPr>
      </p:pic>
      <p:pic>
        <p:nvPicPr>
          <p:cNvPr id="4" name="Picture 3" descr="chromoplast....carpeeee.png"/>
          <p:cNvPicPr>
            <a:picLocks noChangeAspect="1"/>
          </p:cNvPicPr>
          <p:nvPr/>
        </p:nvPicPr>
        <p:blipFill>
          <a:blip r:embed="rId4" cstate="print"/>
          <a:srcRect l="25881" r="27534" b="35555"/>
          <a:stretch>
            <a:fillRect/>
          </a:stretch>
        </p:blipFill>
        <p:spPr>
          <a:xfrm>
            <a:off x="6105525" y="3429000"/>
            <a:ext cx="1543050" cy="1371600"/>
          </a:xfrm>
          <a:prstGeom prst="rect">
            <a:avLst/>
          </a:prstGeom>
        </p:spPr>
      </p:pic>
      <p:pic>
        <p:nvPicPr>
          <p:cNvPr id="5" name="Picture 4" descr="url.jpeg"/>
          <p:cNvPicPr>
            <a:picLocks noChangeAspect="1"/>
          </p:cNvPicPr>
          <p:nvPr/>
        </p:nvPicPr>
        <p:blipFill>
          <a:blip r:embed="rId5" cstate="print"/>
          <a:srcRect l="40436" t="24764" r="44400" b="50669"/>
          <a:stretch>
            <a:fillRect/>
          </a:stretch>
        </p:blipFill>
        <p:spPr>
          <a:xfrm>
            <a:off x="7620000" y="3429000"/>
            <a:ext cx="1058779" cy="1447800"/>
          </a:xfrm>
          <a:prstGeom prst="rect">
            <a:avLst/>
          </a:prstGeom>
        </p:spPr>
      </p:pic>
      <p:pic>
        <p:nvPicPr>
          <p:cNvPr id="6" name="Picture 5" descr="plastids.jpg"/>
          <p:cNvPicPr>
            <a:picLocks noChangeAspect="1"/>
          </p:cNvPicPr>
          <p:nvPr/>
        </p:nvPicPr>
        <p:blipFill>
          <a:blip r:embed="rId6"/>
          <a:srcRect b="21122"/>
          <a:stretch>
            <a:fillRect/>
          </a:stretch>
        </p:blipFill>
        <p:spPr>
          <a:xfrm>
            <a:off x="5943600" y="5181600"/>
            <a:ext cx="2838555" cy="1295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000" y="1981200"/>
            <a:ext cx="4724400" cy="1143000"/>
          </a:xfrm>
          <a:prstGeom prst="rightArrow">
            <a:avLst>
              <a:gd name="adj1" fmla="val 66012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সংশ্লেষ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81000" y="3657600"/>
            <a:ext cx="4724400" cy="1143000"/>
          </a:xfrm>
          <a:prstGeom prst="rightArrow">
            <a:avLst>
              <a:gd name="adj1" fmla="val 66012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সঞ্চয়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1000" y="5334000"/>
            <a:ext cx="4724400" cy="1066800"/>
          </a:xfrm>
          <a:prstGeom prst="rightArrow">
            <a:avLst>
              <a:gd name="adj1" fmla="val 66012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বর্ণ গঠন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457200"/>
            <a:ext cx="35814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itochondrium01__1.png48919e8c-f8b3-4791-b3d6-4c687fabfed1Original.jpg"/>
          <p:cNvPicPr>
            <a:picLocks noChangeAspect="1"/>
          </p:cNvPicPr>
          <p:nvPr/>
        </p:nvPicPr>
        <p:blipFill>
          <a:blip r:embed="rId2" cstate="print"/>
          <a:srcRect t="20833" b="12500"/>
          <a:stretch>
            <a:fillRect/>
          </a:stretch>
        </p:blipFill>
        <p:spPr>
          <a:xfrm>
            <a:off x="6629400" y="3886200"/>
            <a:ext cx="1828800" cy="1219200"/>
          </a:xfrm>
          <a:prstGeom prst="rect">
            <a:avLst/>
          </a:prstGeom>
        </p:spPr>
      </p:pic>
      <p:pic>
        <p:nvPicPr>
          <p:cNvPr id="4" name="Picture 3" descr="Mitochondria2.jpg5b91425c-11f2-4ddc-9137-1990c98291c7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266950"/>
            <a:ext cx="1752600" cy="1314450"/>
          </a:xfrm>
          <a:prstGeom prst="rect">
            <a:avLst/>
          </a:prstGeom>
        </p:spPr>
      </p:pic>
      <p:pic>
        <p:nvPicPr>
          <p:cNvPr id="5" name="Picture 4" descr="cartoon-ce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4267200" cy="35814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 rot="1903754">
            <a:off x="3913540" y="3635817"/>
            <a:ext cx="500469" cy="1032847"/>
          </a:xfrm>
          <a:prstGeom prst="donut">
            <a:avLst>
              <a:gd name="adj" fmla="val 1665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 rot="6225415">
            <a:off x="2825482" y="1937113"/>
            <a:ext cx="500469" cy="1032847"/>
          </a:xfrm>
          <a:prstGeom prst="donut">
            <a:avLst>
              <a:gd name="adj" fmla="val 175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 rot="6612962">
            <a:off x="1921884" y="4011652"/>
            <a:ext cx="500469" cy="1032847"/>
          </a:xfrm>
          <a:prstGeom prst="donut">
            <a:avLst>
              <a:gd name="adj" fmla="val 172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2590800"/>
            <a:ext cx="3048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</p:cNvCxnSpPr>
          <p:nvPr/>
        </p:nvCxnSpPr>
        <p:spPr>
          <a:xfrm flipV="1">
            <a:off x="4376609" y="4267201"/>
            <a:ext cx="2328991" cy="166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" y="5334000"/>
            <a:ext cx="8229600" cy="1219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ও প্রাণিকোষের সাইটোপ্লাজমে ছড়িয়ে থাকা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ছোট </a:t>
            </a:r>
            <a:r>
              <a:rPr lang="bn-BD" sz="2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দন্ডের ন্যায় </a:t>
            </a:r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অঙ্গানুগুলোই মাইটোকন্ড্রিয়া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228600"/>
            <a:ext cx="40386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মাইটোকন্ড্রিয়ার গঠন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itochondria.jpg"/>
          <p:cNvPicPr>
            <a:picLocks noChangeAspect="1"/>
          </p:cNvPicPr>
          <p:nvPr/>
        </p:nvPicPr>
        <p:blipFill>
          <a:blip r:embed="rId2"/>
          <a:srcRect l="13264" t="20553" b="11330"/>
          <a:stretch>
            <a:fillRect/>
          </a:stretch>
        </p:blipFill>
        <p:spPr>
          <a:xfrm>
            <a:off x="760522" y="2057400"/>
            <a:ext cx="4673491" cy="3276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4191000" y="2819400"/>
            <a:ext cx="1981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505200" y="3352798"/>
            <a:ext cx="2667000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124200" y="3809998"/>
            <a:ext cx="3048000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057400" y="4267200"/>
            <a:ext cx="411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523205" y="4344195"/>
            <a:ext cx="53499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5000" y="4722812"/>
            <a:ext cx="426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0" y="2514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2590800"/>
            <a:ext cx="121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বহিঃপর্দা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3048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011269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অন্তঃপর্দা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3505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359158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ক্রিস্টি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84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3962400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অক্সিজোম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449580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ম্যাট্রিক্স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43000" y="5562600"/>
            <a:ext cx="46482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- মাইটোকন্ড্রিয়া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57200"/>
            <a:ext cx="56388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মাইটোকন্ড্রিয়ার কাজ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reen-mitochondr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778179"/>
            <a:ext cx="3733799" cy="3698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6107668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1752600"/>
            <a:ext cx="2209800" cy="1600200"/>
          </a:xfrm>
          <a:prstGeom prst="wedgeRoundRectCallout">
            <a:avLst>
              <a:gd name="adj1" fmla="val 64840"/>
              <a:gd name="adj2" fmla="val 1051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1752600"/>
            <a:ext cx="2971800" cy="1600200"/>
          </a:xfrm>
          <a:prstGeom prst="wedgeRoundRectCallout">
            <a:avLst>
              <a:gd name="adj1" fmla="val 64840"/>
              <a:gd name="adj2" fmla="val 10515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 উৎপাদনের </a:t>
            </a:r>
            <a:r>
              <a:rPr lang="bn-BD" sz="2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53000" y="1752600"/>
            <a:ext cx="3962400" cy="1600200"/>
          </a:xfrm>
          <a:prstGeom prst="wedgeRoundRectCallout">
            <a:avLst>
              <a:gd name="adj1" fmla="val -66394"/>
              <a:gd name="adj2" fmla="val 15264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সেজন্য এর নাম কোষের ‘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হাউস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57200"/>
            <a:ext cx="44196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 কী?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rtoon-c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3810000" cy="3810000"/>
          </a:xfrm>
          <a:prstGeom prst="rect">
            <a:avLst/>
          </a:prstGeom>
        </p:spPr>
      </p:pic>
      <p:pic>
        <p:nvPicPr>
          <p:cNvPr id="4" name="Picture 3" descr="scr-11.jpg"/>
          <p:cNvPicPr>
            <a:picLocks noChangeAspect="1"/>
          </p:cNvPicPr>
          <p:nvPr/>
        </p:nvPicPr>
        <p:blipFill>
          <a:blip r:embed="rId3" cstate="print"/>
          <a:srcRect l="13043" t="25014" r="8696"/>
          <a:stretch>
            <a:fillRect/>
          </a:stretch>
        </p:blipFill>
        <p:spPr>
          <a:xfrm>
            <a:off x="6934200" y="3048000"/>
            <a:ext cx="1371600" cy="114213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371600" y="2819400"/>
            <a:ext cx="1295400" cy="1371600"/>
          </a:xfrm>
          <a:prstGeom prst="donut">
            <a:avLst>
              <a:gd name="adj" fmla="val 6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3581400"/>
            <a:ext cx="411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5410200"/>
            <a:ext cx="80010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জীবকোষের প্রোটোপ্লাজমে পর্দা দ্বারা বেষ্টিত </a:t>
            </a:r>
            <a:r>
              <a:rPr lang="bn-BD" sz="32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সর্বাপেক্ষা ঘন </a:t>
            </a:r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বস্তুটিই নিউক্লিয়াস।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505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গঠন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ucleus.PNG"/>
          <p:cNvPicPr>
            <a:picLocks noChangeAspect="1"/>
          </p:cNvPicPr>
          <p:nvPr/>
        </p:nvPicPr>
        <p:blipFill>
          <a:blip r:embed="rId2"/>
          <a:srcRect l="25270" t="8351" r="28307" b="8136"/>
          <a:stretch>
            <a:fillRect/>
          </a:stretch>
        </p:blipFill>
        <p:spPr>
          <a:xfrm>
            <a:off x="1066800" y="2209800"/>
            <a:ext cx="3124200" cy="3048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0800000">
            <a:off x="2743200" y="2589211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3962400" y="3198812"/>
            <a:ext cx="914400" cy="15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438400" y="3733800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048000" y="4189412"/>
            <a:ext cx="1828800" cy="15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3429000" y="5027616"/>
            <a:ext cx="1447800" cy="1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3000" y="2209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2286000"/>
            <a:ext cx="1676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ক্রোমাটিন তন্তু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2819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2971800"/>
            <a:ext cx="228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নিউক্লিয়ার মেমব্রেন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34069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3439180"/>
            <a:ext cx="152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ক্লিওলাস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8641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397258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47023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0" y="481078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নিউক্লিয়ার রন্ধ্র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57400" y="5562600"/>
            <a:ext cx="4953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– নিওক্লিয়াসের বিভিন্ন অংশ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457200"/>
            <a:ext cx="3200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কাজ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ell with w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267200"/>
            <a:ext cx="1296526" cy="1315974"/>
          </a:xfrm>
          <a:prstGeom prst="rect">
            <a:avLst/>
          </a:prstGeom>
        </p:spPr>
      </p:pic>
      <p:pic>
        <p:nvPicPr>
          <p:cNvPr id="7" name="Picture 6" descr="nucleus_structure.png"/>
          <p:cNvPicPr>
            <a:picLocks noChangeAspect="1"/>
          </p:cNvPicPr>
          <p:nvPr/>
        </p:nvPicPr>
        <p:blipFill>
          <a:blip r:embed="rId3"/>
          <a:srcRect l="25924" t="6944" r="25931"/>
          <a:stretch>
            <a:fillRect/>
          </a:stretch>
        </p:blipFill>
        <p:spPr>
          <a:xfrm>
            <a:off x="1219200" y="1634099"/>
            <a:ext cx="1371600" cy="14139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3048000"/>
            <a:ext cx="23622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মেমব্রেন নিউক্লিয়াসকে রক্ষণাবেক্ষণ করে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 rot="9166644">
            <a:off x="2405580" y="1531798"/>
            <a:ext cx="792801" cy="3816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ucleus_structure.png"/>
          <p:cNvPicPr>
            <a:picLocks noChangeAspect="1"/>
          </p:cNvPicPr>
          <p:nvPr/>
        </p:nvPicPr>
        <p:blipFill>
          <a:blip r:embed="rId3"/>
          <a:srcRect l="25924" t="6944" r="25931"/>
          <a:stretch>
            <a:fillRect/>
          </a:stretch>
        </p:blipFill>
        <p:spPr>
          <a:xfrm>
            <a:off x="6629400" y="1634099"/>
            <a:ext cx="1371600" cy="141390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172200" y="3048000"/>
            <a:ext cx="23622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রন্ধ্র নিউক্লিয়াসের ভিতর ও বাইরে যোগাযোগ রক্ষা করে  </a:t>
            </a:r>
            <a:endParaRPr lang="en-US" sz="1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 rot="8201704">
            <a:off x="7806791" y="1502078"/>
            <a:ext cx="434955" cy="137252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9318945">
            <a:off x="8027122" y="1724563"/>
            <a:ext cx="434955" cy="137252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373px-Diagram_cell_nucleus_no_tex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7" y="4146439"/>
            <a:ext cx="1547813" cy="156856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09600" y="5791200"/>
            <a:ext cx="23622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 জৈবনিক কাজ করে, নিউক্লিওলাস ও ক্রোমোজোমের ধারক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 rot="19848469">
            <a:off x="1927746" y="4269894"/>
            <a:ext cx="1690160" cy="533400"/>
          </a:xfrm>
          <a:prstGeom prst="leftArrow">
            <a:avLst>
              <a:gd name="adj1" fmla="val 48166"/>
              <a:gd name="adj2" fmla="val 5745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নিউক্লিওপ্লাজম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5200" y="5791200"/>
            <a:ext cx="23622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সকল কাজ নিয়ন্ত্রন করে </a:t>
            </a:r>
            <a:endParaRPr lang="en-US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373px-Diagram_cell_nucleus_no_tex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191000"/>
            <a:ext cx="1547813" cy="1568561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 rot="19848469">
            <a:off x="4529355" y="4159003"/>
            <a:ext cx="1519951" cy="533400"/>
          </a:xfrm>
          <a:prstGeom prst="leftArrow">
            <a:avLst>
              <a:gd name="adj1" fmla="val 48166"/>
              <a:gd name="adj2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উক্লিওলাস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00800" y="5791200"/>
            <a:ext cx="23622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ও বংশগতি নিয়ন্ত্রন করে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783 L -0.04427 0.0599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0.06088 L 0.00677 -0.00578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57200"/>
            <a:ext cx="25146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28600" y="1752600"/>
            <a:ext cx="1981200" cy="1143000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(ক)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28600" y="3276600"/>
            <a:ext cx="1981200" cy="1143000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(খ)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28600" y="4800600"/>
            <a:ext cx="1981200" cy="1143000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(গ)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752600" y="1752600"/>
            <a:ext cx="7086600" cy="1143000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“উদ্ভিদে প্লাস্টিড না থাকলে প্রাণিদের জীবন বিপন্ন হত” – ব্যাখ্যা কর।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752600" y="3276600"/>
            <a:ext cx="7086600" cy="1143000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“মাইটোকন্ড্রিয়াকে কোষের পাওয়ার হাউস বলা হয়”– বুঝিয়ে লেখ। 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752600" y="4800600"/>
            <a:ext cx="7162800" cy="1143000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“কোষের সকল জৈবনিক কাজ নিয়ন্ত্রন করে নিউক্লিয়াস”– ব্যাখ্যা কর।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57200"/>
            <a:ext cx="1447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228600"/>
            <a:ext cx="2743200" cy="990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rtoon-ce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3352800" cy="3352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791200" y="1371600"/>
            <a:ext cx="2590800" cy="838200"/>
          </a:xfrm>
          <a:prstGeom prst="wedgeRoundRectCallout">
            <a:avLst>
              <a:gd name="adj1" fmla="val -80147"/>
              <a:gd name="adj2" fmla="val 11704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অঙ্গটির নাম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91200" y="1371600"/>
            <a:ext cx="2590800" cy="838200"/>
          </a:xfrm>
          <a:prstGeom prst="wedgeRoundRectCallout">
            <a:avLst>
              <a:gd name="adj1" fmla="val -80147"/>
              <a:gd name="adj2" fmla="val 11704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কাজ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5800" y="1524000"/>
            <a:ext cx="2590800" cy="838200"/>
          </a:xfrm>
          <a:prstGeom prst="wedgeRoundRectCallout">
            <a:avLst>
              <a:gd name="adj1" fmla="val 70833"/>
              <a:gd name="adj2" fmla="val 1897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অঙ্গটির নাম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1524000"/>
            <a:ext cx="2590800" cy="838200"/>
          </a:xfrm>
          <a:prstGeom prst="wedgeRoundRectCallout">
            <a:avLst>
              <a:gd name="adj1" fmla="val 70833"/>
              <a:gd name="adj2" fmla="val 1897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অংশগুলো কী কী?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.jpg6059a18d-6f2a-46c6-9cfe-169af817ccddOriginal.jpg"/>
          <p:cNvPicPr>
            <a:picLocks noChangeAspect="1"/>
          </p:cNvPicPr>
          <p:nvPr/>
        </p:nvPicPr>
        <p:blipFill>
          <a:blip r:embed="rId4" cstate="print"/>
          <a:srcRect t="33333" b="16667"/>
          <a:stretch>
            <a:fillRect/>
          </a:stretch>
        </p:blipFill>
        <p:spPr>
          <a:xfrm rot="19088883">
            <a:off x="4941258" y="3793948"/>
            <a:ext cx="762000" cy="3265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172200" y="4495800"/>
            <a:ext cx="2590800" cy="838200"/>
          </a:xfrm>
          <a:prstGeom prst="wedgeRoundRectCallout">
            <a:avLst>
              <a:gd name="adj1" fmla="val -79657"/>
              <a:gd name="adj2" fmla="val -113258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অঙ্গটির নাম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72200" y="4495800"/>
            <a:ext cx="2590800" cy="838200"/>
          </a:xfrm>
          <a:prstGeom prst="wedgeRoundRectCallout">
            <a:avLst>
              <a:gd name="adj1" fmla="val -79657"/>
              <a:gd name="adj2" fmla="val -11325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ইহার প্রকারভেদ?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57200" y="4495800"/>
            <a:ext cx="2590800" cy="838200"/>
          </a:xfrm>
          <a:prstGeom prst="wedgeRoundRectCallout">
            <a:avLst>
              <a:gd name="adj1" fmla="val 89460"/>
              <a:gd name="adj2" fmla="val -12538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বৃত্তটির নাম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57200" y="4495800"/>
            <a:ext cx="2590800" cy="838200"/>
          </a:xfrm>
          <a:prstGeom prst="wedgeRoundRectCallout">
            <a:avLst>
              <a:gd name="adj1" fmla="val 90931"/>
              <a:gd name="adj2" fmla="val -12689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বৃত্তটির কাজ কী?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0" y="0"/>
            <a:ext cx="2895600" cy="1676400"/>
          </a:xfrm>
          <a:prstGeom prst="downArrowCallou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581401"/>
            <a:ext cx="4191000" cy="2438400"/>
          </a:xfrm>
          <a:prstGeom prst="round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bn-BD" sz="2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রায়গঞ্জ  পাইলট উচ্চ বিদ্যালয়</a:t>
            </a:r>
          </a:p>
          <a:p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রায়গঞ্জ  সিরাজঞ্জ</a:t>
            </a:r>
          </a:p>
          <a:p>
            <a:endParaRPr lang="bn-BD" sz="2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07" y="2661791"/>
            <a:ext cx="32064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u="sng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u="sng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5400" y="3200400"/>
            <a:ext cx="4038600" cy="2438400"/>
          </a:xfrm>
          <a:prstGeom prst="roundRect">
            <a:avLst>
              <a:gd name="adj" fmla="val 15104"/>
            </a:avLst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– ৭ম</a:t>
            </a:r>
          </a:p>
          <a:p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– বিজ্ঞান</a:t>
            </a:r>
          </a:p>
          <a:p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</a:t>
            </a:r>
            <a:endParaRPr lang="bn-BD" sz="2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৫০ মিনিট </a:t>
            </a:r>
          </a:p>
          <a:p>
            <a:endParaRPr lang="bn-BD" sz="28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209800"/>
            <a:ext cx="30861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3200" b="1" u="sng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u="sng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u="sng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8620-11820-0.jpg"/>
          <p:cNvPicPr>
            <a:picLocks noChangeAspect="1"/>
          </p:cNvPicPr>
          <p:nvPr/>
        </p:nvPicPr>
        <p:blipFill>
          <a:blip r:embed="rId3"/>
          <a:srcRect l="49917" b="5167"/>
          <a:stretch>
            <a:fillRect/>
          </a:stretch>
        </p:blipFill>
        <p:spPr>
          <a:xfrm>
            <a:off x="609600" y="304800"/>
            <a:ext cx="1908023" cy="1905000"/>
          </a:xfrm>
          <a:prstGeom prst="rect">
            <a:avLst/>
          </a:prstGeom>
        </p:spPr>
      </p:pic>
      <p:pic>
        <p:nvPicPr>
          <p:cNvPr id="3" name="Picture 2" descr="flow.jpeg"/>
          <p:cNvPicPr>
            <a:picLocks noChangeAspect="1"/>
          </p:cNvPicPr>
          <p:nvPr/>
        </p:nvPicPr>
        <p:blipFill>
          <a:blip r:embed="rId4" cstate="print"/>
          <a:srcRect l="10454" b="11717"/>
          <a:stretch>
            <a:fillRect/>
          </a:stretch>
        </p:blipFill>
        <p:spPr>
          <a:xfrm>
            <a:off x="609600" y="2438400"/>
            <a:ext cx="1940572" cy="1981200"/>
          </a:xfrm>
          <a:prstGeom prst="rect">
            <a:avLst/>
          </a:prstGeom>
        </p:spPr>
      </p:pic>
      <p:pic>
        <p:nvPicPr>
          <p:cNvPr id="4" name="Picture 3" descr="figure-04-17b-1-photo.jpg"/>
          <p:cNvPicPr>
            <a:picLocks noChangeAspect="1"/>
          </p:cNvPicPr>
          <p:nvPr/>
        </p:nvPicPr>
        <p:blipFill>
          <a:blip r:embed="rId5"/>
          <a:srcRect b="7407"/>
          <a:stretch>
            <a:fillRect/>
          </a:stretch>
        </p:blipFill>
        <p:spPr>
          <a:xfrm>
            <a:off x="609600" y="4648200"/>
            <a:ext cx="1905000" cy="1905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971800" y="457200"/>
            <a:ext cx="5867400" cy="16002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পাতা সবুজ হয় কেন?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971800" y="2590800"/>
            <a:ext cx="5867400" cy="16002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পাপড়ি রঙ্গিন হয় কেন?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71800" y="4724400"/>
            <a:ext cx="5867400" cy="1600200"/>
          </a:xfrm>
          <a:prstGeom prst="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গোলআলু বর্ণহীন হয় কেন?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0" y="914400"/>
          <a:ext cx="57912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3352799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নতুন শব্দ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কোষপর্দা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প্রোটোপ্লাজম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সাইটোপ্লাজম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প্লাস্টিড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মাইটোকন্ড্রিয়া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এন্ডোপ্লাজমিক জালিকা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ক্রোমোজোম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lant-Cell-Model-500A.jpg"/>
          <p:cNvPicPr>
            <a:picLocks noChangeAspect="1"/>
          </p:cNvPicPr>
          <p:nvPr/>
        </p:nvPicPr>
        <p:blipFill>
          <a:blip r:embed="rId2" cstate="print"/>
          <a:srcRect l="15596" r="14679"/>
          <a:stretch>
            <a:fillRect/>
          </a:stretch>
        </p:blipFill>
        <p:spPr>
          <a:xfrm>
            <a:off x="2667000" y="1676400"/>
            <a:ext cx="457200" cy="655721"/>
          </a:xfrm>
          <a:prstGeom prst="rect">
            <a:avLst/>
          </a:prstGeom>
        </p:spPr>
      </p:pic>
      <p:pic>
        <p:nvPicPr>
          <p:cNvPr id="6" name="Picture 5" descr="3032546_orig.jpg"/>
          <p:cNvPicPr>
            <a:picLocks noChangeAspect="1"/>
          </p:cNvPicPr>
          <p:nvPr/>
        </p:nvPicPr>
        <p:blipFill>
          <a:blip r:embed="rId3"/>
          <a:srcRect l="1111" t="7333" r="7778" b="7333"/>
          <a:stretch>
            <a:fillRect/>
          </a:stretch>
        </p:blipFill>
        <p:spPr>
          <a:xfrm>
            <a:off x="2423161" y="2362200"/>
            <a:ext cx="914400" cy="713678"/>
          </a:xfrm>
          <a:prstGeom prst="rect">
            <a:avLst/>
          </a:prstGeom>
        </p:spPr>
      </p:pic>
      <p:pic>
        <p:nvPicPr>
          <p:cNvPr id="7" name="Picture 6" descr="animal-cell-nucleolusvvbiology2---animal-cell-qzzznx06.jpg"/>
          <p:cNvPicPr>
            <a:picLocks noChangeAspect="1"/>
          </p:cNvPicPr>
          <p:nvPr/>
        </p:nvPicPr>
        <p:blipFill>
          <a:blip r:embed="rId4"/>
          <a:srcRect l="13557" t="11905" r="17029" b="11905"/>
          <a:stretch>
            <a:fillRect/>
          </a:stretch>
        </p:blipFill>
        <p:spPr>
          <a:xfrm>
            <a:off x="2346961" y="3116580"/>
            <a:ext cx="1066800" cy="693420"/>
          </a:xfrm>
          <a:prstGeom prst="rect">
            <a:avLst/>
          </a:prstGeom>
        </p:spPr>
      </p:pic>
      <p:pic>
        <p:nvPicPr>
          <p:cNvPr id="8" name="Picture 7" descr="image002.jpg"/>
          <p:cNvPicPr>
            <a:picLocks noChangeAspect="1"/>
          </p:cNvPicPr>
          <p:nvPr/>
        </p:nvPicPr>
        <p:blipFill>
          <a:blip r:embed="rId5" cstate="print"/>
          <a:srcRect t="22703"/>
          <a:stretch>
            <a:fillRect/>
          </a:stretch>
        </p:blipFill>
        <p:spPr>
          <a:xfrm>
            <a:off x="2270761" y="3872442"/>
            <a:ext cx="1219200" cy="623358"/>
          </a:xfrm>
          <a:prstGeom prst="rect">
            <a:avLst/>
          </a:prstGeom>
        </p:spPr>
      </p:pic>
      <p:pic>
        <p:nvPicPr>
          <p:cNvPr id="9" name="Picture 8" descr="mitochondria.jpg"/>
          <p:cNvPicPr>
            <a:picLocks noChangeAspect="1"/>
          </p:cNvPicPr>
          <p:nvPr/>
        </p:nvPicPr>
        <p:blipFill>
          <a:blip r:embed="rId6"/>
          <a:srcRect l="16387" t="24603" r="2941" b="11905"/>
          <a:stretch>
            <a:fillRect/>
          </a:stretch>
        </p:blipFill>
        <p:spPr>
          <a:xfrm>
            <a:off x="2270761" y="4572001"/>
            <a:ext cx="1234439" cy="685800"/>
          </a:xfrm>
          <a:prstGeom prst="rect">
            <a:avLst/>
          </a:prstGeom>
        </p:spPr>
      </p:pic>
      <p:pic>
        <p:nvPicPr>
          <p:cNvPr id="10" name="Picture 9" descr="scr-11.jpg"/>
          <p:cNvPicPr>
            <a:picLocks noChangeAspect="1"/>
          </p:cNvPicPr>
          <p:nvPr/>
        </p:nvPicPr>
        <p:blipFill>
          <a:blip r:embed="rId7" cstate="print"/>
          <a:srcRect l="12049" r="28748" b="58734"/>
          <a:stretch>
            <a:fillRect/>
          </a:stretch>
        </p:blipFill>
        <p:spPr>
          <a:xfrm>
            <a:off x="2270761" y="5257800"/>
            <a:ext cx="1219200" cy="692395"/>
          </a:xfrm>
          <a:prstGeom prst="rect">
            <a:avLst/>
          </a:prstGeom>
        </p:spPr>
      </p:pic>
      <p:pic>
        <p:nvPicPr>
          <p:cNvPr id="11" name="Picture 10" descr="dividing_bacteri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60" y="6019800"/>
            <a:ext cx="1219201" cy="685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16200000">
            <a:off x="2651760" y="1905000"/>
            <a:ext cx="457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90800" y="16406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পাঠের নতুন শব্দ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52800" y="457200"/>
            <a:ext cx="3276600" cy="121920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9685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প্লাস্টিড, মাইটোকন্ড্রিয়া ও নিউক্লিয়াস এর চিহ্নিত চিত্র অংকন কর।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ca2b29b01b21ed1dd36a59695d6dd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524000"/>
            <a:ext cx="5210175" cy="4953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457200"/>
            <a:ext cx="66294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অসংখ্য ধন্যবাদ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yoloj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3763627" cy="4800600"/>
          </a:xfrm>
          <a:prstGeom prst="rect">
            <a:avLst/>
          </a:prstGeom>
        </p:spPr>
      </p:pic>
      <p:pic>
        <p:nvPicPr>
          <p:cNvPr id="3" name="Picture 2" descr="vidjun2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657600"/>
            <a:ext cx="26416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49759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অণুবীক্ষণ যন্ত্রে কী কী দেখা যাচ্ছে?</a:t>
            </a:r>
            <a:endParaRPr lang="en-US" sz="44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714501">
            <a:off x="2902574" y="4788908"/>
            <a:ext cx="2490626" cy="377301"/>
          </a:xfrm>
          <a:prstGeom prst="rightArrow">
            <a:avLst>
              <a:gd name="adj1" fmla="val 41101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94 -0.00347 L 0.1632 -3.1267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362200"/>
            <a:ext cx="5943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মাইটোকন্ড্রিয়া ও নিউক্লিয়াস</a:t>
            </a:r>
            <a:endParaRPr lang="en-US" sz="48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64403"/>
            <a:ext cx="32766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90678"/>
            <a:ext cx="8610600" cy="32624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r>
              <a:rPr lang="bn-BD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প্লাস্টিড, মাইটোকন্ড্রিয়া ও নিউক্লিয়াস কী তা বলতে পারবে</a:t>
            </a:r>
          </a:p>
          <a:p>
            <a:r>
              <a:rPr lang="bn-BD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প্লাস্টিডের প্রকারভেদ ব্যাখ্যা করতে পারবে</a:t>
            </a:r>
            <a:endParaRPr lang="en-US" sz="3600" b="1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এদের গঠন ও কাজ বর্ণনা করতে পারবে</a:t>
            </a:r>
          </a:p>
          <a:p>
            <a:r>
              <a:rPr lang="bn-BD" sz="3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এদের চিহ্নিত চিত্র অংকন করতে পারবে।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tids.jpg"/>
          <p:cNvPicPr>
            <a:picLocks noChangeAspect="1"/>
          </p:cNvPicPr>
          <p:nvPr/>
        </p:nvPicPr>
        <p:blipFill>
          <a:blip r:embed="rId2"/>
          <a:srcRect b="18919"/>
          <a:stretch>
            <a:fillRect/>
          </a:stretch>
        </p:blipFill>
        <p:spPr>
          <a:xfrm>
            <a:off x="838200" y="1905000"/>
            <a:ext cx="7489419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201180"/>
            <a:ext cx="2514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(?) বর্ণ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4191000"/>
            <a:ext cx="24384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(?) বর্ণ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191000"/>
            <a:ext cx="2514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(?) বর্ণ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49759"/>
            <a:ext cx="23622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 কী?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191000"/>
            <a:ext cx="2514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লাল, কমলা, হলুদ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191000"/>
            <a:ext cx="24384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বর্ণহীন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191000"/>
            <a:ext cx="25146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বর্ণ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807720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উদ্ভিদকোষের সাইটোপ্লাজমে </a:t>
            </a:r>
            <a:r>
              <a:rPr lang="bn-BD" sz="4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বর্ণহীন অথবা বর্ণযুক্ত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গোলাকার বা ডিম্বাকার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অঙ্গানুই হল প্লাস্টিড।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457200"/>
            <a:ext cx="3429000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প্লাস্টিডের প্রকারভেদ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ep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2" y="1676400"/>
            <a:ext cx="3507618" cy="3352800"/>
          </a:xfrm>
          <a:prstGeom prst="rect">
            <a:avLst/>
          </a:prstGeom>
        </p:spPr>
      </p:pic>
      <p:pic>
        <p:nvPicPr>
          <p:cNvPr id="4" name="Picture 3" descr="PJ-BN717_ACHES_DV_20130415171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5225" y="1676400"/>
            <a:ext cx="3412975" cy="3352800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729345" y="5257800"/>
            <a:ext cx="3429000" cy="1066800"/>
          </a:xfrm>
          <a:prstGeom prst="upArrow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বর্ণযুক্ত প্লাস্টিডের নাম (?)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5029200" y="5257800"/>
            <a:ext cx="3429000" cy="1066800"/>
          </a:xfrm>
          <a:prstGeom prst="upArrow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বর্ণহীন প্লাস্টিডের নাম (?)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723900" y="5257800"/>
            <a:ext cx="3429000" cy="1066800"/>
          </a:xfrm>
          <a:prstGeom prst="upArrow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ক্রোমোপ্লাস্টিড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029200" y="5257800"/>
            <a:ext cx="3429000" cy="1066800"/>
          </a:xfrm>
          <a:prstGeom prst="upArrowCallou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লিউকোপ্লাস্টিড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5105400" cy="838200"/>
          </a:xfrm>
          <a:prstGeom prst="round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ক্রোমোপ্লাস্টিড আবার কয় প্রকার 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-tomato-meteorite-537x402.jpg"/>
          <p:cNvPicPr>
            <a:picLocks noChangeAspect="1"/>
          </p:cNvPicPr>
          <p:nvPr/>
        </p:nvPicPr>
        <p:blipFill>
          <a:blip r:embed="rId3" cstate="print"/>
          <a:srcRect l="47857" t="3333" r="7672" b="13333"/>
          <a:stretch>
            <a:fillRect/>
          </a:stretch>
        </p:blipFill>
        <p:spPr>
          <a:xfrm>
            <a:off x="7391400" y="1828800"/>
            <a:ext cx="1371600" cy="2971800"/>
          </a:xfrm>
          <a:prstGeom prst="rect">
            <a:avLst/>
          </a:prstGeom>
        </p:spPr>
      </p:pic>
      <p:pic>
        <p:nvPicPr>
          <p:cNvPr id="4" name="Picture 3" descr="fl.jpeg"/>
          <p:cNvPicPr>
            <a:picLocks noChangeAspect="1"/>
          </p:cNvPicPr>
          <p:nvPr/>
        </p:nvPicPr>
        <p:blipFill>
          <a:blip r:embed="rId4" cstate="print"/>
          <a:srcRect l="9953" t="13333" r="11798" b="23333"/>
          <a:stretch>
            <a:fillRect/>
          </a:stretch>
        </p:blipFill>
        <p:spPr>
          <a:xfrm>
            <a:off x="4419600" y="1828800"/>
            <a:ext cx="1447800" cy="2971800"/>
          </a:xfrm>
          <a:prstGeom prst="rect">
            <a:avLst/>
          </a:prstGeom>
        </p:spPr>
      </p:pic>
      <p:pic>
        <p:nvPicPr>
          <p:cNvPr id="5" name="Picture 4" descr="558620-11820-0.jpg"/>
          <p:cNvPicPr>
            <a:picLocks noChangeAspect="1"/>
          </p:cNvPicPr>
          <p:nvPr/>
        </p:nvPicPr>
        <p:blipFill>
          <a:blip r:embed="rId5"/>
          <a:srcRect l="49917"/>
          <a:stretch>
            <a:fillRect/>
          </a:stretch>
        </p:blipFill>
        <p:spPr>
          <a:xfrm>
            <a:off x="533400" y="1676400"/>
            <a:ext cx="2971800" cy="2971800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381000" y="5029200"/>
            <a:ext cx="3048000" cy="914400"/>
          </a:xfrm>
          <a:prstGeom prst="upArrowCallou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সবুজ অংশে থাকে (?)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81000" y="5029200"/>
            <a:ext cx="3048000" cy="914400"/>
          </a:xfrm>
          <a:prstGeom prst="upArrowCallou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191000" y="5029200"/>
            <a:ext cx="4724400" cy="914400"/>
          </a:xfrm>
          <a:prstGeom prst="upArrowCallou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 পাপড়ি, ফল, ও রঙ্গিন সবজিতে থাকে (?)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8ce35f_78978d7dfc009fafadf7381df10b5637.jpg_512.jpeg"/>
          <p:cNvPicPr>
            <a:picLocks noChangeAspect="1"/>
          </p:cNvPicPr>
          <p:nvPr/>
        </p:nvPicPr>
        <p:blipFill>
          <a:blip r:embed="rId6"/>
          <a:srcRect r="39333"/>
          <a:stretch>
            <a:fillRect/>
          </a:stretch>
        </p:blipFill>
        <p:spPr>
          <a:xfrm>
            <a:off x="5867400" y="1828800"/>
            <a:ext cx="1524000" cy="2971800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>
          <a:xfrm>
            <a:off x="4191000" y="5029200"/>
            <a:ext cx="4724400" cy="914400"/>
          </a:xfrm>
          <a:prstGeom prst="upArrowCallou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9859.fig.001.jpg"/>
          <p:cNvPicPr>
            <a:picLocks noChangeAspect="1"/>
          </p:cNvPicPr>
          <p:nvPr/>
        </p:nvPicPr>
        <p:blipFill>
          <a:blip r:embed="rId2" cstate="print"/>
          <a:srcRect l="57857" t="30888" b="43675"/>
          <a:stretch>
            <a:fillRect/>
          </a:stretch>
        </p:blipFill>
        <p:spPr>
          <a:xfrm rot="16200000">
            <a:off x="5943601" y="1899850"/>
            <a:ext cx="2275698" cy="1066800"/>
          </a:xfrm>
          <a:prstGeom prst="rect">
            <a:avLst/>
          </a:prstGeom>
        </p:spPr>
      </p:pic>
      <p:pic>
        <p:nvPicPr>
          <p:cNvPr id="4" name="Picture 3" descr="plastids.jpg"/>
          <p:cNvPicPr>
            <a:picLocks noChangeAspect="1"/>
          </p:cNvPicPr>
          <p:nvPr/>
        </p:nvPicPr>
        <p:blipFill>
          <a:blip r:embed="rId3"/>
          <a:srcRect l="36076" t="41667" r="41964" b="19445"/>
          <a:stretch>
            <a:fillRect/>
          </a:stretch>
        </p:blipFill>
        <p:spPr>
          <a:xfrm>
            <a:off x="762000" y="1905000"/>
            <a:ext cx="2400300" cy="1600200"/>
          </a:xfrm>
          <a:prstGeom prst="rect">
            <a:avLst/>
          </a:prstGeom>
        </p:spPr>
      </p:pic>
      <p:pic>
        <p:nvPicPr>
          <p:cNvPr id="5" name="Picture 4" descr="289859.fig.001.jpg"/>
          <p:cNvPicPr>
            <a:picLocks noChangeAspect="1"/>
          </p:cNvPicPr>
          <p:nvPr/>
        </p:nvPicPr>
        <p:blipFill>
          <a:blip r:embed="rId2" cstate="print"/>
          <a:srcRect l="1687" t="29975" r="57825" b="45698"/>
          <a:stretch>
            <a:fillRect/>
          </a:stretch>
        </p:blipFill>
        <p:spPr>
          <a:xfrm rot="16200000">
            <a:off x="6934200" y="1981201"/>
            <a:ext cx="2286000" cy="10667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0800" y="457200"/>
            <a:ext cx="37338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743201" y="1143000"/>
            <a:ext cx="914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1219201"/>
            <a:ext cx="1143000" cy="6857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33400" y="3657600"/>
            <a:ext cx="2667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" y="3657600"/>
            <a:ext cx="3276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লিউকোপ্লাস্টিড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8400" y="3657600"/>
            <a:ext cx="2667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3657600"/>
            <a:ext cx="2895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ক্রোমোপ্লাস্টিড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nt-Up Arrow 18"/>
          <p:cNvSpPr/>
          <p:nvPr/>
        </p:nvSpPr>
        <p:spPr>
          <a:xfrm rot="10800000">
            <a:off x="5029200" y="3962399"/>
            <a:ext cx="1219200" cy="457200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289859.fig.001.jpg"/>
          <p:cNvPicPr>
            <a:picLocks noChangeAspect="1"/>
          </p:cNvPicPr>
          <p:nvPr/>
        </p:nvPicPr>
        <p:blipFill>
          <a:blip r:embed="rId2" cstate="print"/>
          <a:srcRect l="57857" t="30888" b="43675"/>
          <a:stretch>
            <a:fillRect/>
          </a:stretch>
        </p:blipFill>
        <p:spPr>
          <a:xfrm>
            <a:off x="2286000" y="4800600"/>
            <a:ext cx="2275698" cy="1066800"/>
          </a:xfrm>
          <a:prstGeom prst="rect">
            <a:avLst/>
          </a:prstGeom>
        </p:spPr>
      </p:pic>
      <p:pic>
        <p:nvPicPr>
          <p:cNvPr id="21" name="Picture 20" descr="289859.fig.001.jpg"/>
          <p:cNvPicPr>
            <a:picLocks noChangeAspect="1"/>
          </p:cNvPicPr>
          <p:nvPr/>
        </p:nvPicPr>
        <p:blipFill>
          <a:blip r:embed="rId2" cstate="print"/>
          <a:srcRect l="1687" t="29975" r="57825" b="45698"/>
          <a:stretch>
            <a:fillRect/>
          </a:stretch>
        </p:blipFill>
        <p:spPr>
          <a:xfrm>
            <a:off x="5791200" y="4800601"/>
            <a:ext cx="2286000" cy="1066799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9" idx="0"/>
          </p:cNvCxnSpPr>
          <p:nvPr/>
        </p:nvCxnSpPr>
        <p:spPr>
          <a:xfrm rot="5400000">
            <a:off x="4381501" y="4305302"/>
            <a:ext cx="647702" cy="8762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43498" y="4419601"/>
            <a:ext cx="876302" cy="6858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1200" y="5867400"/>
            <a:ext cx="2667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638800" y="5867400"/>
            <a:ext cx="2667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81200" y="5867400"/>
            <a:ext cx="2667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ক্রোমোপ্লাস্ট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638800" y="5867400"/>
            <a:ext cx="26670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516</Words>
  <Application>Microsoft Office PowerPoint</Application>
  <PresentationFormat>On-screen Show (4:3)</PresentationFormat>
  <Paragraphs>149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RCT</cp:lastModifiedBy>
  <cp:revision>130</cp:revision>
  <dcterms:created xsi:type="dcterms:W3CDTF">2006-08-16T00:00:00Z</dcterms:created>
  <dcterms:modified xsi:type="dcterms:W3CDTF">2020-01-16T06:09:04Z</dcterms:modified>
</cp:coreProperties>
</file>