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21"/>
  </p:notesMasterIdLst>
  <p:sldIdLst>
    <p:sldId id="287" r:id="rId2"/>
    <p:sldId id="276" r:id="rId3"/>
    <p:sldId id="259" r:id="rId4"/>
    <p:sldId id="280" r:id="rId5"/>
    <p:sldId id="289" r:id="rId6"/>
    <p:sldId id="290" r:id="rId7"/>
    <p:sldId id="291" r:id="rId8"/>
    <p:sldId id="302" r:id="rId9"/>
    <p:sldId id="301" r:id="rId10"/>
    <p:sldId id="292" r:id="rId11"/>
    <p:sldId id="293" r:id="rId12"/>
    <p:sldId id="300" r:id="rId13"/>
    <p:sldId id="294" r:id="rId14"/>
    <p:sldId id="295" r:id="rId15"/>
    <p:sldId id="296" r:id="rId16"/>
    <p:sldId id="297" r:id="rId17"/>
    <p:sldId id="298" r:id="rId18"/>
    <p:sldId id="273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-67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35-DE92-4F8A-BF8D-6D8A19D93B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2301F-8039-4E70-9A8F-683AEA3E5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214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১) দ্রুতি স্কেলার রাশি, বেগ ভেক্টর রাশি। ২) দ্রুতি প্রকাশে দিকের</a:t>
            </a:r>
            <a:r>
              <a:rPr lang="bn-BD" baseline="0" dirty="0" smtClean="0"/>
              <a:t> প্রয়োজন নাই, বেগ </a:t>
            </a:r>
            <a:r>
              <a:rPr lang="bn-BD" dirty="0" smtClean="0"/>
              <a:t>প্রকাশে দিকের</a:t>
            </a:r>
            <a:r>
              <a:rPr lang="bn-BD" baseline="0" dirty="0" smtClean="0"/>
              <a:t> প্রয়োজন আছে। ৩) শুধু মানের পরিবর্তন হলে দ্রুতির পরিবর্তন হয়, </a:t>
            </a:r>
            <a:r>
              <a:rPr lang="bn-BD" dirty="0" smtClean="0"/>
              <a:t>১) দ্রুতি স্কেলার রাশি, বেগ ভেক্টর রাশি। ২) দ্রুতি প্রকাশে দিকের</a:t>
            </a:r>
            <a:r>
              <a:rPr lang="bn-BD" baseline="0" dirty="0" smtClean="0"/>
              <a:t> প্রয়োজন নাই, বেগ </a:t>
            </a:r>
            <a:r>
              <a:rPr lang="bn-BD" dirty="0" smtClean="0"/>
              <a:t>প্রকাশে দিকের</a:t>
            </a:r>
            <a:r>
              <a:rPr lang="bn-BD" baseline="0" dirty="0" smtClean="0"/>
              <a:t> প্রয়োজন আছে। ৩) শুধু মানের পরিবর্তন হলে দ্রুতির পরিবর্তন হয়, শুধু মান, শুধু দিক বা উভয়ের পরিবর্তন হলে বেগের পরিবর্তন হয়।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7163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6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72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585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8635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357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69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289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777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10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591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D5FE05-2663-444F-A75C-44CA4BE44E8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365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068286" y="1224618"/>
            <a:ext cx="609600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IN" sz="2800" u="sng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শিক্ষকবৃন্দের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F-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চেপে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শ্রেনিকক্ষে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/সমস্যার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সবিনয়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0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5458" y="3146612"/>
            <a:ext cx="10771094" cy="53789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71" t="13117" r="5371" b="30259"/>
          <a:stretch/>
        </p:blipFill>
        <p:spPr>
          <a:xfrm>
            <a:off x="8428179" y="2259106"/>
            <a:ext cx="3032160" cy="87900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26229" y="2687858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478857" y="2619049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05118" y="3711388"/>
            <a:ext cx="11013141" cy="914400"/>
            <a:chOff x="139291" y="2708702"/>
            <a:chExt cx="8878167" cy="1287750"/>
          </a:xfrm>
        </p:grpSpPr>
        <p:sp>
          <p:nvSpPr>
            <p:cNvPr id="12" name="Right Brace 11"/>
            <p:cNvSpPr/>
            <p:nvPr/>
          </p:nvSpPr>
          <p:spPr>
            <a:xfrm rot="5400000">
              <a:off x="4349775" y="-1501782"/>
              <a:ext cx="457200" cy="8878167"/>
            </a:xfrm>
            <a:prstGeom prst="rightBrace">
              <a:avLst>
                <a:gd name="adj1" fmla="val 8333"/>
                <a:gd name="adj2" fmla="val 5305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20440" y="1562715"/>
            <a:ext cx="1996440" cy="461665"/>
          </a:xfrm>
          <a:prstGeom prst="rect">
            <a:avLst/>
          </a:prstGeom>
          <a:blipFill rotWithShape="0">
            <a:blip r:embed="rId5"/>
            <a:stretch>
              <a:fillRect l="-4893" t="-9211" b="-3026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083" y="4234217"/>
            <a:ext cx="5504638" cy="835357"/>
          </a:xfrm>
          <a:prstGeom prst="rect">
            <a:avLst/>
          </a:prstGeom>
          <a:blipFill rotWithShape="0">
            <a:blip r:embed="rId6"/>
            <a:stretch>
              <a:fillRect l="-2879" b="-13869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63925" y="5296061"/>
            <a:ext cx="4983453" cy="920573"/>
          </a:xfrm>
          <a:prstGeom prst="rect">
            <a:avLst/>
          </a:prstGeom>
          <a:blipFill rotWithShape="0">
            <a:blip r:embed="rId7"/>
            <a:stretch>
              <a:fillRect l="-3056" b="-1258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498" y="5463959"/>
            <a:ext cx="1891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দ্রুতির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7904" y="309283"/>
            <a:ext cx="1105796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>
              <a:defRPr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যে কোন দিকে কোন বস্তুর অবস্থানের 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হারকে দ্রূতি  বলে । দ্রুতি কে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u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দ্বারা প্রকাশ করা হয় । নিদিষ্ট দিকে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 বস্তুর অবস্থানের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পরিবর্তনের হার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বেগ বলে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বেগ কে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v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দ্বারা প্রকাশ করা হয়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99931 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96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95170" y="2644378"/>
            <a:ext cx="10392784" cy="125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71" t="13117" r="5371" b="30259"/>
          <a:stretch/>
        </p:blipFill>
        <p:spPr>
          <a:xfrm>
            <a:off x="8350624" y="1847839"/>
            <a:ext cx="2827327" cy="81962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47252" y="2203763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236810" y="2269425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93377" y="3134543"/>
            <a:ext cx="10502153" cy="1881210"/>
            <a:chOff x="121920" y="2879049"/>
            <a:chExt cx="8878167" cy="1117403"/>
          </a:xfrm>
        </p:grpSpPr>
        <p:sp>
          <p:nvSpPr>
            <p:cNvPr id="12" name="Right Brace 11"/>
            <p:cNvSpPr/>
            <p:nvPr/>
          </p:nvSpPr>
          <p:spPr>
            <a:xfrm rot="5400000">
              <a:off x="4332404" y="-1331435"/>
              <a:ext cx="457200" cy="8878167"/>
            </a:xfrm>
            <a:prstGeom prst="rightBrace">
              <a:avLst>
                <a:gd name="adj1" fmla="val 8333"/>
                <a:gd name="adj2" fmla="val 5305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63925" y="5296061"/>
            <a:ext cx="4983453" cy="920573"/>
          </a:xfrm>
          <a:prstGeom prst="rect">
            <a:avLst/>
          </a:prstGeom>
          <a:blipFill rotWithShape="0">
            <a:blip r:embed="rId5"/>
            <a:stretch>
              <a:fillRect l="-3056" b="-1258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0710" y="5020569"/>
            <a:ext cx="1891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বেগের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8246" y="385500"/>
            <a:ext cx="1134035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বেগ হল নির্দিষ্ট দিকে অবস্থান পরিবর্তনের হার। এখানে দিক বলা প্রয়োজন। বেগের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মিটার পার সেকেন্ড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99271 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3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9965" y="954740"/>
          <a:ext cx="11295528" cy="512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7764"/>
                <a:gridCol w="5647764"/>
              </a:tblGrid>
              <a:tr h="90745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দ্রূতি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বেগ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469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দ্রুতি স্কেলার রাশি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বেগ ভেক্টর রাশি।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469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দ্রুতি প্রকাশে দিকের প্রয়োজন নাই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২।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বেগ প্রকাশে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মান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দিক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উভয়ের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প্রয়োজন আছে।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77694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শুধু মানের পরিবর্তন হলে দ্রুতির পরিবর্তন হয়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৩।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শুধু মান, শুধু দিক বা উভয়ের পরিবর্তন হলে বেগের পরিবর্তন হয়।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676" y="4526819"/>
            <a:ext cx="6161677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দ্রুতি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বেগের মধ্যে </a:t>
            </a: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সদূশ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4213" y="522101"/>
            <a:ext cx="3510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4012" y="3849451"/>
            <a:ext cx="177163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 দল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55117" y="3943581"/>
            <a:ext cx="181492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বেলী দল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4100" y="4800600"/>
            <a:ext cx="533241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#দূরত্ব ও সরণের 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 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পার্থক্য লেখ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44108" y="1604403"/>
            <a:ext cx="3689258" cy="2335585"/>
            <a:chOff x="1057554" y="1644744"/>
            <a:chExt cx="5065341" cy="2591082"/>
          </a:xfrm>
        </p:grpSpPr>
        <p:pic>
          <p:nvPicPr>
            <p:cNvPr id="13" name="Picture 12" descr="0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7554" y="1644744"/>
              <a:ext cx="2532811" cy="2532811"/>
            </a:xfrm>
            <a:prstGeom prst="rect">
              <a:avLst/>
            </a:prstGeom>
          </p:spPr>
        </p:pic>
        <p:pic>
          <p:nvPicPr>
            <p:cNvPr id="14" name="Picture 13" descr="0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90084" y="1703015"/>
              <a:ext cx="2532811" cy="2532811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5356972" y="1782015"/>
            <a:ext cx="4696386" cy="2007534"/>
            <a:chOff x="5356972" y="1782015"/>
            <a:chExt cx="4696386" cy="2007534"/>
          </a:xfrm>
        </p:grpSpPr>
        <p:pic>
          <p:nvPicPr>
            <p:cNvPr id="16" name="Picture 15" descr="0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56972" y="1782015"/>
              <a:ext cx="2419350" cy="1895475"/>
            </a:xfrm>
            <a:prstGeom prst="rect">
              <a:avLst/>
            </a:prstGeom>
          </p:spPr>
        </p:pic>
        <p:pic>
          <p:nvPicPr>
            <p:cNvPr id="17" name="Picture 16" descr="0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34008" y="1894074"/>
              <a:ext cx="2419350" cy="1895475"/>
            </a:xfrm>
            <a:prstGeom prst="rect">
              <a:avLst/>
            </a:prstGeom>
          </p:spPr>
        </p:pic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9624" y="2366682"/>
            <a:ext cx="11147610" cy="188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71" t="13117" r="5371" b="30259"/>
          <a:stretch/>
        </p:blipFill>
        <p:spPr>
          <a:xfrm>
            <a:off x="8051436" y="1394660"/>
            <a:ext cx="3445801" cy="9989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lum bright="-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71" t="13117" r="5371" b="30259"/>
          <a:stretch/>
        </p:blipFill>
        <p:spPr>
          <a:xfrm>
            <a:off x="2595263" y="1414078"/>
            <a:ext cx="3378818" cy="9794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494" y="313979"/>
            <a:ext cx="11470341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বেগ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কে  </a:t>
            </a:r>
            <a:r>
              <a:rPr lang="bn-BD" sz="4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ত্বরণ </a:t>
            </a:r>
            <a:r>
              <a:rPr lang="bn-IN" sz="4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2539" y="4914252"/>
            <a:ext cx="3244722" cy="1080745"/>
          </a:xfrm>
          <a:prstGeom prst="rect">
            <a:avLst/>
          </a:prstGeom>
          <a:blipFill rotWithShape="0">
            <a:blip r:embed="rId3"/>
            <a:stretch>
              <a:fillRect l="-8459" t="-3390" b="-15819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153" y="2700854"/>
            <a:ext cx="4612341" cy="526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আদি বেগ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u,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শেষ বেগ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t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56360" y="3261392"/>
            <a:ext cx="5501640" cy="523220"/>
          </a:xfrm>
          <a:prstGeom prst="rect">
            <a:avLst/>
          </a:prstGeom>
          <a:blipFill rotWithShape="0">
            <a:blip r:embed="rId4"/>
            <a:stretch>
              <a:fillRect l="-2328" t="-9302" b="-337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56360" y="3912723"/>
            <a:ext cx="5501640" cy="668837"/>
          </a:xfrm>
          <a:prstGeom prst="rect">
            <a:avLst/>
          </a:prstGeom>
          <a:blipFill rotWithShape="0">
            <a:blip r:embed="rId5"/>
            <a:stretch>
              <a:fillRect l="-2328" b="-1454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32117" y="5113475"/>
            <a:ext cx="1369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bn-IN" sz="4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75659 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30" y="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53333 0.0067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2632" y="571393"/>
            <a:ext cx="371188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518" y="5150224"/>
            <a:ext cx="1140310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সরণ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দূরত্বের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 লেখ।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261" y="1725426"/>
            <a:ext cx="3164821" cy="3164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2927" y="547537"/>
            <a:ext cx="6090767" cy="854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158" y="1998570"/>
            <a:ext cx="10932124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57213" indent="-557213">
              <a:buFont typeface="+mj-lt"/>
              <a:buAutoNum type="arabicPeriod"/>
            </a:pP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সরণ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কী বোঝায়?</a:t>
            </a:r>
            <a:endParaRPr lang="bn-BD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দ্রূতি কাকে বলে ?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বেগের একক কী?</a:t>
            </a:r>
            <a:endParaRPr lang="bn-BD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ত্বরণের একক কী?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0380" y="356978"/>
            <a:ext cx="7149114" cy="13507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661" y="5707320"/>
            <a:ext cx="1022335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ত্বরণের মধ্যে ৩টি করে পার্থক্য লিখে আনবে 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011" y="1844111"/>
            <a:ext cx="5554129" cy="3682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673E0A5-ACCD-4F62-8BB8-66D7EF5F3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48" y="274817"/>
            <a:ext cx="5379407" cy="63369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8D81F8-1B7D-4009-A2E3-186CEFFD064F}"/>
              </a:ext>
            </a:extLst>
          </p:cNvPr>
          <p:cNvSpPr txBox="1"/>
          <p:nvPr/>
        </p:nvSpPr>
        <p:spPr>
          <a:xfrm>
            <a:off x="887505" y="1350498"/>
            <a:ext cx="10502153" cy="370559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3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8796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9565" y="4552617"/>
            <a:ext cx="103632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এবং কন্টেন্ট সম্পাদক হিসেবে যাঁদের নির্দেশনা, পরামর্শ ও তত্ত্বাবধানে এই মডেল কন্টেন্ট সমৃদ্ধ হয়েছে তারা হলেন-  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3011" y="3042065"/>
            <a:ext cx="10255623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" pitchFamily="2" charset="0"/>
                <a:cs typeface="Nikosh" pitchFamily="2" charset="0"/>
              </a:rPr>
              <a:t>শিক্ষা মন্ত্রণালয়, মাউশি, এনসিটিবি ও এটুআই-এর সংশ্লিষ্ট কর্মকর্তাবৃন্দ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68404"/>
            <a:ext cx="4119282" cy="2147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কৃতজ্ঞতা স্বীকার </a:t>
            </a:r>
            <a:endParaRPr lang="en-US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01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8320A93-0A2C-43D5-BE63-EC6418AA8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187" y="253218"/>
            <a:ext cx="5421554" cy="63304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DCA80-6457-42EE-A4D7-1E5D60CC1FF4}"/>
              </a:ext>
            </a:extLst>
          </p:cNvPr>
          <p:cNvSpPr txBox="1"/>
          <p:nvPr/>
        </p:nvSpPr>
        <p:spPr>
          <a:xfrm>
            <a:off x="578224" y="1181686"/>
            <a:ext cx="10892117" cy="44526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6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66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26819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>
            <a:extLst>
              <a:ext uri="{FF2B5EF4-FFF2-40B4-BE49-F238E27FC236}">
                <a16:creationId xmlns="" xmlns:a16="http://schemas.microsoft.com/office/drawing/2014/main" id="{F191AD41-1217-4DE8-89C9-D2BCE33691D7}"/>
              </a:ext>
            </a:extLst>
          </p:cNvPr>
          <p:cNvSpPr txBox="1"/>
          <p:nvPr/>
        </p:nvSpPr>
        <p:spPr>
          <a:xfrm>
            <a:off x="323555" y="2757268"/>
            <a:ext cx="5420751" cy="381117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বকশীগঞ্জ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০১৭২২-৭০৩৭২৭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saifulislambtt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D495311-F910-4C0E-B462-C1E1F68F5A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5" y="289558"/>
            <a:ext cx="1889291" cy="23616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88D81F0-68C5-41A7-90AF-EE648B118388}"/>
              </a:ext>
            </a:extLst>
          </p:cNvPr>
          <p:cNvSpPr/>
          <p:nvPr/>
        </p:nvSpPr>
        <p:spPr>
          <a:xfrm>
            <a:off x="5877953" y="2648714"/>
            <a:ext cx="6041136" cy="39197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alt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alt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en-US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9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 -১০ম  </a:t>
            </a:r>
            <a:r>
              <a:rPr lang="en-US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বিষয়: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 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তারিখঃ১৬ /০১/২০২০ইং 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94776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6717" y="351077"/>
            <a:ext cx="8081681" cy="60612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242306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6666" y="1864249"/>
            <a:ext cx="1422400" cy="21295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941" y="1918618"/>
            <a:ext cx="2255520" cy="225552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237421" y="3006036"/>
            <a:ext cx="7239605" cy="461665"/>
            <a:chOff x="1035715" y="3046378"/>
            <a:chExt cx="7309144" cy="46166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966937" y="3104290"/>
              <a:ext cx="3377922" cy="121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1035715" y="3082954"/>
              <a:ext cx="2972405" cy="335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914772" y="3046378"/>
              <a:ext cx="1188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২০ মিটার</a:t>
              </a:r>
              <a:endParaRPr lang="en-US" sz="1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7160" y="4480560"/>
            <a:ext cx="113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খুঁটি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98080" y="4328430"/>
            <a:ext cx="120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খুঁটি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891"/>
          <a:stretch/>
        </p:blipFill>
        <p:spPr>
          <a:xfrm>
            <a:off x="9259157" y="784243"/>
            <a:ext cx="2359102" cy="540601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rot="10800000">
            <a:off x="7355542" y="5069542"/>
            <a:ext cx="2568393" cy="84717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500" t="63348" r="4333" b="5251"/>
          <a:stretch/>
        </p:blipFill>
        <p:spPr>
          <a:xfrm rot="5400000">
            <a:off x="975662" y="292294"/>
            <a:ext cx="6278117" cy="64544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00953" y="2178423"/>
            <a:ext cx="6172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দূরত্ব ও সরণ 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971" y="1724486"/>
            <a:ext cx="10943711" cy="43396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</a:t>
            </a: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সরণ ও দুরত্ব কি তা বলতে পারবে । 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দ্রুতি ও বেগ কী তা বলতে পারবে 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সরণ ব্যাখ্যা করতে পারবে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দ্রুতি ও বেগের মধ্যে পার্থক্য নির্ণয় করতে পারবে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 ও ত্বরণ ব্যাখ্যা করতে পারবে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5424" y="380110"/>
            <a:ext cx="8471647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6482" y="3671047"/>
            <a:ext cx="10771094" cy="53789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71" t="13117" r="5371" b="30259"/>
          <a:stretch/>
        </p:blipFill>
        <p:spPr>
          <a:xfrm>
            <a:off x="8821270" y="2851111"/>
            <a:ext cx="2706304" cy="78454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14488" y="3145058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586434" y="3197272"/>
            <a:ext cx="10668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53036" y="4262717"/>
            <a:ext cx="11013141" cy="914400"/>
            <a:chOff x="139291" y="2708702"/>
            <a:chExt cx="8878167" cy="1287750"/>
          </a:xfrm>
        </p:grpSpPr>
        <p:sp>
          <p:nvSpPr>
            <p:cNvPr id="7" name="Right Brace 6"/>
            <p:cNvSpPr/>
            <p:nvPr/>
          </p:nvSpPr>
          <p:spPr>
            <a:xfrm rot="5400000">
              <a:off x="4349775" y="-1501782"/>
              <a:ext cx="457200" cy="8878167"/>
            </a:xfrm>
            <a:prstGeom prst="rightBrace">
              <a:avLst>
                <a:gd name="adj1" fmla="val 8333"/>
                <a:gd name="adj2" fmla="val 5305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0440" y="3627120"/>
                  <a:ext cx="1996440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ectangle 12"/>
          <p:cNvSpPr/>
          <p:nvPr/>
        </p:nvSpPr>
        <p:spPr>
          <a:xfrm>
            <a:off x="439268" y="510988"/>
            <a:ext cx="1105796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>
              <a:defRPr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যে কোন দিকে কোন বস্তুর অবস্থানের পরিবর্তন কে দূরত্ব বলে । দুরত্বকে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d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দ্বারা প্রকাশ করা হয় । নিদিষ্ট দিকে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 বস্তুর অবস্থানের পরিবর্তন কে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সরণ বলে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সরণকে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দ্বারা প্রকাশ করা হয়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99931 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96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70647" y="954740"/>
          <a:ext cx="11214846" cy="4424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7423"/>
                <a:gridCol w="5607423"/>
              </a:tblGrid>
              <a:tr h="783600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দুরত্ব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সরণ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5303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যে কোন দিকে বস্তুর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অবস্থার পরিবর্তন 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নিদিষ্ট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দিকে বস্তুর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অবস্থার পরিবর্তন 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53033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দূরত্ব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হল স্কেলার রাশি 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।সরণ হল ভেক্টর রাশি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34419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দূরত্বের একক হল মিটার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এবং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দুরত্বের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মাত্রা হল 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[d]= L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।সরণের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 একক হল মিটার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এবং 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সরণের 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মাত্রা হল 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[s]= L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805</TotalTime>
  <Words>599</Words>
  <Application>Microsoft Office PowerPoint</Application>
  <PresentationFormat>Custom</PresentationFormat>
  <Paragraphs>86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Basis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Razaul Haque</dc:creator>
  <cp:lastModifiedBy>Md Saiful Islam</cp:lastModifiedBy>
  <cp:revision>207</cp:revision>
  <dcterms:created xsi:type="dcterms:W3CDTF">2019-05-17T14:49:48Z</dcterms:created>
  <dcterms:modified xsi:type="dcterms:W3CDTF">2020-01-16T15:20:55Z</dcterms:modified>
</cp:coreProperties>
</file>