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486400" cy="5207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257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Welcome</a:t>
            </a:r>
            <a:r>
              <a:rPr lang="bn-BD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</a:rPr>
              <a:t>to English class.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2743200" cy="25908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33400"/>
            <a:ext cx="35052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3200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Fruits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200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Vegetables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0292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These contain vitamin. Which protect our               body from diseases.  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h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7200"/>
            <a:ext cx="2590800" cy="1685925"/>
          </a:xfrm>
          <a:prstGeom prst="rect">
            <a:avLst/>
          </a:prstGeom>
        </p:spPr>
      </p:pic>
      <p:pic>
        <p:nvPicPr>
          <p:cNvPr id="4" name="Picture 3" descr="kj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5" y="457200"/>
            <a:ext cx="2619375" cy="1743075"/>
          </a:xfrm>
          <a:prstGeom prst="rect">
            <a:avLst/>
          </a:prstGeom>
        </p:spPr>
      </p:pic>
      <p:pic>
        <p:nvPicPr>
          <p:cNvPr id="5" name="Picture 4" descr="lkl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57200"/>
            <a:ext cx="251460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28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Meet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325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Fishes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362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Dales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These convey protein.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799"/>
            <a:ext cx="2667000" cy="1905001"/>
          </a:xfrm>
          <a:prstGeom prst="rect">
            <a:avLst/>
          </a:prstGeom>
        </p:spPr>
      </p:pic>
      <p:pic>
        <p:nvPicPr>
          <p:cNvPr id="3" name="Picture 2" descr="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685800"/>
            <a:ext cx="2619375" cy="1905000"/>
          </a:xfrm>
          <a:prstGeom prst="rect">
            <a:avLst/>
          </a:prstGeom>
        </p:spPr>
      </p:pic>
      <p:pic>
        <p:nvPicPr>
          <p:cNvPr id="4" name="Picture 3" descr="gh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685800"/>
            <a:ext cx="25908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667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Fat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6449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Oi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667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Ghee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006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These convey fat. Our body needs a little amount of fat. 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7086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2"/>
                </a:solidFill>
              </a:rPr>
              <a:t>New words</a:t>
            </a:r>
            <a:endParaRPr lang="en-US" sz="80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048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Healthy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733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Nothing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419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Mix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124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r>
              <a:rPr lang="bn-BD" sz="2400" b="1" dirty="0" smtClean="0">
                <a:solidFill>
                  <a:srgbClr val="FF0000"/>
                </a:solidFill>
              </a:rPr>
              <a:t> স্বাস্থ্যবান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495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-</a:t>
            </a:r>
            <a:r>
              <a:rPr lang="bn-BD" sz="2400" b="1" dirty="0" smtClean="0">
                <a:solidFill>
                  <a:srgbClr val="0070C0"/>
                </a:solidFill>
              </a:rPr>
              <a:t> মিশ্রণ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3810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bn-BD" sz="2400" b="1" dirty="0" smtClean="0">
                <a:solidFill>
                  <a:schemeClr val="accent6">
                    <a:lumMod val="75000"/>
                  </a:schemeClr>
                </a:solidFill>
              </a:rPr>
              <a:t> কিছু না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18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Protein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52826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-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Teacher’s reading (Loudly)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t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447800"/>
            <a:ext cx="3019425" cy="2009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733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Student’s reading (silently)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7" name="Picture 6" descr="ssss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800600"/>
            <a:ext cx="3124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Group work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8768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Group Lilly: </a:t>
            </a:r>
            <a:r>
              <a:rPr lang="en-US" sz="3600" b="1" dirty="0" smtClean="0">
                <a:solidFill>
                  <a:schemeClr val="accent4"/>
                </a:solidFill>
              </a:rPr>
              <a:t>Identify the foods-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1. What foods are there in the level before bottom of the food pyramid?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514600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Group Rose: </a:t>
            </a:r>
            <a:r>
              <a:rPr lang="en-US" sz="3600" b="1" dirty="0" smtClean="0">
                <a:solidFill>
                  <a:srgbClr val="0070C0"/>
                </a:solidFill>
              </a:rPr>
              <a:t>Identify the foods-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1. What foods are there in the bottom level of the food pyramid?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7030A0"/>
                </a:solidFill>
              </a:rPr>
              <a:t>Assessment</a:t>
            </a:r>
            <a:endParaRPr lang="en-US" sz="80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>
                <a:solidFill>
                  <a:schemeClr val="accent2"/>
                </a:solidFill>
              </a:rPr>
              <a:t>What food is good food?</a:t>
            </a:r>
          </a:p>
          <a:p>
            <a:pPr marL="342900" indent="-342900"/>
            <a:r>
              <a:rPr lang="en-US" sz="3600" dirty="0" smtClean="0">
                <a:solidFill>
                  <a:srgbClr val="0070C0"/>
                </a:solidFill>
              </a:rPr>
              <a:t>2. Which food gives us energy?</a:t>
            </a:r>
          </a:p>
          <a:p>
            <a:pPr marL="342900" indent="-34290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3. Which foods help our eyes and health?</a:t>
            </a:r>
          </a:p>
          <a:p>
            <a:pPr marL="342900" indent="-342900"/>
            <a:r>
              <a:rPr lang="en-US" sz="3600" dirty="0" smtClean="0">
                <a:solidFill>
                  <a:srgbClr val="00B050"/>
                </a:solidFill>
              </a:rPr>
              <a:t>4. What type of foods convey  vitamins?</a:t>
            </a:r>
          </a:p>
          <a:p>
            <a:pPr marL="342900" indent="-342900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5. What does the food pyramid help us to understand?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 li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1276350"/>
            <a:ext cx="6457950" cy="430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34290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Good Bye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1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accent6">
                    <a:lumMod val="50000"/>
                  </a:schemeClr>
                </a:solidFill>
              </a:rPr>
              <a:t>Teacher Identity</a:t>
            </a: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819400"/>
            <a:ext cx="701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Md. </a:t>
            </a:r>
            <a:r>
              <a:rPr lang="en-US" sz="4400" b="1" dirty="0" err="1" smtClean="0">
                <a:solidFill>
                  <a:srgbClr val="00B0F0"/>
                </a:solidFill>
              </a:rPr>
              <a:t>Rabiul</a:t>
            </a:r>
            <a:r>
              <a:rPr lang="en-US" sz="4400" b="1" dirty="0" smtClean="0">
                <a:solidFill>
                  <a:srgbClr val="00B0F0"/>
                </a:solidFill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</a:rPr>
              <a:t>Hasan</a:t>
            </a:r>
            <a:endParaRPr lang="en-US" sz="4400" b="1" dirty="0" smtClean="0">
              <a:solidFill>
                <a:srgbClr val="00B0F0"/>
              </a:solidFill>
            </a:endParaRPr>
          </a:p>
          <a:p>
            <a:r>
              <a:rPr lang="en-US" sz="4400" b="1" dirty="0" smtClean="0">
                <a:solidFill>
                  <a:srgbClr val="00B050"/>
                </a:solidFill>
              </a:rPr>
              <a:t>Assistant Teacher of </a:t>
            </a:r>
            <a:r>
              <a:rPr lang="en-US" sz="4400" b="1" dirty="0" err="1" smtClean="0">
                <a:solidFill>
                  <a:srgbClr val="00B050"/>
                </a:solidFill>
              </a:rPr>
              <a:t>Mongolbari</a:t>
            </a:r>
            <a:r>
              <a:rPr lang="en-US" sz="4400" b="1" dirty="0" smtClean="0">
                <a:solidFill>
                  <a:srgbClr val="00B050"/>
                </a:solidFill>
              </a:rPr>
              <a:t> GPS</a:t>
            </a:r>
          </a:p>
          <a:p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Dhamoirhat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Naogaon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56388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Lesson Identity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447801"/>
            <a:ext cx="6477000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Class: Five</a:t>
            </a:r>
          </a:p>
          <a:p>
            <a:r>
              <a:rPr lang="en-US" sz="5400" b="1" dirty="0" smtClean="0">
                <a:solidFill>
                  <a:srgbClr val="7030A0"/>
                </a:solidFill>
              </a:rPr>
              <a:t>Sub: English</a:t>
            </a:r>
          </a:p>
          <a:p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Lesson: 7</a:t>
            </a:r>
          </a:p>
          <a:p>
            <a:r>
              <a:rPr lang="en-US" sz="5400" b="1" dirty="0" smtClean="0">
                <a:solidFill>
                  <a:srgbClr val="7030A0"/>
                </a:solidFill>
              </a:rPr>
              <a:t>Topics</a:t>
            </a:r>
            <a:r>
              <a:rPr lang="en-US" sz="5400" b="1" dirty="0" smtClean="0">
                <a:solidFill>
                  <a:schemeClr val="accent2"/>
                </a:solidFill>
              </a:rPr>
              <a:t>: Eat Healthy Live Healthy</a:t>
            </a:r>
          </a:p>
          <a:p>
            <a:r>
              <a:rPr lang="en-US" sz="5400" b="1" dirty="0" smtClean="0">
                <a:solidFill>
                  <a:srgbClr val="0070C0"/>
                </a:solidFill>
              </a:rPr>
              <a:t>Time: 40 minutes 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Learning Outcomes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Students will be able to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Listening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: 3.4.1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Understand statements made by teacher and students.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Speaking: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1.1.1 </a:t>
            </a:r>
            <a:r>
              <a:rPr lang="en-US" sz="3600" b="1" dirty="0" smtClean="0">
                <a:solidFill>
                  <a:srgbClr val="0070C0"/>
                </a:solidFill>
              </a:rPr>
              <a:t>Say words, phrases, and sentences with proper sounds and stress.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Reading</a:t>
            </a:r>
            <a:r>
              <a:rPr lang="en-US" sz="3600" b="1" dirty="0" smtClean="0"/>
              <a:t>: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1.5.1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accent4"/>
                </a:solidFill>
              </a:rPr>
              <a:t>Read words, phrases, and sentences with proper pronunciation, stress and intonation.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rgbClr val="7030A0"/>
                </a:solidFill>
              </a:rPr>
              <a:t>Good Morning </a:t>
            </a:r>
          </a:p>
          <a:p>
            <a:pPr algn="ctr"/>
            <a:r>
              <a:rPr lang="en-US" sz="8800" b="1" i="1" dirty="0" smtClean="0">
                <a:solidFill>
                  <a:srgbClr val="7030A0"/>
                </a:solidFill>
              </a:rPr>
              <a:t>Students</a:t>
            </a:r>
            <a:endParaRPr lang="en-US" sz="8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09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Lets watch a video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Lets see some pictures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1905000" cy="1893992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76400"/>
            <a:ext cx="2286000" cy="1752600"/>
          </a:xfrm>
          <a:prstGeom prst="rect">
            <a:avLst/>
          </a:prstGeom>
        </p:spPr>
      </p:pic>
      <p:pic>
        <p:nvPicPr>
          <p:cNvPr id="5" name="Picture 4" descr="cc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752600"/>
            <a:ext cx="2438400" cy="1752600"/>
          </a:xfrm>
          <a:prstGeom prst="rect">
            <a:avLst/>
          </a:prstGeom>
        </p:spPr>
      </p:pic>
      <p:pic>
        <p:nvPicPr>
          <p:cNvPr id="6" name="Picture 5" descr="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572000"/>
            <a:ext cx="2133600" cy="1590675"/>
          </a:xfrm>
          <a:prstGeom prst="rect">
            <a:avLst/>
          </a:prstGeom>
        </p:spPr>
      </p:pic>
      <p:pic>
        <p:nvPicPr>
          <p:cNvPr id="7" name="Picture 6" descr="bb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572000"/>
            <a:ext cx="2057400" cy="1600200"/>
          </a:xfrm>
          <a:prstGeom prst="rect">
            <a:avLst/>
          </a:prstGeom>
        </p:spPr>
      </p:pic>
      <p:pic>
        <p:nvPicPr>
          <p:cNvPr id="8" name="Picture 7" descr="k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4648200"/>
            <a:ext cx="2057400" cy="1600200"/>
          </a:xfrm>
          <a:prstGeom prst="rect">
            <a:avLst/>
          </a:prstGeom>
        </p:spPr>
      </p:pic>
      <p:pic>
        <p:nvPicPr>
          <p:cNvPr id="10" name="Picture 9" descr="rrr1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4572000"/>
            <a:ext cx="2211917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Lesson declaration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67000"/>
            <a:ext cx="8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Today we’ll read</a:t>
            </a:r>
          </a:p>
          <a:p>
            <a:r>
              <a:rPr lang="en-US" sz="6600" dirty="0" smtClean="0">
                <a:solidFill>
                  <a:schemeClr val="tx2"/>
                </a:solidFill>
              </a:rPr>
              <a:t> ‘’Eat Healthy Live Healthy”</a:t>
            </a:r>
            <a:endParaRPr lang="en-US" sz="6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1a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04800"/>
            <a:ext cx="3048000" cy="1905000"/>
          </a:xfrm>
          <a:prstGeom prst="rect">
            <a:avLst/>
          </a:prstGeom>
        </p:spPr>
      </p:pic>
      <p:pic>
        <p:nvPicPr>
          <p:cNvPr id="3" name="Picture 2" descr="iui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3200400" cy="2133600"/>
          </a:xfrm>
          <a:prstGeom prst="rect">
            <a:avLst/>
          </a:prstGeom>
        </p:spPr>
      </p:pic>
      <p:pic>
        <p:nvPicPr>
          <p:cNvPr id="8" name="Picture 7" descr="zrz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124200"/>
            <a:ext cx="289560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2438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Rice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209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Bread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800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Potato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 descr="ooooooo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971800"/>
            <a:ext cx="2857500" cy="1752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4600" y="4724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Chips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63880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These convey carbohydrates. Which are essential for our </a:t>
            </a:r>
            <a:r>
              <a:rPr lang="en-US" sz="3600" b="1" smtClean="0">
                <a:solidFill>
                  <a:srgbClr val="C00000"/>
                </a:solidFill>
              </a:rPr>
              <a:t>body to grow</a:t>
            </a:r>
            <a:r>
              <a:rPr lang="en-US" sz="3600" b="1" dirty="0" smtClean="0">
                <a:solidFill>
                  <a:srgbClr val="C00000"/>
                </a:solidFill>
              </a:rPr>
              <a:t>.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288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Learning Outcomes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</dc:creator>
  <cp:lastModifiedBy>EC</cp:lastModifiedBy>
  <cp:revision>129</cp:revision>
  <dcterms:created xsi:type="dcterms:W3CDTF">2006-08-16T00:00:00Z</dcterms:created>
  <dcterms:modified xsi:type="dcterms:W3CDTF">2020-01-15T14:41:57Z</dcterms:modified>
</cp:coreProperties>
</file>