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-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6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7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6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2DBCE3D-3BE2-4D1F-B6B9-7311026AD27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7FBBFC-40C2-4BAA-A6BB-00CBBD38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sz="4800" dirty="0" err="1" smtClean="0">
                <a:solidFill>
                  <a:srgbClr val="FF0000"/>
                </a:solidFill>
              </a:rPr>
              <a:t>স্বাগতম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56" y="2580829"/>
            <a:ext cx="8503147" cy="4084891"/>
          </a:xfrm>
        </p:spPr>
      </p:pic>
    </p:spTree>
    <p:extLst>
      <p:ext uri="{BB962C8B-B14F-4D97-AF65-F5344CB8AC3E}">
        <p14:creationId xmlns:p14="http://schemas.microsoft.com/office/powerpoint/2010/main" val="2300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        প্রয়োজনীয় সূত্রাবলী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7" y="2557716"/>
            <a:ext cx="8388823" cy="2621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7534" y="547153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তাহলে,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= p r 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284" y="6199182"/>
            <a:ext cx="82296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dirty="0" smtClean="0"/>
              <a:t>সমস্যাঃ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807" y="1110954"/>
            <a:ext cx="5443672" cy="5101840"/>
          </a:xfrm>
        </p:spPr>
        <p:txBody>
          <a:bodyPr>
            <a:norm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10375" y="2584656"/>
            <a:ext cx="53816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৫০০০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হবে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42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704316"/>
          </a:xfrm>
        </p:spPr>
        <p:txBody>
          <a:bodyPr/>
          <a:lstStyle/>
          <a:p>
            <a:r>
              <a:rPr lang="bn-IN" sz="3600" dirty="0" smtClean="0"/>
              <a:t>সমাধানঃ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64506" y="1295400"/>
            <a:ext cx="64008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এখানে</a:t>
            </a:r>
            <a:r>
              <a:rPr lang="en-US" sz="3200" dirty="0" smtClean="0">
                <a:latin typeface="NikoshBAN"/>
              </a:rPr>
              <a:t>, </a:t>
            </a:r>
          </a:p>
          <a:p>
            <a:r>
              <a:rPr lang="en-US" sz="3200" dirty="0" err="1" smtClean="0">
                <a:latin typeface="NikoshBAN"/>
              </a:rPr>
              <a:t>মুনাফার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3200" dirty="0" smtClean="0">
                <a:latin typeface="NikoshBAN"/>
              </a:rPr>
              <a:t>= ১০%   </a:t>
            </a:r>
          </a:p>
          <a:p>
            <a:r>
              <a:rPr lang="en-US" sz="3200" dirty="0" smtClean="0">
                <a:latin typeface="NikoshBAN"/>
              </a:rPr>
              <a:t>	</a:t>
            </a:r>
            <a:r>
              <a:rPr lang="en-US" sz="3200" dirty="0" err="1" smtClean="0">
                <a:latin typeface="NikoshBAN"/>
              </a:rPr>
              <a:t>আসল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3200" dirty="0" smtClean="0">
                <a:latin typeface="NikoshBAN"/>
              </a:rPr>
              <a:t> = ৫০০০ </a:t>
            </a:r>
            <a:r>
              <a:rPr lang="en-US" sz="3200" dirty="0" err="1" smtClean="0">
                <a:latin typeface="NikoshBAN"/>
              </a:rPr>
              <a:t>টাকা</a:t>
            </a:r>
            <a:endParaRPr lang="en-US" sz="3200" dirty="0" smtClean="0">
              <a:latin typeface="NikoshBAN"/>
            </a:endParaRPr>
          </a:p>
          <a:p>
            <a:r>
              <a:rPr lang="en-US" sz="3200" dirty="0" smtClean="0">
                <a:latin typeface="NikoshBAN"/>
              </a:rPr>
              <a:t>	</a:t>
            </a:r>
            <a:r>
              <a:rPr lang="en-US" sz="3200" dirty="0" err="1" smtClean="0">
                <a:latin typeface="NikoshBAN"/>
              </a:rPr>
              <a:t>সময়</a:t>
            </a:r>
            <a:r>
              <a:rPr lang="en-US" sz="3200" dirty="0" smtClean="0">
                <a:latin typeface="NikoshBAN"/>
              </a:rPr>
              <a:t>  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200" dirty="0" smtClean="0">
                <a:latin typeface="NikoshBAN"/>
              </a:rPr>
              <a:t>= ২ </a:t>
            </a:r>
            <a:r>
              <a:rPr lang="en-US" sz="3200" dirty="0" err="1" smtClean="0">
                <a:latin typeface="NikoshBAN"/>
              </a:rPr>
              <a:t>বছর</a:t>
            </a:r>
            <a:r>
              <a:rPr lang="en-US" sz="3200" dirty="0" smtClean="0">
                <a:latin typeface="NikoshBAN"/>
              </a:rPr>
              <a:t> </a:t>
            </a:r>
            <a:endParaRPr lang="en-US" sz="2000" dirty="0" smtClean="0">
              <a:latin typeface="NikoshBAN"/>
            </a:endParaRPr>
          </a:p>
          <a:p>
            <a:endParaRPr lang="en-US" sz="2000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9743" y="3892181"/>
            <a:ext cx="705032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I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= ৫০০০× ১০% × ২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= ৫০০০ × ১০÷১০০ × ২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=১০০০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(উত্তর)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29" y="2999929"/>
            <a:ext cx="3378946" cy="629095"/>
          </a:xfrm>
        </p:spPr>
        <p:txBody>
          <a:bodyPr/>
          <a:lstStyle/>
          <a:p>
            <a:r>
              <a:rPr lang="bn-IN" sz="4400" dirty="0" smtClean="0"/>
              <a:t>একক কাজ</a:t>
            </a:r>
            <a:endParaRPr lang="en-US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9E2DDB8A-25CF-4526-8941-B2F1AAE2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653" y="2392405"/>
            <a:ext cx="6973368" cy="2682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৫০০০টাকা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ব্যাঙ্কে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।১০%মুনাফায় ৫বছর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6515100" y="1711845"/>
            <a:ext cx="567690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সাহেব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১০০০০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ব্যাংকে রাখার পর ১ বৎসর পর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পেলেন ,তিনি শতকরা কত টাকা লাভ পেলেন?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290822" y="768045"/>
            <a:ext cx="2553921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7807" y="1544077"/>
            <a:ext cx="1019907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বলতে কি বোঝ ?</a:t>
            </a:r>
          </a:p>
          <a:p>
            <a:pPr algn="ctr"/>
            <a:endParaRPr lang="en-US" sz="8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2696" y="592578"/>
            <a:ext cx="3724695" cy="1550708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4504" y="3489325"/>
            <a:ext cx="9589246" cy="223520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বার্ষিক কত মুনাফায় ৩০০০ টাকার ৫বছরের মুনাফা ১৫০০ টাকা হবে 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129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7882" y="2677644"/>
            <a:ext cx="4351025" cy="1329506"/>
          </a:xfrm>
        </p:spPr>
        <p:txBody>
          <a:bodyPr/>
          <a:lstStyle/>
          <a:p>
            <a:r>
              <a:rPr lang="bn-IN" sz="6600" dirty="0" smtClean="0">
                <a:solidFill>
                  <a:srgbClr val="FF0000"/>
                </a:solidFill>
              </a:rPr>
              <a:t>ধন্যবাদ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4" y="1257299"/>
            <a:ext cx="5648325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             শিক্ষক </a:t>
            </a:r>
            <a:r>
              <a:rPr lang="bn-IN" dirty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             </a:t>
            </a:r>
          </a:p>
          <a:p>
            <a:pPr marL="0" indent="0">
              <a:buNone/>
            </a:pPr>
            <a:r>
              <a:rPr lang="bn-IN" dirty="0" smtClean="0"/>
              <a:t>                </a:t>
            </a:r>
            <a:r>
              <a:rPr lang="en-US" dirty="0" smtClean="0"/>
              <a:t> </a:t>
            </a:r>
            <a:r>
              <a:rPr lang="bn-IN" dirty="0">
                <a:solidFill>
                  <a:srgbClr val="FF0000"/>
                </a:solidFill>
              </a:rPr>
              <a:t>ফকির সহিদুল ইসলাম</a:t>
            </a:r>
          </a:p>
          <a:p>
            <a:pPr marL="0" indent="0">
              <a:buNone/>
            </a:pPr>
            <a:r>
              <a:rPr lang="bn-IN" sz="1200" dirty="0">
                <a:solidFill>
                  <a:srgbClr val="00B050"/>
                </a:solidFill>
              </a:rPr>
              <a:t>        </a:t>
            </a:r>
            <a:r>
              <a:rPr lang="en-US" sz="1200" dirty="0">
                <a:solidFill>
                  <a:srgbClr val="00B050"/>
                </a:solidFill>
              </a:rPr>
              <a:t>      </a:t>
            </a:r>
            <a:r>
              <a:rPr lang="bn-IN" sz="1200" dirty="0">
                <a:solidFill>
                  <a:srgbClr val="00B050"/>
                </a:solidFill>
              </a:rPr>
              <a:t>  বি,এস,সি (অনার্স),বি,এড, এম,এস,সি (গণিত)</a:t>
            </a:r>
          </a:p>
          <a:p>
            <a:pPr marL="0" indent="0">
              <a:buNone/>
            </a:pPr>
            <a:r>
              <a:rPr lang="bn-IN" dirty="0">
                <a:solidFill>
                  <a:srgbClr val="00B0F0"/>
                </a:solidFill>
              </a:rPr>
              <a:t>               সহকারী শিক্ষক (গণিত)</a:t>
            </a:r>
          </a:p>
          <a:p>
            <a:pPr marL="0" indent="0">
              <a:buNone/>
            </a:pPr>
            <a:r>
              <a:rPr lang="bn-IN" dirty="0"/>
              <a:t>         </a:t>
            </a:r>
            <a:r>
              <a:rPr lang="en-US" dirty="0"/>
              <a:t>    </a:t>
            </a:r>
            <a:r>
              <a:rPr lang="bn-IN" dirty="0"/>
              <a:t>সেন্ট পল্‌স উচ্চ বিদ্যালয়</a:t>
            </a:r>
          </a:p>
          <a:p>
            <a:pPr marL="0" indent="0">
              <a:buNone/>
            </a:pPr>
            <a:r>
              <a:rPr lang="bn-IN" dirty="0">
                <a:solidFill>
                  <a:srgbClr val="C00000"/>
                </a:solidFill>
              </a:rPr>
              <a:t>                 মোংলা,বাগেরহাট ।</a:t>
            </a:r>
            <a:endParaRPr lang="en-US" dirty="0"/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</a:rPr>
              <a:t>                               </a:t>
            </a:r>
            <a:r>
              <a:rPr lang="en-US" sz="1050" dirty="0" err="1">
                <a:solidFill>
                  <a:srgbClr val="000000"/>
                </a:solidFill>
              </a:rPr>
              <a:t>মোবাইলঃ</a:t>
            </a:r>
            <a:r>
              <a:rPr lang="en-US" sz="1050" dirty="0">
                <a:solidFill>
                  <a:srgbClr val="000000"/>
                </a:solidFill>
              </a:rPr>
              <a:t> ০১৭১৬১৬৯৮৬৩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</a:rPr>
              <a:t>                         </a:t>
            </a:r>
            <a:r>
              <a:rPr lang="bn-IN" sz="1050" dirty="0">
                <a:solidFill>
                  <a:srgbClr val="000000"/>
                </a:solidFill>
              </a:rPr>
              <a:t>ই-মেইলঃ</a:t>
            </a:r>
            <a:r>
              <a:rPr lang="en-US" sz="1050" dirty="0">
                <a:solidFill>
                  <a:srgbClr val="000000"/>
                </a:solidFill>
              </a:rPr>
              <a:t> fakirsahidul87@gmail.com</a:t>
            </a:r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16" y="2513693"/>
            <a:ext cx="2907067" cy="3540860"/>
          </a:xfrm>
        </p:spPr>
      </p:pic>
    </p:spTree>
    <p:extLst>
      <p:ext uri="{BB962C8B-B14F-4D97-AF65-F5344CB8AC3E}">
        <p14:creationId xmlns:p14="http://schemas.microsoft.com/office/powerpoint/2010/main" val="39247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588" y="1326417"/>
            <a:ext cx="4351025" cy="4132527"/>
          </a:xfrm>
        </p:spPr>
        <p:txBody>
          <a:bodyPr/>
          <a:lstStyle/>
          <a:p>
            <a:r>
              <a:rPr lang="bn-IN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পাঠ </a:t>
            </a:r>
            <a:r>
              <a:rPr lang="bn-IN" dirty="0" smtClean="0">
                <a:solidFill>
                  <a:srgbClr val="C00000"/>
                </a:solidFill>
              </a:rPr>
              <a:t/>
            </a:r>
            <a:br>
              <a:rPr lang="bn-IN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918" y="1427149"/>
            <a:ext cx="5230923" cy="3931064"/>
          </a:xfrm>
        </p:spPr>
        <p:txBody>
          <a:bodyPr>
            <a:normAutofit/>
          </a:bodyPr>
          <a:lstStyle/>
          <a:p>
            <a:r>
              <a:rPr lang="bn-IN" sz="2800" dirty="0"/>
              <a:t> </a:t>
            </a:r>
            <a:r>
              <a:rPr lang="bn-IN" sz="2800" dirty="0" smtClean="0"/>
              <a:t>               </a:t>
            </a:r>
            <a:r>
              <a:rPr lang="en-US" sz="2800" dirty="0" err="1" smtClean="0"/>
              <a:t>শ্রেনি</a:t>
            </a:r>
            <a:r>
              <a:rPr lang="en-US" sz="2800" dirty="0" smtClean="0"/>
              <a:t> </a:t>
            </a:r>
            <a:r>
              <a:rPr lang="en-US" sz="2800" dirty="0"/>
              <a:t>– ৮</a:t>
            </a:r>
            <a:r>
              <a:rPr lang="en-US" sz="2800" dirty="0" smtClean="0"/>
              <a:t>ম</a:t>
            </a:r>
            <a:endParaRPr lang="en-US" sz="2800" dirty="0"/>
          </a:p>
          <a:p>
            <a:r>
              <a:rPr lang="bn-IN" sz="2800" dirty="0"/>
              <a:t>             </a:t>
            </a:r>
            <a:r>
              <a:rPr lang="bn-IN" sz="2800" dirty="0" smtClean="0"/>
              <a:t>  </a:t>
            </a:r>
            <a:r>
              <a:rPr lang="en-US" sz="2800" dirty="0" err="1" smtClean="0"/>
              <a:t>অধ্যায়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২য়</a:t>
            </a:r>
            <a:endParaRPr lang="en-US" sz="2800" dirty="0"/>
          </a:p>
          <a:p>
            <a:r>
              <a:rPr lang="bn-IN" sz="2800" dirty="0"/>
              <a:t>       </a:t>
            </a:r>
            <a:r>
              <a:rPr lang="bn-IN" sz="2800" dirty="0" smtClean="0"/>
              <a:t> </a:t>
            </a:r>
            <a:r>
              <a:rPr lang="en-US" sz="2800" dirty="0" err="1" smtClean="0"/>
              <a:t>তারিখ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১৬/০১/২০২০</a:t>
            </a:r>
            <a:endParaRPr lang="bn-IN" sz="2800" dirty="0"/>
          </a:p>
          <a:p>
            <a:r>
              <a:rPr lang="bn-IN" sz="2800" dirty="0"/>
              <a:t>            </a:t>
            </a:r>
            <a:r>
              <a:rPr lang="bn-IN" sz="2800" dirty="0" smtClean="0"/>
              <a:t> সময়- </a:t>
            </a:r>
            <a:r>
              <a:rPr lang="bn-IN" sz="2800" dirty="0"/>
              <a:t>৫০ মিনিট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3" y="1703584"/>
            <a:ext cx="2611764" cy="33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51" y="837487"/>
            <a:ext cx="2299152" cy="1179226"/>
          </a:xfrm>
        </p:spPr>
        <p:txBody>
          <a:bodyPr/>
          <a:lstStyle/>
          <a:p>
            <a:r>
              <a:rPr lang="en-US" sz="3600" dirty="0" err="1" smtClean="0"/>
              <a:t>চিত্রগুলো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bn-IN" sz="3600" dirty="0" smtClean="0"/>
              <a:t>ঃ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57" y="2162086"/>
            <a:ext cx="4298534" cy="38627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726" y="1917203"/>
            <a:ext cx="5794845" cy="4022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4582BF11-AF04-4192-BA0C-65E7B7162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2162086"/>
            <a:ext cx="3555987" cy="4022218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9" name="Right Arrow 8"/>
          <p:cNvSpPr/>
          <p:nvPr/>
        </p:nvSpPr>
        <p:spPr>
          <a:xfrm>
            <a:off x="5073529" y="3924671"/>
            <a:ext cx="801858" cy="33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আরও লক্ষ্য করঃ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83357" y="2594785"/>
            <a:ext cx="5647271" cy="3109531"/>
            <a:chOff x="883357" y="2490219"/>
            <a:chExt cx="5647271" cy="38621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B4849C6-F375-4ECB-9274-B392C38F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357" y="2490219"/>
              <a:ext cx="2707518" cy="38621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67F0167-972D-4274-B2B8-2F2C820CE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2994" y="3242900"/>
              <a:ext cx="1207634" cy="235683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694213" y="2543511"/>
            <a:ext cx="2707518" cy="3333751"/>
            <a:chOff x="8694213" y="2426535"/>
            <a:chExt cx="2707518" cy="41406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B4849C6-F375-4ECB-9274-B392C38F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4213" y="2426535"/>
              <a:ext cx="2707518" cy="38621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67F0167-972D-4274-B2B8-2F2C820CE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4097" y="4210388"/>
              <a:ext cx="1207634" cy="2356834"/>
            </a:xfrm>
            <a:prstGeom prst="rect">
              <a:avLst/>
            </a:prstGeom>
          </p:spPr>
        </p:pic>
      </p:grpSp>
      <p:sp>
        <p:nvSpPr>
          <p:cNvPr id="19" name="Right Arrow 18"/>
          <p:cNvSpPr/>
          <p:nvPr/>
        </p:nvSpPr>
        <p:spPr>
          <a:xfrm>
            <a:off x="3870809" y="4178892"/>
            <a:ext cx="801858" cy="30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861818" y="4010080"/>
            <a:ext cx="801858" cy="33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808614" y="5749072"/>
            <a:ext cx="1160956" cy="636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282572" y="5682953"/>
            <a:ext cx="1160956" cy="636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7943412" y="5872988"/>
            <a:ext cx="2494101" cy="636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আসল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404920" y="5796073"/>
            <a:ext cx="1413150" cy="636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/>
      <p:bldP spid="24" grpId="0" build="p"/>
      <p:bldP spid="25" grpId="0" build="p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তাহলে আজ আমরা শিখবঃ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4800" dirty="0" smtClean="0"/>
              <a:t>              </a:t>
            </a:r>
            <a:r>
              <a:rPr lang="bn-IN" sz="4800" dirty="0" smtClean="0">
                <a:solidFill>
                  <a:srgbClr val="FF0000"/>
                </a:solidFill>
              </a:rPr>
              <a:t>সরল মুনাফা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32" y="1671352"/>
            <a:ext cx="3865134" cy="1735667"/>
          </a:xfrm>
        </p:spPr>
        <p:txBody>
          <a:bodyPr/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90295" y="2822244"/>
            <a:ext cx="7365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 lvl="4" indent="-6858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 কী তা বলতে পারবে।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6805" y="3589505"/>
            <a:ext cx="7383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lvl="3" indent="-6858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 মুনাফার হার ব্যাখ্যা করতে পারবে।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1774" y="4356766"/>
            <a:ext cx="6341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 মুনাফা সংক্রান্ত সমস্যা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221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মুনাফা,মূলধন,মুনাফার হার ও সময়কাল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6" y="2393950"/>
            <a:ext cx="11534774" cy="446405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8449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850" y="857249"/>
            <a:ext cx="3114675" cy="1495425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sz="6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60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6000" b="1" dirty="0">
                <a:solidFill>
                  <a:srgbClr val="00CC00"/>
                </a:solidFill>
                <a:latin typeface="Lucida Sans Unicode"/>
              </a:rPr>
              <a:t/>
            </a:r>
            <a:br>
              <a:rPr lang="en-US" sz="6000" b="1" dirty="0">
                <a:solidFill>
                  <a:srgbClr val="00CC00"/>
                </a:solidFill>
                <a:latin typeface="Lucida Sans Unicode"/>
              </a:rPr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19125" y="3609975"/>
            <a:ext cx="10906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প্রতি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বছর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শেষে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শুধু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 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প্রারম্ভিক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মূলধনের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উপর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যে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মুনাফা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হিসাব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করা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হয়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তাকে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সরল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মুনাফা</a:t>
            </a:r>
            <a:r>
              <a:rPr lang="en-US" sz="4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/>
              </a:rPr>
              <a:t>বলে</a:t>
            </a:r>
            <a:endParaRPr lang="en-US" sz="4000" b="1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491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243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Century Gothic</vt:lpstr>
      <vt:lpstr>Lucida Sans Unicode</vt:lpstr>
      <vt:lpstr>NikoshBAN</vt:lpstr>
      <vt:lpstr>Times New Roman</vt:lpstr>
      <vt:lpstr>Vrinda</vt:lpstr>
      <vt:lpstr>Wingdings</vt:lpstr>
      <vt:lpstr>Wingdings 3</vt:lpstr>
      <vt:lpstr>Ion Boardroom</vt:lpstr>
      <vt:lpstr>                               স্বাগতম</vt:lpstr>
      <vt:lpstr>                      শিক্ষক পরিচিতি</vt:lpstr>
      <vt:lpstr>   পাঠ  পরিচিতি</vt:lpstr>
      <vt:lpstr>চিত্রগুলো লক্ষ্য করঃ</vt:lpstr>
      <vt:lpstr>আরও লক্ষ্য করঃ</vt:lpstr>
      <vt:lpstr>তাহলে আজ আমরা শিখবঃ</vt:lpstr>
      <vt:lpstr>শিখনফল </vt:lpstr>
      <vt:lpstr>মুনাফা,মূলধন,মুনাফার হার ও সময়কাল</vt:lpstr>
      <vt:lpstr>সরল মুনাফা </vt:lpstr>
      <vt:lpstr>                 প্রয়োজনীয় সূত্রাবলী</vt:lpstr>
      <vt:lpstr>সমস্যাঃ</vt:lpstr>
      <vt:lpstr>সমাধানঃ</vt:lpstr>
      <vt:lpstr>একক কাজ</vt:lpstr>
      <vt:lpstr>   দলীয় কাজ </vt:lpstr>
      <vt:lpstr>মূল্যায়নঃ 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</cp:revision>
  <dcterms:created xsi:type="dcterms:W3CDTF">2020-01-15T18:06:04Z</dcterms:created>
  <dcterms:modified xsi:type="dcterms:W3CDTF">2020-01-15T19:51:54Z</dcterms:modified>
</cp:coreProperties>
</file>