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D2E1"/>
    <a:srgbClr val="359BFC"/>
    <a:srgbClr val="1D7AFB"/>
    <a:srgbClr val="C93130"/>
    <a:srgbClr val="764E77"/>
    <a:srgbClr val="C9E4F3"/>
    <a:srgbClr val="ABE8F5"/>
    <a:srgbClr val="AAEBF6"/>
    <a:srgbClr val="ACF5FB"/>
    <a:srgbClr val="A40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572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73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796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49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989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35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35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04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6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44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63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8000">
              <a:srgbClr val="A3FAFD"/>
            </a:gs>
            <a:gs pos="1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2B02-407A-46C4-90E3-A21E054B54BD}" type="datetimeFigureOut">
              <a:rPr lang="en-US" smtClean="0"/>
              <a:t>15-Jan-20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74551-1B84-4C0D-B875-7CED95A30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4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6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Inverted">
              <a:avLst/>
            </a:prstTxWarp>
            <a:scene3d>
              <a:camera prst="orthographicFront">
                <a:rot lat="0" lon="3000000" rev="600000"/>
              </a:camera>
              <a:lightRig rig="threePt" dir="t"/>
            </a:scene3d>
            <a:sp3d/>
          </a:bodyPr>
          <a:lstStyle/>
          <a:p>
            <a:pPr algn="ctr"/>
            <a:r>
              <a:rPr lang="en-US" sz="19900" b="1" dirty="0" err="1" smtClean="0">
                <a:ln w="0">
                  <a:noFill/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>
                    <a:schemeClr val="accent1"/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b="1" dirty="0">
              <a:ln w="0">
                <a:noFill/>
              </a:ln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glow>
                  <a:schemeClr val="accent1"/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78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 animBg="1"/>
      <p:bldP spid="6" grpId="1" build="p" bldLvl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57200" y="963391"/>
            <a:ext cx="3445328" cy="5176157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8810" l="2000" r="9966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9960" y="244929"/>
            <a:ext cx="8866414" cy="963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72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72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কণিকার</a:t>
            </a:r>
            <a:r>
              <a:rPr lang="en-US" sz="72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72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5364" y="2122714"/>
            <a:ext cx="99114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মানবদেহের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কণিকা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দ্বি-অবতল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চাকতি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আকৃতির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কণিকায়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হিমোগ্লোবিন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রঞ্জক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Red Blood Cell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RBC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কণিকাগুলো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অস্থিমজ্জার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১২০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রক্তকণিকায়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থাকেনা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>
              <a:ln w="0">
                <a:noFill/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61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4929"/>
            <a:ext cx="12192000" cy="1306285"/>
          </a:xfrm>
          <a:prstGeom prst="rect">
            <a:avLst/>
          </a:prstGeom>
          <a:solidFill>
            <a:srgbClr val="ACF5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রক্তকণিকার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1257" y="1992086"/>
            <a:ext cx="2645229" cy="4425043"/>
          </a:xfrm>
          <a:prstGeom prst="rect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9825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6486" y="171450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আকারের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হিমোগ্লোবিনবিহীন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White Blood Cell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WBC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3600" b="1" dirty="0" smtClean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রক্তকণিকার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আয়ু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১-১৫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কণিকায়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DNA </a:t>
            </a:r>
            <a:r>
              <a:rPr lang="en-US" sz="36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67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48987"/>
            <a:ext cx="12191998" cy="1502229"/>
          </a:xfrm>
          <a:prstGeom prst="rect">
            <a:avLst/>
          </a:prstGeom>
          <a:solidFill>
            <a:srgbClr val="AAE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অনুচক্রিকার</a:t>
            </a:r>
            <a:r>
              <a:rPr lang="en-US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endParaRPr lang="en-US" sz="7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257" y="1959429"/>
            <a:ext cx="2906486" cy="393765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2670" y="1959429"/>
            <a:ext cx="8779329" cy="393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অনুচক্রিকাগুলো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গোলাকার,ডিম্বাকার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রড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আকারের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ইংরেজিতে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এদেরকে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প্লেইটলেট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Platelte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অনুচক্রিকায়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সাইটোপ্লাজম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দানাদার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সাইটোপ্লাজমে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মাইট্রোকন্ড্রিয়া,গলগি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অনুচক্রিকাগুলোর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আয়ু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 ৫-১০ </a:t>
            </a:r>
            <a:r>
              <a:rPr lang="en-US" sz="3600" b="1" dirty="0" err="1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b="1" dirty="0" smtClean="0">
                <a:ln w="0">
                  <a:noFill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n w="0">
                <a:noFill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538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allAtOnce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8936" y="179614"/>
            <a:ext cx="5274128" cy="1534886"/>
          </a:xfrm>
          <a:prstGeom prst="rect">
            <a:avLst/>
          </a:prstGeom>
          <a:solidFill>
            <a:srgbClr val="AB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66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974" y="2024744"/>
            <a:ext cx="11870869" cy="36086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400" b="1" dirty="0" err="1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b="1" dirty="0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5400" b="1" dirty="0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রক্তকণিকাঃ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400" b="1" dirty="0" err="1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b="1" dirty="0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5400" b="1" dirty="0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রক্তকণিকাঃ</a:t>
            </a:r>
            <a:r>
              <a:rPr lang="en-US" sz="5400" b="1" dirty="0" smtClean="0">
                <a:ln w="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400" b="1" dirty="0" err="1" smtClean="0">
                <a:ln w="0"/>
                <a:solidFill>
                  <a:srgbClr val="764E7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b="1" dirty="0" smtClean="0">
                <a:ln w="0"/>
                <a:solidFill>
                  <a:srgbClr val="764E7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764E7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অনুচক্রিকাঃ</a:t>
            </a:r>
            <a:r>
              <a:rPr lang="en-US" sz="5400" b="1" dirty="0" smtClean="0">
                <a:ln w="0"/>
                <a:solidFill>
                  <a:srgbClr val="764E7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অনুচক্রিকার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6711043" y="5894614"/>
            <a:ext cx="5257800" cy="669472"/>
          </a:xfrm>
          <a:prstGeom prst="rect">
            <a:avLst/>
          </a:prstGeom>
          <a:solidFill>
            <a:srgbClr val="C9E4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572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665515" y="146951"/>
            <a:ext cx="8278585" cy="1240971"/>
          </a:xfrm>
          <a:prstGeom prst="flowChartPunchedTap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38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614" y="1877786"/>
            <a:ext cx="117892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শতাংস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 ক) ৮০% খ) ৯০% গ) ৭৫% ঘ) ৭০% 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কণইকা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ক) ৪.৫ – ৫.৫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খ) ৪-৫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গ) ৮০-৯০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ঘ) ৬০-৭০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মানবদেহের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ঘনমিলিমিটার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কণিকা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ক) ৩-৪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খ) ৪-৫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গ) ৮- ৯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ঘ) ৪-১০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পহরী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ক) WBC খ) RBC গ)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অনুচক্রিকা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ঘ)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সিরাম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রক্তক্ষরণ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ক) K   খ) D  গ) C   ঘ) A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498772" y="1877786"/>
            <a:ext cx="293914" cy="5225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36815" y="2911928"/>
            <a:ext cx="293914" cy="5225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43301" y="3815442"/>
            <a:ext cx="293914" cy="5225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192486" y="4381498"/>
            <a:ext cx="293914" cy="5225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92486" y="4821583"/>
            <a:ext cx="293914" cy="5225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37215" y="6147707"/>
            <a:ext cx="552451" cy="3102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6146" y="6147707"/>
            <a:ext cx="552451" cy="3102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03020" y="6147707"/>
            <a:ext cx="552451" cy="3102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92686" y="6147707"/>
            <a:ext cx="552451" cy="3102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63217" y="6147707"/>
            <a:ext cx="552451" cy="3102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468005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56" b="89778" l="0" r="97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4756"/>
          <a:stretch/>
        </p:blipFill>
        <p:spPr>
          <a:xfrm flipH="1">
            <a:off x="2307122" y="276097"/>
            <a:ext cx="1128754" cy="979715"/>
          </a:xfrm>
          <a:prstGeom prst="flowChartProcess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26365" y="357504"/>
            <a:ext cx="5880048" cy="845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ln w="0">
                  <a:solidFill>
                    <a:srgbClr val="C9313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11500" b="1" dirty="0" smtClean="0">
                <a:ln w="0">
                  <a:solidFill>
                    <a:srgbClr val="C9313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0">
                  <a:solidFill>
                    <a:srgbClr val="C9313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b="1" dirty="0" smtClean="0">
              <a:ln w="0">
                <a:solidFill>
                  <a:srgbClr val="C9313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59961" y="1999537"/>
            <a:ext cx="1965557" cy="2269668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580" y="4228381"/>
            <a:ext cx="1567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১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63917" y="2547629"/>
            <a:ext cx="1178164" cy="1598191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28268" y="4302122"/>
            <a:ext cx="1654175" cy="511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728815" y="2609135"/>
            <a:ext cx="2006026" cy="2530924"/>
          </a:xfrm>
          <a:prstGeom prst="ellipse">
            <a:avLst/>
          </a:prstGeom>
          <a:blipFill dpi="0"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74" b="100000" l="9205" r="9372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48057" y="4228381"/>
            <a:ext cx="1567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৩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580" y="1455587"/>
            <a:ext cx="97760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প্রশ্নগুলোর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9230" y="4748164"/>
            <a:ext cx="118327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পলিসাইথিমিয়া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থ্যালাসেমিয়া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বংশগত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)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২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প্রহরী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 ) “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১ ও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২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যোজক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হলেও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–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উক্তিটি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14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5" grpId="0"/>
      <p:bldP spid="13" grpId="0" animBg="1"/>
      <p:bldP spid="16" grpId="0"/>
      <p:bldP spid="14" grpId="0" animBg="1"/>
      <p:bldP spid="17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929" y="261257"/>
            <a:ext cx="11544300" cy="644978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বাচাঁন</a:t>
            </a:r>
            <a:r>
              <a:rPr lang="en-US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4014" y="4963895"/>
            <a:ext cx="100257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1500" b="1" dirty="0" smtClean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b="1" dirty="0" smtClean="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b="1" dirty="0">
              <a:blipFill dpi="0" rotWithShape="1">
                <a:blip r:embed="rId3"/>
                <a:srcRect/>
                <a:tile tx="0" ty="0" sx="100000" sy="100000" flip="none" algn="tl"/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280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3426" y="114301"/>
            <a:ext cx="5007431" cy="1485904"/>
          </a:xfrm>
          <a:prstGeom prst="rect">
            <a:avLst/>
          </a:prstGeom>
          <a:solidFill>
            <a:srgbClr val="B2D9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ln w="22225">
                  <a:noFill/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b="1" dirty="0">
              <a:ln w="22225">
                <a:noFill/>
                <a:prstDash val="solid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22278" y="1698178"/>
            <a:ext cx="2188029" cy="315141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Division 21"/>
          <p:cNvSpPr/>
          <p:nvPr/>
        </p:nvSpPr>
        <p:spPr>
          <a:xfrm>
            <a:off x="5867395" y="290687"/>
            <a:ext cx="625925" cy="5927265"/>
          </a:xfrm>
          <a:prstGeom prst="mathDivid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4AFF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35086" y="1730828"/>
            <a:ext cx="2155371" cy="302078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93320" y="1730826"/>
            <a:ext cx="2911937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পিরিয়ডঃ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১৪/০১/২০২০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8214" y="1845128"/>
            <a:ext cx="27268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</a:t>
            </a:r>
            <a:r>
              <a:rPr lang="en-US" sz="2800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endParaRPr lang="en-US" sz="2800" dirty="0" smtClean="0">
              <a:ln w="0">
                <a:noFill/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2800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800" dirty="0" err="1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কলাবাড়ী</a:t>
            </a:r>
            <a:r>
              <a:rPr lang="en-US" sz="2800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n w="0">
                <a:noFill/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কোম্পানীগঞ্জ,সিলেট</a:t>
            </a:r>
            <a:r>
              <a:rPr lang="en-US" sz="2800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মোবাঃ০১৭৫৯৬৯৭৯১৫</a:t>
            </a:r>
          </a:p>
          <a:p>
            <a:pPr algn="ctr"/>
            <a:r>
              <a:rPr lang="en-US" sz="1200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ইমেঃmddhanmia@gmail.com</a:t>
            </a:r>
            <a:endParaRPr lang="en-US" sz="1200" dirty="0">
              <a:ln w="0">
                <a:noFill/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0064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nimBg="1"/>
      <p:bldP spid="10" grpId="0" build="allAtOnce" animBg="1"/>
      <p:bldP spid="22" grpId="0" animBg="1"/>
      <p:bldP spid="23" grpId="0" build="p" bldLvl="5" animBg="1"/>
      <p:bldP spid="24" grpId="0" build="allAtOnce"/>
      <p:bldP spid="26" grpId="0" build="allAtOnce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7835" y="996043"/>
            <a:ext cx="5192486" cy="515982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5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7886" y="996042"/>
            <a:ext cx="5023757" cy="5159829"/>
          </a:xfrm>
          <a:prstGeom prst="rect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9024" l="0" r="9959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5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16843" y="81645"/>
            <a:ext cx="4147458" cy="783771"/>
          </a:xfrm>
          <a:prstGeom prst="rect">
            <a:avLst/>
          </a:prstGeom>
          <a:solidFill>
            <a:srgbClr val="E6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blipFill dpi="0"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511643" y="996042"/>
            <a:ext cx="391885" cy="1175657"/>
          </a:xfrm>
          <a:prstGeom prst="ellipse">
            <a:avLst/>
          </a:prstGeom>
          <a:solidFill>
            <a:srgbClr val="1D7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7" name="Oval 6"/>
          <p:cNvSpPr/>
          <p:nvPr/>
        </p:nvSpPr>
        <p:spPr>
          <a:xfrm>
            <a:off x="11511643" y="2988127"/>
            <a:ext cx="391885" cy="1175657"/>
          </a:xfrm>
          <a:prstGeom prst="ellipse">
            <a:avLst/>
          </a:prstGeom>
          <a:solidFill>
            <a:srgbClr val="1D7A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2093" y="2220681"/>
            <a:ext cx="2171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0"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হৃৎপিন্ড</a:t>
            </a:r>
            <a:endParaRPr lang="en-US" sz="6600" b="1" dirty="0">
              <a:ln w="0">
                <a:solidFill>
                  <a:srgbClr val="FF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21386" y="158387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0"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endParaRPr lang="en-US" sz="6600" b="1" dirty="0">
              <a:ln w="0">
                <a:solidFill>
                  <a:srgbClr val="FF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288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noAutofit/>
          </a:bodyPr>
          <a:lstStyle/>
          <a:p>
            <a:pPr algn="ctr"/>
            <a:r>
              <a:rPr lang="en-US" sz="166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166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(Blood)</a:t>
            </a:r>
          </a:p>
        </p:txBody>
      </p:sp>
    </p:spTree>
    <p:extLst>
      <p:ext uri="{BB962C8B-B14F-4D97-AF65-F5344CB8AC3E}">
        <p14:creationId xmlns:p14="http://schemas.microsoft.com/office/powerpoint/2010/main" val="25132375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375557" y="130629"/>
            <a:ext cx="10368643" cy="1698171"/>
          </a:xfrm>
          <a:prstGeom prst="wav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80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80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557" y="2122714"/>
            <a:ext cx="105319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গূলোর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কণিকার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00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355271"/>
            <a:ext cx="12191999" cy="550273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300000"/>
              </a:lnSpc>
            </a:pPr>
            <a:endParaRPr lang="en-US" sz="5400" b="1" dirty="0" smtClean="0">
              <a:ln w="22225">
                <a:noFill/>
                <a:prstDash val="solid"/>
              </a:ln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Left-Right Arrow 1"/>
          <p:cNvSpPr/>
          <p:nvPr/>
        </p:nvSpPr>
        <p:spPr>
          <a:xfrm>
            <a:off x="3004467" y="81639"/>
            <a:ext cx="5127172" cy="1208307"/>
          </a:xfrm>
          <a:prstGeom prst="leftRightArrow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22225">
                  <a:solidFill>
                    <a:srgbClr val="C00000"/>
                  </a:solidFill>
                  <a:prstDash val="solid"/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6000" b="1" dirty="0" smtClean="0">
                <a:ln w="22225">
                  <a:solidFill>
                    <a:srgbClr val="C00000"/>
                  </a:solidFill>
                  <a:prstDash val="solid"/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22225">
                  <a:solidFill>
                    <a:srgbClr val="C00000"/>
                  </a:solidFill>
                  <a:prstDash val="solid"/>
                </a:ln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endParaRPr lang="en-US" sz="6000" b="1" dirty="0" smtClean="0">
              <a:ln w="22225">
                <a:solidFill>
                  <a:srgbClr val="C00000"/>
                </a:solidFill>
                <a:prstDash val="solid"/>
              </a:ln>
              <a:blipFill dpi="0"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818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5558" y="146957"/>
            <a:ext cx="111197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220" y="1534886"/>
            <a:ext cx="105482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 err="1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4000" dirty="0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err="1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4000" dirty="0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000" dirty="0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dirty="0" err="1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সিরাম</a:t>
            </a:r>
            <a:r>
              <a:rPr lang="en-US" sz="4000" dirty="0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n w="0">
                  <a:solidFill>
                    <a:srgbClr val="A4050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557" y="3526977"/>
            <a:ext cx="115442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রক্তঃ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প্রাণীদেহের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একধরনের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অস্বচ্ছ,আন্তঃকোষীয়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লবণাক্ত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খানিকটা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ক্ষারধর্মী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যোজক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উপাদানঃ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রক্তরস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প্লাজমা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সিরামঃ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বাঁধার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হালকা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স্বচ্ছ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সিরাম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50187" y="5959929"/>
            <a:ext cx="2400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247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p"/>
      <p:bldP spid="7" grpId="0" build="p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163281" y="0"/>
            <a:ext cx="5453747" cy="1632857"/>
          </a:xfrm>
          <a:prstGeom prst="left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40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632857"/>
            <a:ext cx="117402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solidFill>
                  <a:srgbClr val="A3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শ্বাসকার্যঃ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অক্সিজেনকে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ফুসফুস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ডাই-অক্সাইডকে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ফুসফুসে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solidFill>
                  <a:srgbClr val="A4050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খাদ্যসার</a:t>
            </a:r>
            <a:r>
              <a:rPr lang="en-US" sz="3600" b="1" dirty="0" smtClean="0">
                <a:solidFill>
                  <a:srgbClr val="A4050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A4050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পরিবহনঃ</a:t>
            </a:r>
            <a:r>
              <a:rPr lang="en-US" sz="3600" b="1" dirty="0" smtClean="0">
                <a:solidFill>
                  <a:srgbClr val="A4050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ভান্ডার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পরিপাককৃত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খাদ্যসার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কোষগুলোতে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বহন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solidFill>
                  <a:srgbClr val="A40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বর্জ্য</a:t>
            </a:r>
            <a:r>
              <a:rPr lang="en-US" sz="3600" b="1" dirty="0" smtClean="0">
                <a:solidFill>
                  <a:srgbClr val="A40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A40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পরিবহুনঃ</a:t>
            </a:r>
            <a:r>
              <a:rPr lang="en-US" sz="3600" b="1" dirty="0" smtClean="0">
                <a:solidFill>
                  <a:srgbClr val="A40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নাইট্রোজেনঘটিত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বর্জ্য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পদার্থগুলোকে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কিডনি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বৃক্কে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 err="1" smtClean="0">
                <a:solidFill>
                  <a:srgbClr val="B801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হরমোন</a:t>
            </a:r>
            <a:r>
              <a:rPr lang="en-US" sz="3600" b="1" dirty="0" smtClean="0">
                <a:solidFill>
                  <a:srgbClr val="B801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B801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পরিবহনঃ</a:t>
            </a:r>
            <a:r>
              <a:rPr lang="en-US" sz="3600" b="1" dirty="0" smtClean="0">
                <a:solidFill>
                  <a:srgbClr val="B8010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অন্তঃক্ষরা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নিঃসৃত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হরমোন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16947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8000">
              <a:srgbClr val="92D050"/>
            </a:gs>
            <a:gs pos="1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0" y="1306286"/>
            <a:ext cx="3445329" cy="493122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24350" y="1306286"/>
            <a:ext cx="3725636" cy="493122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91501" y="1306286"/>
            <a:ext cx="3695700" cy="493122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0"/>
            <a:ext cx="11430001" cy="122464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কণিকা</a:t>
            </a:r>
            <a:endParaRPr lang="en-US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319154"/>
            <a:ext cx="3445329" cy="53884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24350" y="6335486"/>
            <a:ext cx="3725635" cy="527953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32320" y="6340925"/>
            <a:ext cx="3725635" cy="527953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অণুচক্রিকা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63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0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0" grpId="0" build="allAtOnce" animBg="1"/>
      <p:bldP spid="11" grpId="0" animBg="1"/>
      <p:bldP spid="2" grpId="0" build="allAtOnce" animBg="1"/>
      <p:bldP spid="3" grpId="0" animBg="1"/>
      <p:bldP spid="7" grpId="0" build="allAtOnce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tile tx="0" ty="0" sx="100000" sy="100000" flip="none" algn="tl"/>
        </a:blipFill>
      </a:spPr>
      <a:bodyPr rtlCol="0" anchor="ctr"/>
      <a:lstStyle>
        <a:defPPr algn="ctr">
          <a:defRPr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551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DHAN MIA</dc:creator>
  <cp:lastModifiedBy>DHAN MIA</cp:lastModifiedBy>
  <cp:revision>51</cp:revision>
  <dcterms:created xsi:type="dcterms:W3CDTF">2020-01-13T16:06:16Z</dcterms:created>
  <dcterms:modified xsi:type="dcterms:W3CDTF">2020-01-15T17:15:26Z</dcterms:modified>
</cp:coreProperties>
</file>