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6" r:id="rId4"/>
    <p:sldId id="274" r:id="rId5"/>
    <p:sldId id="273" r:id="rId6"/>
    <p:sldId id="271" r:id="rId7"/>
    <p:sldId id="272" r:id="rId8"/>
    <p:sldId id="269" r:id="rId9"/>
    <p:sldId id="268" r:id="rId10"/>
    <p:sldId id="270" r:id="rId11"/>
    <p:sldId id="278" r:id="rId12"/>
    <p:sldId id="276" r:id="rId13"/>
    <p:sldId id="258" r:id="rId14"/>
    <p:sldId id="266" r:id="rId15"/>
    <p:sldId id="257" r:id="rId16"/>
    <p:sldId id="267" r:id="rId17"/>
    <p:sldId id="264" r:id="rId18"/>
    <p:sldId id="263" r:id="rId19"/>
    <p:sldId id="262" r:id="rId20"/>
    <p:sldId id="261" r:id="rId21"/>
    <p:sldId id="279" r:id="rId22"/>
    <p:sldId id="259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10F0A-50B7-47CE-9A9A-B074A277C2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A8949-177F-4EA5-806D-FABF17CA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1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2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6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1/16/2020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64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0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>
                <a:solidFill>
                  <a:prstClr val="black"/>
                </a:solidFill>
              </a:rPr>
              <a:pPr/>
              <a:t>1/16/2020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5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1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1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18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98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258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45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7011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47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91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1/16/2020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0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03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>
                <a:solidFill>
                  <a:prstClr val="black"/>
                </a:solidFill>
              </a:rPr>
              <a:pPr/>
              <a:t>1/16/2020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48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72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46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88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5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3164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7346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01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2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6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7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D9A-037C-45DF-A773-2B66EFAC196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B374E-A6A7-4C7F-8657-4AA25ADA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2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7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1/16/2020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5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4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jpg"/><Relationship Id="rId7" Type="http://schemas.openxmlformats.org/officeDocument/2006/relationships/image" Target="../media/image28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35" y="956603"/>
            <a:ext cx="4619048" cy="56365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0010" y="486806"/>
            <a:ext cx="46868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সবাইকে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0086" y="4569998"/>
            <a:ext cx="5868537" cy="2492990"/>
          </a:xfrm>
          <a:prstGeom prst="rect">
            <a:avLst/>
          </a:prstGeom>
          <a:noFill/>
          <a:ln w="76200">
            <a:noFill/>
            <a:prstDash val="lg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1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9" y="1859102"/>
            <a:ext cx="2232867" cy="28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14372" y="2750405"/>
            <a:ext cx="2728912" cy="1385887"/>
            <a:chOff x="5529263" y="2700338"/>
            <a:chExt cx="2728912" cy="1385887"/>
          </a:xfrm>
        </p:grpSpPr>
        <p:sp>
          <p:nvSpPr>
            <p:cNvPr id="3" name="Parallelogram 2"/>
            <p:cNvSpPr/>
            <p:nvPr/>
          </p:nvSpPr>
          <p:spPr>
            <a:xfrm>
              <a:off x="5529263" y="2700338"/>
              <a:ext cx="2728912" cy="1385887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05182" y="3027644"/>
              <a:ext cx="1852831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bn-IN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সামান্তরিক</a:t>
              </a:r>
              <a:endPara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90291" y="1251817"/>
            <a:ext cx="656243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চতুর্ভুজের বিপরীত বাহুগুলো পরস্পর সমান্তরাল, তা সামান্তরিক। সামান্তরিকের সীমাবদ্ধ ক্ষেত্রকে সামান্তরিক ক্ষেত্র বলে।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0291" y="3884694"/>
            <a:ext cx="65624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ক্ষেত্রফলঃ ভূমি </a:t>
            </a:r>
            <a:r>
              <a:rPr lang="en-GB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উচ্চতা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3940829">
            <a:off x="3826172" y="1616541"/>
            <a:ext cx="403870" cy="2368188"/>
          </a:xfrm>
          <a:prstGeom prst="triangle">
            <a:avLst>
              <a:gd name="adj" fmla="val 423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6703567">
            <a:off x="3826172" y="2611516"/>
            <a:ext cx="403870" cy="2368188"/>
          </a:xfrm>
          <a:prstGeom prst="triangle">
            <a:avLst>
              <a:gd name="adj" fmla="val 423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31771 -0.019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60" y="473210"/>
            <a:ext cx="3092859" cy="2312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06" y="4149969"/>
            <a:ext cx="5992855" cy="2049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7488" y="3012900"/>
            <a:ext cx="142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-Right-Up Arrow 9"/>
          <p:cNvSpPr/>
          <p:nvPr/>
        </p:nvSpPr>
        <p:spPr>
          <a:xfrm rot="16200000">
            <a:off x="4642367" y="717424"/>
            <a:ext cx="1500692" cy="5411566"/>
          </a:xfrm>
          <a:prstGeom prst="leftRightUpArrow">
            <a:avLst>
              <a:gd name="adj1" fmla="val 13117"/>
              <a:gd name="adj2" fmla="val 21219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0669" y="1772529"/>
            <a:ext cx="839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পরিমাপে মেট্রিক ও ব্রিটিশ পদ্ধতির সম্পর্ক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4" y="2725275"/>
            <a:ext cx="6350361" cy="26236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43" y="2811996"/>
            <a:ext cx="5753257" cy="253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31323" y="745587"/>
            <a:ext cx="3587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2356" y="2860319"/>
            <a:ext cx="382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 কাকে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2355" y="3573385"/>
            <a:ext cx="382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 কাকে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2355" y="4282553"/>
            <a:ext cx="649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ক্ষেত্রফল নির্ণয়ের সূত্রটি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8585" y="1438084"/>
            <a:ext cx="322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78367" y="772589"/>
            <a:ext cx="2940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 পরিমাপ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1" y="1992764"/>
            <a:ext cx="11267423" cy="1026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2" y="3151734"/>
            <a:ext cx="8819076" cy="791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2" y="4185184"/>
            <a:ext cx="11093937" cy="944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40" y="666881"/>
            <a:ext cx="11793598" cy="52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2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98104" y="376113"/>
            <a:ext cx="588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দার্থের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আয়তন পরিমা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69" y="1492244"/>
            <a:ext cx="2038635" cy="2962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65" y="1473191"/>
            <a:ext cx="2972215" cy="2981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41" y="1195984"/>
            <a:ext cx="1395406" cy="325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08" y="1130243"/>
            <a:ext cx="1657581" cy="3324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69" y="4832271"/>
            <a:ext cx="9840830" cy="594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69" y="4740010"/>
            <a:ext cx="11517191" cy="879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5" y="1616302"/>
            <a:ext cx="11510221" cy="33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03349" y="699670"/>
            <a:ext cx="2935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4381" y="2675952"/>
            <a:ext cx="414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সি. সি.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4381" y="3395492"/>
            <a:ext cx="588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লিটার পানির ওজন কত?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4381" y="4157926"/>
            <a:ext cx="588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লিটার সমান কত ঘন সেন্টিমিটার?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795710" y="991966"/>
            <a:ext cx="4366118" cy="2616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32849" y="1444336"/>
            <a:ext cx="3291840" cy="1744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2702" y="3645366"/>
            <a:ext cx="302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 ৮০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1828" y="1977095"/>
            <a:ext cx="287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 ৫০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7676" y="4806591"/>
            <a:ext cx="483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পাড়ের বিস্তার ৪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175" y="219222"/>
            <a:ext cx="132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0375" y="4818007"/>
            <a:ext cx="736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ক্ষেত্রফল ৮০×৫০ = ৪০০০ বর্গমিটার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9930" y="4788038"/>
            <a:ext cx="889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 বাদে পুকুরের দৈর্ঘ্য = (৮০-৪×২) = ৭২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9930" y="4773188"/>
            <a:ext cx="729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 বাদে পুকুরের প্রস্থ = (৫০-৪×২) = ৪২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693" y="4748333"/>
            <a:ext cx="898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 বাদে পুকুরের ক্ষেত্রফল = ৭২×৪২ = ৩০২৪ বর্গমিটার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6525" y="4773187"/>
            <a:ext cx="921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পাড়ের ক্ষেত্রফল = (৪০০০-৩০২৪)মিটার = ৯৭৬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8" grpId="0"/>
      <p:bldP spid="9" grpId="0"/>
      <p:bldP spid="10" grpId="0"/>
      <p:bldP spid="10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67089" y="503986"/>
            <a:ext cx="4951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3" y="3131748"/>
            <a:ext cx="1056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আয়তাকার বাগানের দৈর্ঘ্য ৬০ মিটার, প্রস্থ ৪০ মিটার। বাগানের চারদিকে ২ মিটার চওড়া একটি রাস্তা আছে। রাস্তার ক্ষেত্রফল কত?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503" y="1501021"/>
            <a:ext cx="304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13871" y="1041753"/>
            <a:ext cx="5106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যা শিখলাম</a:t>
            </a:r>
            <a:endParaRPr lang="en-US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203" y="2409494"/>
            <a:ext cx="1046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দৈর্ঘ্য পরিমাপের একক, ওজন পরিমাপের একক, তরল পদার্থ আয়তন পরিমাপের একক।</a:t>
            </a:r>
            <a:endParaRPr lang="en-US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203" y="3739498"/>
            <a:ext cx="1046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দৈর্ঘ্য পরিমাপ করতে, ওজন পরিমাপ করতে, তরল পদার্থের আয়তন পরিমাপ করতে ও এ সংক্রান্ত সমস্যা সমাধান করতে।</a:t>
            </a:r>
            <a:endParaRPr lang="en-US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 txBox="1">
            <a:spLocks/>
          </p:cNvSpPr>
          <p:nvPr/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R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62" y="1334987"/>
            <a:ext cx="2490148" cy="262286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6045959" y="2084555"/>
            <a:ext cx="2803478" cy="98373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698564" y="2084555"/>
            <a:ext cx="2746894" cy="1007786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188713" y="2841515"/>
            <a:ext cx="1110868" cy="128751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188713" y="1661642"/>
            <a:ext cx="1110868" cy="696036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67271" y="2208354"/>
            <a:ext cx="753752" cy="76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968287" y="1230639"/>
            <a:ext cx="2944417" cy="2727212"/>
            <a:chOff x="8968288" y="1090648"/>
            <a:chExt cx="3104861" cy="2971551"/>
          </a:xfrm>
        </p:grpSpPr>
        <p:sp>
          <p:nvSpPr>
            <p:cNvPr id="16" name="Oval 15"/>
            <p:cNvSpPr/>
            <p:nvPr/>
          </p:nvSpPr>
          <p:spPr>
            <a:xfrm>
              <a:off x="8968288" y="1090648"/>
              <a:ext cx="3104861" cy="29715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94940" y="1343607"/>
              <a:ext cx="2177954" cy="2448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শ্রেণি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৩য়</a:t>
              </a:r>
              <a:endParaRPr lang="bn-BD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পরিমাপ</a:t>
              </a:r>
              <a:endParaRPr lang="bn-BD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/২০১৯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23530" y="-22340"/>
            <a:ext cx="4919537" cy="1661642"/>
            <a:chOff x="3323530" y="-22340"/>
            <a:chExt cx="4919537" cy="1661642"/>
          </a:xfrm>
        </p:grpSpPr>
        <p:sp>
          <p:nvSpPr>
            <p:cNvPr id="25" name="Oval 24"/>
            <p:cNvSpPr/>
            <p:nvPr/>
          </p:nvSpPr>
          <p:spPr>
            <a:xfrm>
              <a:off x="3323530" y="-22340"/>
              <a:ext cx="4919537" cy="166164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6791" y="248613"/>
              <a:ext cx="26829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30" name="Cloud 29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3313" y="4173711"/>
            <a:ext cx="6015419" cy="2795126"/>
            <a:chOff x="3538013" y="4425205"/>
            <a:chExt cx="6015419" cy="2876467"/>
          </a:xfrm>
        </p:grpSpPr>
        <p:sp>
          <p:nvSpPr>
            <p:cNvPr id="20" name="Oval 19"/>
            <p:cNvSpPr/>
            <p:nvPr/>
          </p:nvSpPr>
          <p:spPr>
            <a:xfrm>
              <a:off x="3538013" y="4425205"/>
              <a:ext cx="5311424" cy="28764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01491" y="4504563"/>
              <a:ext cx="4551941" cy="259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আসাদুজ্জামান</a:t>
              </a:r>
            </a:p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এমএসসি(গণিত),এমএড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(গণিত)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কামিরহাট মাধ্যমিক বিদ্যালয়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মিরপুর, কু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ষ্টি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য়া।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 ০১৭১০৬২৮১৮১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667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30991" y="675249"/>
            <a:ext cx="6977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6396" y="3087168"/>
            <a:ext cx="1046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দৈর্ঘ্য পরিমাপের একক, ওজন পরিমাপের একক, তরল পদার্থ পরিমাপের একক খাতায় লিখে আনবে।</a:t>
            </a:r>
            <a:endParaRPr lang="en-US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3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41" y="-965543"/>
            <a:ext cx="5751415" cy="57514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42441" y="421993"/>
            <a:ext cx="5196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2578" y="4470790"/>
            <a:ext cx="5629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67795" y="1038781"/>
            <a:ext cx="278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এটার নাম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3086" y="5237750"/>
            <a:ext cx="420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করা হয়?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54" y="2690366"/>
            <a:ext cx="8002040" cy="1748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55" y="2304217"/>
            <a:ext cx="2143424" cy="2581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39" y="2054031"/>
            <a:ext cx="3067478" cy="2638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68" y="1952319"/>
            <a:ext cx="4248743" cy="2572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00" y="1788305"/>
            <a:ext cx="3248478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58352" y="2306472"/>
            <a:ext cx="3739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64369" y="675249"/>
            <a:ext cx="3587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2025" y="3809481"/>
            <a:ext cx="10044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ওজন ও তরল পদার্থের আয়তন পরিমাপ কীভাবে করা হয় তা ব্যাখ্যা করতে পারবে এবং এ সম্পর্কিত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সমাধান 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2025" y="2350768"/>
            <a:ext cx="10044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দৈর্ঘ্য পরিমাপের আন্তঃ সম্পর্ক ব্যাখ্যা এবং এ সংক্রান্ত সমস্যা সমাধান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423426" y="1021638"/>
            <a:ext cx="25026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 পরিমাপ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55" y="1791079"/>
            <a:ext cx="8002040" cy="1748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3426" y="3597906"/>
            <a:ext cx="7003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 পরিমাপের জন্য দুইটি পদ্ধতি প্রচলিত।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1434" y="4058725"/>
            <a:ext cx="2730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(১) ব্রিটিশ পদ্ধতি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57238" y="4757922"/>
            <a:ext cx="2938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(২) ম্যাট্রিক পদ্ধতি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09522" y="1086222"/>
            <a:ext cx="5295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 পরিমাপের একক হচ্ছে মিটার।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9522" y="1960871"/>
            <a:ext cx="9360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মিটার = উত্তর মেরু থেকে বিষুবরেখা পর্যন্ত মোট দূরত্বের ১ কোটি ভাগের ১ ভাগ।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522" y="847611"/>
            <a:ext cx="4177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 পরিমাপের এককাবলিঃ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05" y="2879846"/>
            <a:ext cx="3955646" cy="2939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95" y="1659573"/>
            <a:ext cx="7422665" cy="3470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05" y="1732553"/>
            <a:ext cx="4273666" cy="3286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96" y="2297214"/>
            <a:ext cx="7820569" cy="24852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06688" y="1647998"/>
            <a:ext cx="556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 ও ব্রিটিশ পরিমাপের সম্পর্ক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3034" y="5521629"/>
            <a:ext cx="13329700" cy="2143125"/>
            <a:chOff x="-703034" y="5521629"/>
            <a:chExt cx="13329700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6960">
              <a:off x="10483541" y="552162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1722">
              <a:off x="-172709" y="5498807"/>
              <a:ext cx="1385824" cy="218877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-703034" y="6449468"/>
              <a:ext cx="12692418" cy="817064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346916" y="731034"/>
            <a:ext cx="3587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1074" y="2840614"/>
            <a:ext cx="4259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মিটার = কত ডেসিমিটার?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2857" y="2840614"/>
            <a:ext cx="3204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১০ ডেসিমিটার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1074" y="3663114"/>
            <a:ext cx="2961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ফুট = কত ইঞ্চি?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1074" y="4580862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মাইল = কত কিলোমিটার?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48789" y="4580862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১.৬১ কিলোমিটার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8826" y="3665402"/>
            <a:ext cx="2276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১২ ইঞ্চি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50296" y="2513111"/>
            <a:ext cx="2204178" cy="1500188"/>
            <a:chOff x="5331854" y="3114675"/>
            <a:chExt cx="2204178" cy="1500188"/>
          </a:xfrm>
        </p:grpSpPr>
        <p:sp>
          <p:nvSpPr>
            <p:cNvPr id="3" name="Rectangle 2"/>
            <p:cNvSpPr/>
            <p:nvPr/>
          </p:nvSpPr>
          <p:spPr>
            <a:xfrm>
              <a:off x="5331854" y="3114675"/>
              <a:ext cx="2204178" cy="1500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83874" y="3541603"/>
              <a:ext cx="1100138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bn-IN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আয়ত</a:t>
              </a:r>
              <a:endPara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2406060">
            <a:off x="3328630" y="1222286"/>
            <a:ext cx="403870" cy="2368188"/>
          </a:xfrm>
          <a:prstGeom prst="triangle">
            <a:avLst>
              <a:gd name="adj" fmla="val 423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4498" y="545321"/>
            <a:ext cx="764059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সামান্তরিকের একটি কোন সমকোণ, তাই আয়ত। আয়তের চারটি কোণ সমকোণ। আয়তের সীমাবদ্ধক্ষেত্রকে আয়তক্ষেত্র বলে।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0300" y="2767275"/>
            <a:ext cx="764059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ক্ষেত্রফলঃ দৈর্ঘ্য </a:t>
            </a:r>
            <a:r>
              <a:rPr lang="en-GB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প্রস্থ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8289" y="3787529"/>
            <a:ext cx="764059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পরিসীমাঃ </a:t>
            </a:r>
            <a:r>
              <a:rPr lang="en-GB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2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(দৈর্ঘ্য </a:t>
            </a:r>
            <a:r>
              <a:rPr lang="en-GB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প্রস্থ)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4495" y="4901488"/>
            <a:ext cx="764059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কর্ণের দৈর্ঘ্যঃ </a:t>
            </a:r>
            <a:r>
              <a:rPr lang="en-GB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দৈর্ঘ্য</a:t>
            </a:r>
            <a:r>
              <a:rPr lang="en-GB" sz="3600" baseline="30000" dirty="0" smtClean="0">
                <a:solidFill>
                  <a:prstClr val="black"/>
                </a:solidFill>
                <a:cs typeface="NikoshBAN" panose="02000000000000000000" pitchFamily="2" charset="0"/>
              </a:rPr>
              <a:t>2</a:t>
            </a:r>
            <a:r>
              <a:rPr lang="bn-IN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+প্রস্থ</a:t>
            </a:r>
            <a:r>
              <a:rPr lang="en-GB" sz="3600" baseline="30000" dirty="0" smtClean="0">
                <a:solidFill>
                  <a:prstClr val="black"/>
                </a:solidFill>
                <a:cs typeface="NikoshBAN" panose="02000000000000000000" pitchFamily="2" charset="0"/>
              </a:rPr>
              <a:t>2</a:t>
            </a:r>
            <a:endParaRPr lang="en-US" sz="3600" baseline="30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6921830">
            <a:off x="3279888" y="2842377"/>
            <a:ext cx="403870" cy="1787993"/>
          </a:xfrm>
          <a:prstGeom prst="triangle">
            <a:avLst>
              <a:gd name="adj" fmla="val 423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5172540">
            <a:off x="3291223" y="2424478"/>
            <a:ext cx="403870" cy="1608024"/>
          </a:xfrm>
          <a:prstGeom prst="triangle">
            <a:avLst>
              <a:gd name="adj" fmla="val 423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8657986">
            <a:off x="3264908" y="3032710"/>
            <a:ext cx="403870" cy="2538179"/>
          </a:xfrm>
          <a:prstGeom prst="triangle">
            <a:avLst>
              <a:gd name="adj" fmla="val 423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36862 0.014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444</Words>
  <Application>Microsoft Office PowerPoint</Application>
  <PresentationFormat>Widescreen</PresentationFormat>
  <Paragraphs>76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Garamond</vt:lpstr>
      <vt:lpstr>NikoshBAN</vt:lpstr>
      <vt:lpstr>Office Theme</vt:lpstr>
      <vt:lpstr>Savon</vt:lpstr>
      <vt:lpstr>1_Savon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asaduzzamanrana78@gmail.com</dc:creator>
  <cp:lastModifiedBy>asaduzzamanrana78@gmail.com</cp:lastModifiedBy>
  <cp:revision>38</cp:revision>
  <dcterms:created xsi:type="dcterms:W3CDTF">2020-01-14T06:49:54Z</dcterms:created>
  <dcterms:modified xsi:type="dcterms:W3CDTF">2020-01-16T05:45:24Z</dcterms:modified>
</cp:coreProperties>
</file>