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8" r:id="rId2"/>
    <p:sldId id="257" r:id="rId3"/>
    <p:sldId id="275" r:id="rId4"/>
    <p:sldId id="256" r:id="rId5"/>
    <p:sldId id="259" r:id="rId6"/>
    <p:sldId id="261" r:id="rId7"/>
    <p:sldId id="260" r:id="rId8"/>
    <p:sldId id="262" r:id="rId9"/>
    <p:sldId id="269" r:id="rId10"/>
    <p:sldId id="263" r:id="rId11"/>
    <p:sldId id="264" r:id="rId12"/>
    <p:sldId id="265" r:id="rId13"/>
    <p:sldId id="266" r:id="rId14"/>
    <p:sldId id="270" r:id="rId15"/>
    <p:sldId id="267" r:id="rId16"/>
    <p:sldId id="268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59" d="100"/>
          <a:sy n="59" d="100"/>
        </p:scale>
        <p:origin x="768" y="1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3227E-AAE5-4983-93BC-3D8417B11D9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7482F-8478-4905-8D65-8DDC437DA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39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8E03-6BC8-4207-9426-34104261C377}" type="datetime2">
              <a:rPr lang="en-US" smtClean="0"/>
              <a:t>Friday, January 17,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E2F-6068-4D46-8BF1-FD0C76D4B7D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3452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C80B-1978-438F-A6E3-AFA1EFE03B87}" type="datetime2">
              <a:rPr lang="en-US" smtClean="0"/>
              <a:t>Friday, January 17,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E2F-6068-4D46-8BF1-FD0C76D4B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6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73F3-5371-4132-88D9-276AACFBE939}" type="datetime2">
              <a:rPr lang="en-US" smtClean="0"/>
              <a:t>Friday, January 17,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E2F-6068-4D46-8BF1-FD0C76D4B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6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3FA3-4DEB-4093-AA23-7467BC6CF77A}" type="datetime2">
              <a:rPr lang="en-US" smtClean="0"/>
              <a:t>Friday, January 17,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E2F-6068-4D46-8BF1-FD0C76D4B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38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6276B-E542-4F58-B2F0-5A715FA4FBE2}" type="datetime2">
              <a:rPr lang="en-US" smtClean="0"/>
              <a:t>Friday, January 17,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E2F-6068-4D46-8BF1-FD0C76D4B7D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7356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0584-C646-4604-B346-D596AF7210C8}" type="datetime2">
              <a:rPr lang="en-US" smtClean="0"/>
              <a:t>Friday, January 17,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E2F-6068-4D46-8BF1-FD0C76D4B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F1E37-2BC9-491C-A751-22E21D253855}" type="datetime2">
              <a:rPr lang="en-US" smtClean="0"/>
              <a:t>Friday, January 17,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E2F-6068-4D46-8BF1-FD0C76D4B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44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DF5E-2F00-4CDB-B00F-8A10812A5F69}" type="datetime2">
              <a:rPr lang="en-US" smtClean="0"/>
              <a:t>Friday, January 17,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E2F-6068-4D46-8BF1-FD0C76D4B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87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0609-C236-49E8-99FD-1DB614DC9DC8}" type="datetime2">
              <a:rPr lang="en-US" smtClean="0"/>
              <a:t>Friday, January 17,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MD. AMINUL ISLAM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E2F-6068-4D46-8BF1-FD0C76D4B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3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68F072A-1D7E-475D-ACCA-AE3A78DA085F}" type="datetime2">
              <a:rPr lang="en-US" smtClean="0"/>
              <a:t>Friday, January 17,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MD. AMINUL ISLAM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F71E2F-6068-4D46-8BF1-FD0C76D4B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0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3C1D7-C1B0-4395-AC8C-5C7D7E89380C}" type="datetime2">
              <a:rPr lang="en-US" smtClean="0"/>
              <a:t>Friday, January 17,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E2F-6068-4D46-8BF1-FD0C76D4B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4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C84CA38-D0A8-41C4-A06E-F34620FF9579}" type="datetime2">
              <a:rPr lang="en-US" smtClean="0"/>
              <a:t>Friday, January 17,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MD. AMINUL ISLAM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7F71E2F-6068-4D46-8BF1-FD0C76D4B7D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506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C3FA41-4BFE-45D0-946D-021E8A88D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49E08-354E-4BFD-8D17-213951A08F93}" type="datetime2">
              <a:rPr lang="en-US" smtClean="0"/>
              <a:t>Friday, January 17,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0077AD-AEB5-4172-9E8D-936E4BC1E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B11BC9-0B63-4010-94D9-80A3F393E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E2F-6068-4D46-8BF1-FD0C76D4B7DA}" type="slidenum">
              <a:rPr lang="en-US" smtClean="0"/>
              <a:t>1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80612E2-022D-4C6E-8E0A-F7BCA02533FC}"/>
              </a:ext>
            </a:extLst>
          </p:cNvPr>
          <p:cNvSpPr/>
          <p:nvPr/>
        </p:nvSpPr>
        <p:spPr>
          <a:xfrm>
            <a:off x="2879678" y="1796144"/>
            <a:ext cx="6578221" cy="4263464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E95C21-686F-4AEC-8CBE-03FC75C6E648}"/>
              </a:ext>
            </a:extLst>
          </p:cNvPr>
          <p:cNvSpPr txBox="1"/>
          <p:nvPr/>
        </p:nvSpPr>
        <p:spPr>
          <a:xfrm>
            <a:off x="114300" y="464023"/>
            <a:ext cx="11936186" cy="1200329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461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DD397FF1-ABE4-4A9E-971B-13BA0FD0D4B0}"/>
              </a:ext>
            </a:extLst>
          </p:cNvPr>
          <p:cNvCxnSpPr/>
          <p:nvPr/>
        </p:nvCxnSpPr>
        <p:spPr>
          <a:xfrm>
            <a:off x="1943100" y="6122988"/>
            <a:ext cx="77724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232CF8F-6312-41F6-8DF4-547408DE84F7}"/>
              </a:ext>
            </a:extLst>
          </p:cNvPr>
          <p:cNvCxnSpPr/>
          <p:nvPr/>
        </p:nvCxnSpPr>
        <p:spPr>
          <a:xfrm rot="5400000">
            <a:off x="5066506" y="4675982"/>
            <a:ext cx="2896394" cy="794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Title 1">
            <a:extLst>
              <a:ext uri="{FF2B5EF4-FFF2-40B4-BE49-F238E27FC236}">
                <a16:creationId xmlns:a16="http://schemas.microsoft.com/office/drawing/2014/main" id="{0F252ABC-8D7E-4490-9CB7-CAF1019D4B52}"/>
              </a:ext>
            </a:extLst>
          </p:cNvPr>
          <p:cNvSpPr txBox="1">
            <a:spLocks/>
          </p:cNvSpPr>
          <p:nvPr/>
        </p:nvSpPr>
        <p:spPr>
          <a:xfrm>
            <a:off x="6362700" y="3533775"/>
            <a:ext cx="1600200" cy="1143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6 cm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53EBE6F-7ED2-465B-978A-154D21101EA2}"/>
              </a:ext>
            </a:extLst>
          </p:cNvPr>
          <p:cNvCxnSpPr/>
          <p:nvPr/>
        </p:nvCxnSpPr>
        <p:spPr>
          <a:xfrm rot="5400000">
            <a:off x="3466306" y="5209382"/>
            <a:ext cx="1828800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AECFFD11-5137-4BE0-8DE3-A5472F72B0A9}"/>
              </a:ext>
            </a:extLst>
          </p:cNvPr>
          <p:cNvSpPr txBox="1">
            <a:spLocks/>
          </p:cNvSpPr>
          <p:nvPr/>
        </p:nvSpPr>
        <p:spPr>
          <a:xfrm>
            <a:off x="2933700" y="4752975"/>
            <a:ext cx="13716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 cm</a:t>
            </a:r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383B8DBB-0686-4DE5-B898-29D651DA8AC3}"/>
              </a:ext>
            </a:extLst>
          </p:cNvPr>
          <p:cNvSpPr/>
          <p:nvPr/>
        </p:nvSpPr>
        <p:spPr>
          <a:xfrm>
            <a:off x="5676900" y="1400176"/>
            <a:ext cx="457200" cy="464820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7008490-3108-40B6-B6CB-EB9043BB7431}"/>
              </a:ext>
            </a:extLst>
          </p:cNvPr>
          <p:cNvSpPr txBox="1">
            <a:spLocks/>
          </p:cNvSpPr>
          <p:nvPr/>
        </p:nvSpPr>
        <p:spPr>
          <a:xfrm>
            <a:off x="4152900" y="3381375"/>
            <a:ext cx="16764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10 cm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474EFD4-862F-44E3-9326-B313FF1E4D05}"/>
              </a:ext>
            </a:extLst>
          </p:cNvPr>
          <p:cNvGrpSpPr/>
          <p:nvPr/>
        </p:nvGrpSpPr>
        <p:grpSpPr>
          <a:xfrm>
            <a:off x="-571500" y="257177"/>
            <a:ext cx="13335000" cy="1066799"/>
            <a:chOff x="-1981200" y="457201"/>
            <a:chExt cx="13335000" cy="1066799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286B571E-2C73-4075-A950-C7736E4BFDB5}"/>
                </a:ext>
              </a:extLst>
            </p:cNvPr>
            <p:cNvGrpSpPr/>
            <p:nvPr/>
          </p:nvGrpSpPr>
          <p:grpSpPr>
            <a:xfrm>
              <a:off x="-1752600" y="457201"/>
              <a:ext cx="12899014" cy="1066799"/>
              <a:chOff x="-1752600" y="228601"/>
              <a:chExt cx="12899014" cy="1066799"/>
            </a:xfrm>
          </p:grpSpPr>
          <p:pic>
            <p:nvPicPr>
              <p:cNvPr id="13" name="Picture 4" descr="number-line">
                <a:extLst>
                  <a:ext uri="{FF2B5EF4-FFF2-40B4-BE49-F238E27FC236}">
                    <a16:creationId xmlns:a16="http://schemas.microsoft.com/office/drawing/2014/main" id="{637BD82F-7C4F-4871-B22C-A5FF8C122EB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lum bright="-100000" contrast="-100000"/>
              </a:blip>
              <a:srcRect/>
              <a:stretch>
                <a:fillRect/>
              </a:stretch>
            </p:blipFill>
            <p:spPr bwMode="auto">
              <a:xfrm>
                <a:off x="-1752600" y="609601"/>
                <a:ext cx="12899014" cy="548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D5965CBA-8FFE-4031-82DE-CAB02A4EE887}"/>
                  </a:ext>
                </a:extLst>
              </p:cNvPr>
              <p:cNvCxnSpPr/>
              <p:nvPr/>
            </p:nvCxnSpPr>
            <p:spPr>
              <a:xfrm>
                <a:off x="4238624" y="457201"/>
                <a:ext cx="2771776" cy="1588"/>
              </a:xfrm>
              <a:prstGeom prst="straightConnector1">
                <a:avLst/>
              </a:prstGeom>
              <a:ln w="57150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4FFF5AE5-5B6C-4ADF-BBF9-DA5CA6F6B5EA}"/>
                  </a:ext>
                </a:extLst>
              </p:cNvPr>
              <p:cNvCxnSpPr/>
              <p:nvPr/>
            </p:nvCxnSpPr>
            <p:spPr>
              <a:xfrm rot="10800000">
                <a:off x="2362200" y="228601"/>
                <a:ext cx="4648200" cy="1589"/>
              </a:xfrm>
              <a:prstGeom prst="straightConnector1">
                <a:avLst/>
              </a:prstGeom>
              <a:ln w="57150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Elbow Connector 14">
                <a:extLst>
                  <a:ext uri="{FF2B5EF4-FFF2-40B4-BE49-F238E27FC236}">
                    <a16:creationId xmlns:a16="http://schemas.microsoft.com/office/drawing/2014/main" id="{945F7C1B-6771-40A2-9DA3-8E06A91EA95C}"/>
                  </a:ext>
                </a:extLst>
              </p:cNvPr>
              <p:cNvCxnSpPr/>
              <p:nvPr/>
            </p:nvCxnSpPr>
            <p:spPr>
              <a:xfrm rot="10800000" flipV="1">
                <a:off x="2362200" y="838200"/>
                <a:ext cx="1857376" cy="457200"/>
              </a:xfrm>
              <a:prstGeom prst="bentConnector3">
                <a:avLst>
                  <a:gd name="adj1" fmla="val 43077"/>
                </a:avLst>
              </a:prstGeom>
              <a:ln w="57150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CFF0C557-6001-459C-BCE6-79BB4328A49C}"/>
                </a:ext>
              </a:extLst>
            </p:cNvPr>
            <p:cNvCxnSpPr/>
            <p:nvPr/>
          </p:nvCxnSpPr>
          <p:spPr>
            <a:xfrm>
              <a:off x="9982200" y="941696"/>
              <a:ext cx="1371600" cy="1588"/>
            </a:xfrm>
            <a:prstGeom prst="straightConnector1">
              <a:avLst/>
            </a:prstGeom>
            <a:ln w="47625" cap="flat" cmpd="sng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4CA9B00E-170A-4348-9481-20603FFA7444}"/>
                </a:ext>
              </a:extLst>
            </p:cNvPr>
            <p:cNvCxnSpPr/>
            <p:nvPr/>
          </p:nvCxnSpPr>
          <p:spPr>
            <a:xfrm rot="10800000">
              <a:off x="-1981200" y="955345"/>
              <a:ext cx="1524000" cy="1588"/>
            </a:xfrm>
            <a:prstGeom prst="straightConnector1">
              <a:avLst/>
            </a:prstGeom>
            <a:ln w="47625" cap="flat" cmpd="sng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83FC593-1342-4227-84B5-DE1B88EBF013}"/>
              </a:ext>
            </a:extLst>
          </p:cNvPr>
          <p:cNvCxnSpPr/>
          <p:nvPr/>
        </p:nvCxnSpPr>
        <p:spPr>
          <a:xfrm rot="5400000">
            <a:off x="3467894" y="304006"/>
            <a:ext cx="608806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75ADD4A-444E-47C0-B5CF-C8EF2EBC69A6}"/>
              </a:ext>
            </a:extLst>
          </p:cNvPr>
          <p:cNvCxnSpPr/>
          <p:nvPr/>
        </p:nvCxnSpPr>
        <p:spPr>
          <a:xfrm rot="5400000">
            <a:off x="8144670" y="318294"/>
            <a:ext cx="608806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B3068F1-2BF0-4308-A2DF-FBDF29DD696A}"/>
              </a:ext>
            </a:extLst>
          </p:cNvPr>
          <p:cNvCxnSpPr/>
          <p:nvPr/>
        </p:nvCxnSpPr>
        <p:spPr>
          <a:xfrm rot="5400000">
            <a:off x="3463134" y="1404142"/>
            <a:ext cx="608806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ate Placeholder 19">
            <a:extLst>
              <a:ext uri="{FF2B5EF4-FFF2-40B4-BE49-F238E27FC236}">
                <a16:creationId xmlns:a16="http://schemas.microsoft.com/office/drawing/2014/main" id="{B0814401-D688-413B-B77D-721D4784C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C99EF-DC9A-4DCE-9F2C-07AC82F5B640}" type="datetime2">
              <a:rPr lang="en-US" smtClean="0"/>
              <a:t>Friday, January 17, 2020</a:t>
            </a:fld>
            <a:endParaRPr lang="en-US"/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5843782C-AD44-46ED-B6D3-355B8CE61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1551F8A4-24F2-422E-A2AD-359D2AF47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E2F-6068-4D46-8BF1-FD0C76D4B7D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72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5 -0.26297 L 0.00468 -0.52362 C 0.00468 -0.59815 0.04861 -0.71112 0.10468 -0.71112 L 0.23194 -0.61621 L 0.2335 -0.42223 " pathEditMode="relative" rAng="0" ptsTypes="FfFAF">
                                      <p:cBhvr>
                                        <p:cTn id="5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00" y="-2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3.33333E-6 -0.16667 C 3.33333E-6 -0.24144 0.06892 -0.33334 0.125 -0.33334 L 0.38871 -0.43843 L 0.38715 -0.44051 " pathEditMode="relative" rAng="0" ptsTypes="FfFAF">
                                      <p:cBhvr>
                                        <p:cTn id="6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00" y="-2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6" grpId="1"/>
      <p:bldP spid="7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6EE4B-7EF4-4B24-A98A-C51204EB43CC}"/>
              </a:ext>
            </a:extLst>
          </p:cNvPr>
          <p:cNvSpPr txBox="1">
            <a:spLocks/>
          </p:cNvSpPr>
          <p:nvPr/>
        </p:nvSpPr>
        <p:spPr>
          <a:xfrm>
            <a:off x="685800" y="0"/>
            <a:ext cx="2743200" cy="762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b="1"/>
              <a:t>-</a:t>
            </a:r>
            <a:r>
              <a:rPr lang="en-US"/>
              <a:t>3 + (</a:t>
            </a:r>
            <a:r>
              <a:rPr lang="en-US" b="1">
                <a:latin typeface="Vrinda" pitchFamily="2" charset="0"/>
                <a:cs typeface="Vrinda" pitchFamily="2" charset="0"/>
              </a:rPr>
              <a:t>-</a:t>
            </a:r>
            <a:r>
              <a:rPr lang="en-US"/>
              <a:t>2)</a:t>
            </a:r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53A8FA7-468F-4EA9-A07F-58769865403A}"/>
              </a:ext>
            </a:extLst>
          </p:cNvPr>
          <p:cNvSpPr/>
          <p:nvPr/>
        </p:nvSpPr>
        <p:spPr>
          <a:xfrm>
            <a:off x="1420586" y="-15081"/>
            <a:ext cx="470126" cy="567530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+</a:t>
            </a:r>
          </a:p>
        </p:txBody>
      </p:sp>
      <p:pic>
        <p:nvPicPr>
          <p:cNvPr id="4" name="Picture 4" descr="number-line">
            <a:extLst>
              <a:ext uri="{FF2B5EF4-FFF2-40B4-BE49-F238E27FC236}">
                <a16:creationId xmlns:a16="http://schemas.microsoft.com/office/drawing/2014/main" id="{AD9B7EE8-6041-4A04-BFE1-421A5ABD44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100000" contrast="-100000"/>
          </a:blip>
          <a:srcRect/>
          <a:stretch>
            <a:fillRect/>
          </a:stretch>
        </p:blipFill>
        <p:spPr bwMode="auto">
          <a:xfrm>
            <a:off x="-228600" y="1828800"/>
            <a:ext cx="12899014" cy="54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0089EA5-0A9A-45A7-8A75-85DC34A92892}"/>
              </a:ext>
            </a:extLst>
          </p:cNvPr>
          <p:cNvCxnSpPr/>
          <p:nvPr/>
        </p:nvCxnSpPr>
        <p:spPr>
          <a:xfrm rot="10800000">
            <a:off x="1143000" y="1447800"/>
            <a:ext cx="1828800" cy="1588"/>
          </a:xfrm>
          <a:prstGeom prst="straightConnector1">
            <a:avLst/>
          </a:prstGeom>
          <a:ln w="57150">
            <a:headEnd type="none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16">
            <a:extLst>
              <a:ext uri="{FF2B5EF4-FFF2-40B4-BE49-F238E27FC236}">
                <a16:creationId xmlns:a16="http://schemas.microsoft.com/office/drawing/2014/main" id="{060A914E-CA3E-466B-8077-EDFA86D94578}"/>
              </a:ext>
            </a:extLst>
          </p:cNvPr>
          <p:cNvCxnSpPr/>
          <p:nvPr/>
        </p:nvCxnSpPr>
        <p:spPr>
          <a:xfrm rot="10800000" flipV="1">
            <a:off x="1171576" y="2057400"/>
            <a:ext cx="4586288" cy="381000"/>
          </a:xfrm>
          <a:prstGeom prst="bentConnector3">
            <a:avLst>
              <a:gd name="adj1" fmla="val 50000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3CACA53-740E-41BF-8BB0-324886166190}"/>
              </a:ext>
            </a:extLst>
          </p:cNvPr>
          <p:cNvCxnSpPr/>
          <p:nvPr/>
        </p:nvCxnSpPr>
        <p:spPr>
          <a:xfrm>
            <a:off x="2743200" y="5199854"/>
            <a:ext cx="2771776" cy="1588"/>
          </a:xfrm>
          <a:prstGeom prst="straightConnector1">
            <a:avLst/>
          </a:prstGeom>
          <a:ln w="57150"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F34337F2-6DC2-4DF9-9533-FBCDC9D926F0}"/>
              </a:ext>
            </a:extLst>
          </p:cNvPr>
          <p:cNvSpPr txBox="1">
            <a:spLocks/>
          </p:cNvSpPr>
          <p:nvPr/>
        </p:nvSpPr>
        <p:spPr>
          <a:xfrm>
            <a:off x="381000" y="704848"/>
            <a:ext cx="1981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3200" b="1" dirty="0"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সমাধানঃ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" panose="02000000000000000000" pitchFamily="2" charset="0"/>
              <a:ea typeface="+mj-ea"/>
              <a:cs typeface="Nikosh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643B40-1151-454A-B3C8-3E864AD625B5}"/>
              </a:ext>
            </a:extLst>
          </p:cNvPr>
          <p:cNvSpPr/>
          <p:nvPr/>
        </p:nvSpPr>
        <p:spPr>
          <a:xfrm>
            <a:off x="609600" y="3733800"/>
            <a:ext cx="15440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atin typeface="Vrinda" pitchFamily="2" charset="0"/>
                <a:cs typeface="Vrinda" pitchFamily="2" charset="0"/>
              </a:rPr>
              <a:t>-</a:t>
            </a:r>
            <a:r>
              <a:rPr lang="en-US" sz="4400" b="1" dirty="0"/>
              <a:t>3 + 2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B66C110-55F3-44AB-ACFE-78AC60F0C320}"/>
              </a:ext>
            </a:extLst>
          </p:cNvPr>
          <p:cNvSpPr/>
          <p:nvPr/>
        </p:nvSpPr>
        <p:spPr>
          <a:xfrm>
            <a:off x="228600" y="4267201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="1" dirty="0">
                <a:latin typeface="Nikosh" panose="02000000000000000000" pitchFamily="2" charset="0"/>
                <a:cs typeface="Nikosh" panose="02000000000000000000" pitchFamily="2" charset="0"/>
              </a:rPr>
              <a:t>সমাধানঃ</a:t>
            </a:r>
            <a:endParaRPr lang="en-US" sz="36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11" name="Picture 4" descr="number-line">
            <a:extLst>
              <a:ext uri="{FF2B5EF4-FFF2-40B4-BE49-F238E27FC236}">
                <a16:creationId xmlns:a16="http://schemas.microsoft.com/office/drawing/2014/main" id="{0FC9F434-8E14-4B0E-A004-5C55C54BB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100000" contrast="-100000"/>
          </a:blip>
          <a:srcRect/>
          <a:stretch>
            <a:fillRect/>
          </a:stretch>
        </p:blipFill>
        <p:spPr bwMode="auto">
          <a:xfrm>
            <a:off x="-457200" y="5338605"/>
            <a:ext cx="12899014" cy="54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E54ABE9-A652-4302-8EF0-83124176DB39}"/>
              </a:ext>
            </a:extLst>
          </p:cNvPr>
          <p:cNvCxnSpPr/>
          <p:nvPr/>
        </p:nvCxnSpPr>
        <p:spPr>
          <a:xfrm>
            <a:off x="2743200" y="4896642"/>
            <a:ext cx="1905000" cy="1588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25">
            <a:extLst>
              <a:ext uri="{FF2B5EF4-FFF2-40B4-BE49-F238E27FC236}">
                <a16:creationId xmlns:a16="http://schemas.microsoft.com/office/drawing/2014/main" id="{DD8E3A7D-7AD4-4DEF-8C1F-11C13553095C}"/>
              </a:ext>
            </a:extLst>
          </p:cNvPr>
          <p:cNvCxnSpPr/>
          <p:nvPr/>
        </p:nvCxnSpPr>
        <p:spPr>
          <a:xfrm rot="10800000" flipV="1">
            <a:off x="4586289" y="5534818"/>
            <a:ext cx="914400" cy="533400"/>
          </a:xfrm>
          <a:prstGeom prst="bentConnector3">
            <a:avLst>
              <a:gd name="adj1" fmla="val 50000"/>
            </a:avLst>
          </a:prstGeom>
          <a:ln w="57150"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F80991C-EC8D-459C-A6F4-6A00E53E422A}"/>
              </a:ext>
            </a:extLst>
          </p:cNvPr>
          <p:cNvCxnSpPr/>
          <p:nvPr/>
        </p:nvCxnSpPr>
        <p:spPr>
          <a:xfrm>
            <a:off x="2943224" y="1600200"/>
            <a:ext cx="2771776" cy="1588"/>
          </a:xfrm>
          <a:prstGeom prst="straightConnector1">
            <a:avLst/>
          </a:prstGeom>
          <a:ln w="57150"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0D371E2D-8693-4F1D-843A-78195F8B1E84}"/>
              </a:ext>
            </a:extLst>
          </p:cNvPr>
          <p:cNvSpPr/>
          <p:nvPr/>
        </p:nvSpPr>
        <p:spPr>
          <a:xfrm>
            <a:off x="754812" y="2590800"/>
            <a:ext cx="39695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b="1" dirty="0">
                <a:latin typeface="Nikosh" panose="02000000000000000000" pitchFamily="2" charset="0"/>
                <a:cs typeface="Nikosh" panose="02000000000000000000" pitchFamily="2" charset="0"/>
              </a:rPr>
              <a:t>ফলাফলঃ</a:t>
            </a:r>
            <a:r>
              <a:rPr lang="bn-BD" sz="4400" b="1" dirty="0"/>
              <a:t> -</a:t>
            </a:r>
            <a:r>
              <a:rPr lang="en-US" sz="4400" b="1" dirty="0"/>
              <a:t>5</a:t>
            </a:r>
            <a:r>
              <a:rPr lang="bn-BD" sz="4400" b="1" dirty="0"/>
              <a:t> </a:t>
            </a:r>
            <a:endParaRPr lang="en-US" sz="4400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C19758-BCAB-446D-95FD-DA68C06D9881}"/>
              </a:ext>
            </a:extLst>
          </p:cNvPr>
          <p:cNvSpPr/>
          <p:nvPr/>
        </p:nvSpPr>
        <p:spPr>
          <a:xfrm>
            <a:off x="5707812" y="5867400"/>
            <a:ext cx="30551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b="1" dirty="0">
                <a:latin typeface="Nikosh" panose="02000000000000000000" pitchFamily="2" charset="0"/>
                <a:cs typeface="Nikosh" panose="02000000000000000000" pitchFamily="2" charset="0"/>
              </a:rPr>
              <a:t>ফলাফলঃ </a:t>
            </a:r>
            <a:r>
              <a:rPr lang="en-US" sz="4000" b="1" dirty="0">
                <a:latin typeface="Nikosh" panose="02000000000000000000" pitchFamily="2" charset="0"/>
                <a:cs typeface="Nikosh" panose="02000000000000000000" pitchFamily="2" charset="0"/>
              </a:rPr>
              <a:t>-1</a:t>
            </a:r>
            <a:r>
              <a:rPr lang="bn-BD" sz="4000" b="1" dirty="0"/>
              <a:t> </a:t>
            </a:r>
            <a:endParaRPr lang="en-US" sz="4000" b="1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0195626-2861-4131-9530-5C9D110F82FA}"/>
              </a:ext>
            </a:extLst>
          </p:cNvPr>
          <p:cNvCxnSpPr/>
          <p:nvPr/>
        </p:nvCxnSpPr>
        <p:spPr>
          <a:xfrm rot="5400000">
            <a:off x="2409824" y="4972842"/>
            <a:ext cx="608806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5282AD7-D89C-4FFF-8CF0-F581FAF33309}"/>
              </a:ext>
            </a:extLst>
          </p:cNvPr>
          <p:cNvCxnSpPr/>
          <p:nvPr/>
        </p:nvCxnSpPr>
        <p:spPr>
          <a:xfrm rot="5400000">
            <a:off x="4314824" y="4895848"/>
            <a:ext cx="608806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F451D47-80CB-46AB-BF22-C8397D3DD2B5}"/>
              </a:ext>
            </a:extLst>
          </p:cNvPr>
          <p:cNvCxnSpPr/>
          <p:nvPr/>
        </p:nvCxnSpPr>
        <p:spPr>
          <a:xfrm rot="5400000">
            <a:off x="4282282" y="6096000"/>
            <a:ext cx="608806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1A56819-2B0D-447B-B024-A0CEFA83A8EF}"/>
              </a:ext>
            </a:extLst>
          </p:cNvPr>
          <p:cNvCxnSpPr/>
          <p:nvPr/>
        </p:nvCxnSpPr>
        <p:spPr>
          <a:xfrm rot="5400000">
            <a:off x="867570" y="1481136"/>
            <a:ext cx="608806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6AFD1B4-8672-475B-B422-881CB56FBD3D}"/>
              </a:ext>
            </a:extLst>
          </p:cNvPr>
          <p:cNvCxnSpPr/>
          <p:nvPr/>
        </p:nvCxnSpPr>
        <p:spPr>
          <a:xfrm rot="5400000">
            <a:off x="2639218" y="1494630"/>
            <a:ext cx="608806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ACDF56E-8EE6-4079-9598-B217E4B1A8FE}"/>
              </a:ext>
            </a:extLst>
          </p:cNvPr>
          <p:cNvCxnSpPr/>
          <p:nvPr/>
        </p:nvCxnSpPr>
        <p:spPr>
          <a:xfrm rot="5400000">
            <a:off x="952897" y="2476103"/>
            <a:ext cx="381000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150F8189-FE73-4BD9-B1A8-48E41F8D32F0}"/>
              </a:ext>
            </a:extLst>
          </p:cNvPr>
          <p:cNvSpPr/>
          <p:nvPr/>
        </p:nvSpPr>
        <p:spPr>
          <a:xfrm>
            <a:off x="1325880" y="3753643"/>
            <a:ext cx="457200" cy="574517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4" name="Date Placeholder 23">
            <a:extLst>
              <a:ext uri="{FF2B5EF4-FFF2-40B4-BE49-F238E27FC236}">
                <a16:creationId xmlns:a16="http://schemas.microsoft.com/office/drawing/2014/main" id="{A95C0826-193B-4BC0-9A07-BA18C9345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0E92-64ED-4E82-B934-52AF2C0D7765}" type="datetime2">
              <a:rPr lang="en-US" smtClean="0"/>
              <a:t>Friday, January 17, 2020</a:t>
            </a:fld>
            <a:endParaRPr lang="en-US"/>
          </a:p>
        </p:txBody>
      </p:sp>
      <p:sp>
        <p:nvSpPr>
          <p:cNvPr id="25" name="Footer Placeholder 24">
            <a:extLst>
              <a:ext uri="{FF2B5EF4-FFF2-40B4-BE49-F238E27FC236}">
                <a16:creationId xmlns:a16="http://schemas.microsoft.com/office/drawing/2014/main" id="{684C94EE-C2AD-4792-AD98-7D78675BE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26" name="Slide Number Placeholder 25">
            <a:extLst>
              <a:ext uri="{FF2B5EF4-FFF2-40B4-BE49-F238E27FC236}">
                <a16:creationId xmlns:a16="http://schemas.microsoft.com/office/drawing/2014/main" id="{B37FD07D-6FF9-447F-9D01-503F7D4CB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E2F-6068-4D46-8BF1-FD0C76D4B7D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38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8" grpId="0"/>
      <p:bldP spid="9" grpId="0"/>
      <p:bldP spid="10" grpId="0"/>
      <p:bldP spid="15" grpId="0"/>
      <p:bldP spid="16" grpId="0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D48DD-5D36-4F23-804A-0E2ED8813082}"/>
              </a:ext>
            </a:extLst>
          </p:cNvPr>
          <p:cNvSpPr txBox="1">
            <a:spLocks/>
          </p:cNvSpPr>
          <p:nvPr/>
        </p:nvSpPr>
        <p:spPr>
          <a:xfrm>
            <a:off x="3069771" y="-114300"/>
            <a:ext cx="2209800" cy="762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/>
              <a:t>3 + (</a:t>
            </a:r>
            <a:r>
              <a:rPr lang="en-US" sz="4800" b="1">
                <a:latin typeface="Vrinda" pitchFamily="2" charset="0"/>
                <a:cs typeface="Vrinda" pitchFamily="2" charset="0"/>
              </a:rPr>
              <a:t>-</a:t>
            </a:r>
            <a:r>
              <a:rPr lang="en-US" sz="4800" b="1"/>
              <a:t>2)</a:t>
            </a:r>
            <a:endParaRPr lang="en-US" sz="4800" b="1" dirty="0"/>
          </a:p>
        </p:txBody>
      </p:sp>
      <p:pic>
        <p:nvPicPr>
          <p:cNvPr id="3" name="Picture 4" descr="number-line">
            <a:extLst>
              <a:ext uri="{FF2B5EF4-FFF2-40B4-BE49-F238E27FC236}">
                <a16:creationId xmlns:a16="http://schemas.microsoft.com/office/drawing/2014/main" id="{6DEC906A-E203-40E4-892C-3381377B0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100000" contrast="-100000"/>
          </a:blip>
          <a:srcRect/>
          <a:stretch>
            <a:fillRect/>
          </a:stretch>
        </p:blipFill>
        <p:spPr bwMode="auto">
          <a:xfrm>
            <a:off x="-206829" y="1638300"/>
            <a:ext cx="12899014" cy="54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9B56F01-4C8F-4AAF-B7E3-E12DE5D9434B}"/>
              </a:ext>
            </a:extLst>
          </p:cNvPr>
          <p:cNvCxnSpPr/>
          <p:nvPr/>
        </p:nvCxnSpPr>
        <p:spPr>
          <a:xfrm rot="10800000">
            <a:off x="6727371" y="1255712"/>
            <a:ext cx="1828800" cy="1588"/>
          </a:xfrm>
          <a:prstGeom prst="straightConnector1">
            <a:avLst/>
          </a:prstGeom>
          <a:ln w="57150">
            <a:headEnd type="none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lbow Connector 16">
            <a:extLst>
              <a:ext uri="{FF2B5EF4-FFF2-40B4-BE49-F238E27FC236}">
                <a16:creationId xmlns:a16="http://schemas.microsoft.com/office/drawing/2014/main" id="{CE6A21DA-CD1C-473B-8D9A-D6E49247B852}"/>
              </a:ext>
            </a:extLst>
          </p:cNvPr>
          <p:cNvCxnSpPr/>
          <p:nvPr/>
        </p:nvCxnSpPr>
        <p:spPr>
          <a:xfrm>
            <a:off x="5751059" y="1866900"/>
            <a:ext cx="976312" cy="381000"/>
          </a:xfrm>
          <a:prstGeom prst="bentConnector3">
            <a:avLst>
              <a:gd name="adj1" fmla="val 50000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AD45F57B-21BB-441F-A1C6-B68F479BA9CD}"/>
              </a:ext>
            </a:extLst>
          </p:cNvPr>
          <p:cNvSpPr txBox="1">
            <a:spLocks/>
          </p:cNvSpPr>
          <p:nvPr/>
        </p:nvSpPr>
        <p:spPr>
          <a:xfrm>
            <a:off x="2612571" y="647700"/>
            <a:ext cx="2362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4000" b="1" dirty="0"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সমাধানঃ</a:t>
            </a:r>
            <a:r>
              <a:rPr lang="bn-BD" sz="4000" b="1" dirty="0">
                <a:latin typeface="+mj-lt"/>
                <a:ea typeface="+mj-ea"/>
                <a:cs typeface="+mj-cs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CFFD39-E337-4E7F-B02B-8A54B0B81286}"/>
              </a:ext>
            </a:extLst>
          </p:cNvPr>
          <p:cNvSpPr/>
          <p:nvPr/>
        </p:nvSpPr>
        <p:spPr>
          <a:xfrm>
            <a:off x="2993571" y="3848100"/>
            <a:ext cx="12923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/>
              <a:t>3 + 2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79AB66-5366-45DF-B469-C31791D2F7DD}"/>
              </a:ext>
            </a:extLst>
          </p:cNvPr>
          <p:cNvSpPr/>
          <p:nvPr/>
        </p:nvSpPr>
        <p:spPr>
          <a:xfrm>
            <a:off x="2841171" y="4374059"/>
            <a:ext cx="228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b="1" dirty="0">
                <a:latin typeface="Nikosh" panose="02000000000000000000" pitchFamily="2" charset="0"/>
                <a:cs typeface="Nikosh" panose="02000000000000000000" pitchFamily="2" charset="0"/>
              </a:rPr>
              <a:t>সমাধানঃ</a:t>
            </a:r>
            <a:endParaRPr lang="en-US" sz="40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9" name="Picture 4" descr="number-line">
            <a:extLst>
              <a:ext uri="{FF2B5EF4-FFF2-40B4-BE49-F238E27FC236}">
                <a16:creationId xmlns:a16="http://schemas.microsoft.com/office/drawing/2014/main" id="{289C1694-324E-4CC3-90D2-7B98C7712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100000" contrast="-100000"/>
          </a:blip>
          <a:srcRect/>
          <a:stretch>
            <a:fillRect/>
          </a:stretch>
        </p:blipFill>
        <p:spPr bwMode="auto">
          <a:xfrm>
            <a:off x="-1045029" y="5509263"/>
            <a:ext cx="12899014" cy="54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E94EF03-8BD6-49C4-8635-B5E3ABFD74B8}"/>
              </a:ext>
            </a:extLst>
          </p:cNvPr>
          <p:cNvCxnSpPr/>
          <p:nvPr/>
        </p:nvCxnSpPr>
        <p:spPr>
          <a:xfrm>
            <a:off x="7732259" y="5143500"/>
            <a:ext cx="1905000" cy="1588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25">
            <a:extLst>
              <a:ext uri="{FF2B5EF4-FFF2-40B4-BE49-F238E27FC236}">
                <a16:creationId xmlns:a16="http://schemas.microsoft.com/office/drawing/2014/main" id="{AE796CE9-8EE5-4940-92C0-D74499D649B7}"/>
              </a:ext>
            </a:extLst>
          </p:cNvPr>
          <p:cNvCxnSpPr/>
          <p:nvPr/>
        </p:nvCxnSpPr>
        <p:spPr>
          <a:xfrm>
            <a:off x="4912859" y="5724524"/>
            <a:ext cx="4710112" cy="533400"/>
          </a:xfrm>
          <a:prstGeom prst="bentConnector3">
            <a:avLst>
              <a:gd name="adj1" fmla="val 50000"/>
            </a:avLst>
          </a:prstGeom>
          <a:ln w="57150"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E48A065-8A78-4FCC-99BD-D271836B4C68}"/>
              </a:ext>
            </a:extLst>
          </p:cNvPr>
          <p:cNvCxnSpPr/>
          <p:nvPr/>
        </p:nvCxnSpPr>
        <p:spPr>
          <a:xfrm rot="10800000">
            <a:off x="5765347" y="1485901"/>
            <a:ext cx="2819400" cy="1588"/>
          </a:xfrm>
          <a:prstGeom prst="straightConnector1">
            <a:avLst/>
          </a:prstGeom>
          <a:ln w="57150"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2E54281-0096-4D62-A217-FC4ADC5E5D7C}"/>
              </a:ext>
            </a:extLst>
          </p:cNvPr>
          <p:cNvSpPr/>
          <p:nvPr/>
        </p:nvSpPr>
        <p:spPr>
          <a:xfrm>
            <a:off x="5119983" y="2324100"/>
            <a:ext cx="35123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b="1" dirty="0">
                <a:latin typeface="Nikosh" panose="02000000000000000000" pitchFamily="2" charset="0"/>
                <a:cs typeface="Nikosh" panose="02000000000000000000" pitchFamily="2" charset="0"/>
              </a:rPr>
              <a:t>ফলাফলঃ </a:t>
            </a:r>
            <a:r>
              <a:rPr lang="en-US" sz="4000" b="1" dirty="0">
                <a:latin typeface="Nikosh" panose="02000000000000000000" pitchFamily="2" charset="0"/>
                <a:cs typeface="Nikosh" panose="02000000000000000000" pitchFamily="2" charset="0"/>
              </a:rPr>
              <a:t>1</a:t>
            </a:r>
            <a:r>
              <a:rPr lang="bn-BD" sz="40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40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A0D00F8-511B-41E2-9623-F2C7CEAA9773}"/>
              </a:ext>
            </a:extLst>
          </p:cNvPr>
          <p:cNvSpPr/>
          <p:nvPr/>
        </p:nvSpPr>
        <p:spPr>
          <a:xfrm>
            <a:off x="3755571" y="5898059"/>
            <a:ext cx="3124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b="1" dirty="0">
                <a:latin typeface="Nikosh" panose="02000000000000000000" pitchFamily="2" charset="0"/>
                <a:cs typeface="Nikosh" panose="02000000000000000000" pitchFamily="2" charset="0"/>
              </a:rPr>
              <a:t>ফলাফলঃ</a:t>
            </a:r>
            <a:r>
              <a:rPr lang="bn-BD" sz="4000" b="1" dirty="0"/>
              <a:t> </a:t>
            </a:r>
            <a:r>
              <a:rPr lang="en-US" sz="4000" b="1" dirty="0"/>
              <a:t>5</a:t>
            </a:r>
            <a:r>
              <a:rPr lang="bn-BD" sz="4000" b="1" dirty="0"/>
              <a:t> </a:t>
            </a:r>
            <a:endParaRPr lang="en-US" sz="4000" b="1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1670D8D-5F7E-4608-A922-5A76A9CA2E80}"/>
              </a:ext>
            </a:extLst>
          </p:cNvPr>
          <p:cNvCxnSpPr/>
          <p:nvPr/>
        </p:nvCxnSpPr>
        <p:spPr>
          <a:xfrm>
            <a:off x="4931907" y="5372100"/>
            <a:ext cx="2819400" cy="1588"/>
          </a:xfrm>
          <a:prstGeom prst="straightConnector1">
            <a:avLst/>
          </a:prstGeom>
          <a:ln w="5715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ED0AFBB-A212-40CB-9857-D786356F27A4}"/>
              </a:ext>
            </a:extLst>
          </p:cNvPr>
          <p:cNvCxnSpPr/>
          <p:nvPr/>
        </p:nvCxnSpPr>
        <p:spPr>
          <a:xfrm rot="5400000">
            <a:off x="9318965" y="5143500"/>
            <a:ext cx="608806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87CCB54-A268-4FA5-BBAF-92144F567B5F}"/>
              </a:ext>
            </a:extLst>
          </p:cNvPr>
          <p:cNvCxnSpPr/>
          <p:nvPr/>
        </p:nvCxnSpPr>
        <p:spPr>
          <a:xfrm rot="5400000">
            <a:off x="7446507" y="5142706"/>
            <a:ext cx="608806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30A2A83-F49F-4A53-A7A3-BC7F11F96C03}"/>
              </a:ext>
            </a:extLst>
          </p:cNvPr>
          <p:cNvCxnSpPr/>
          <p:nvPr/>
        </p:nvCxnSpPr>
        <p:spPr>
          <a:xfrm rot="5400000">
            <a:off x="9318965" y="6286500"/>
            <a:ext cx="608806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21E8637-F733-4227-A692-A1557ECE615E}"/>
              </a:ext>
            </a:extLst>
          </p:cNvPr>
          <p:cNvCxnSpPr/>
          <p:nvPr/>
        </p:nvCxnSpPr>
        <p:spPr>
          <a:xfrm rot="5400000">
            <a:off x="6423365" y="1180306"/>
            <a:ext cx="608806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245DF71-9A15-4937-B0DD-D2E82F530960}"/>
              </a:ext>
            </a:extLst>
          </p:cNvPr>
          <p:cNvCxnSpPr/>
          <p:nvPr/>
        </p:nvCxnSpPr>
        <p:spPr>
          <a:xfrm rot="5400000">
            <a:off x="8280741" y="1318418"/>
            <a:ext cx="608806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F2F5134-0882-4C39-919A-17BA36F18005}"/>
              </a:ext>
            </a:extLst>
          </p:cNvPr>
          <p:cNvCxnSpPr/>
          <p:nvPr/>
        </p:nvCxnSpPr>
        <p:spPr>
          <a:xfrm rot="5400000">
            <a:off x="6537268" y="2285603"/>
            <a:ext cx="381000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A8E87FD2-32D1-4D44-9D17-E4DA7C733C37}"/>
              </a:ext>
            </a:extLst>
          </p:cNvPr>
          <p:cNvSpPr/>
          <p:nvPr/>
        </p:nvSpPr>
        <p:spPr>
          <a:xfrm>
            <a:off x="3526971" y="22860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3" name="Date Placeholder 22">
            <a:extLst>
              <a:ext uri="{FF2B5EF4-FFF2-40B4-BE49-F238E27FC236}">
                <a16:creationId xmlns:a16="http://schemas.microsoft.com/office/drawing/2014/main" id="{98B3789E-0FE5-479F-B436-CCD6D7F1C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9594-3F51-432B-96F5-72BEB1C58AC4}" type="datetime2">
              <a:rPr lang="en-US" smtClean="0"/>
              <a:t>Friday, January 17, 2020</a:t>
            </a:fld>
            <a:endParaRPr lang="en-US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06BA0B85-7DC0-4A08-BC76-AC13E98D2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B7DBFC5F-777F-43C8-8904-0A2498557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E2F-6068-4D46-8BF1-FD0C76D4B7D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606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13" grpId="0"/>
      <p:bldP spid="14" grpId="0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7BA9F6C-B2FD-417E-B16D-375253843ECA}"/>
              </a:ext>
            </a:extLst>
          </p:cNvPr>
          <p:cNvCxnSpPr/>
          <p:nvPr/>
        </p:nvCxnSpPr>
        <p:spPr>
          <a:xfrm>
            <a:off x="1322893" y="6323012"/>
            <a:ext cx="77724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7771105-330F-4545-88ED-65EA0B1CBB0A}"/>
              </a:ext>
            </a:extLst>
          </p:cNvPr>
          <p:cNvCxnSpPr/>
          <p:nvPr/>
        </p:nvCxnSpPr>
        <p:spPr>
          <a:xfrm rot="5400000">
            <a:off x="4446299" y="4876006"/>
            <a:ext cx="2896394" cy="79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itle 1">
            <a:extLst>
              <a:ext uri="{FF2B5EF4-FFF2-40B4-BE49-F238E27FC236}">
                <a16:creationId xmlns:a16="http://schemas.microsoft.com/office/drawing/2014/main" id="{463211F8-2116-4028-8A1E-BCDB4C96909D}"/>
              </a:ext>
            </a:extLst>
          </p:cNvPr>
          <p:cNvSpPr txBox="1">
            <a:spLocks/>
          </p:cNvSpPr>
          <p:nvPr/>
        </p:nvSpPr>
        <p:spPr>
          <a:xfrm>
            <a:off x="5742493" y="3733799"/>
            <a:ext cx="1600200" cy="1143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 cm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210EC3A-B6F9-46B2-89C2-F76662FE7E99}"/>
              </a:ext>
            </a:extLst>
          </p:cNvPr>
          <p:cNvCxnSpPr/>
          <p:nvPr/>
        </p:nvCxnSpPr>
        <p:spPr>
          <a:xfrm rot="5400000">
            <a:off x="4674899" y="5409406"/>
            <a:ext cx="1828800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4D505B48-1455-4D1B-A47D-A75D05D613E4}"/>
              </a:ext>
            </a:extLst>
          </p:cNvPr>
          <p:cNvSpPr txBox="1">
            <a:spLocks/>
          </p:cNvSpPr>
          <p:nvPr/>
        </p:nvSpPr>
        <p:spPr>
          <a:xfrm>
            <a:off x="4218493" y="4952999"/>
            <a:ext cx="13716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4 cm</a:t>
            </a:r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7B90DAE4-3483-47ED-AD24-454706CE1AA4}"/>
              </a:ext>
            </a:extLst>
          </p:cNvPr>
          <p:cNvSpPr/>
          <p:nvPr/>
        </p:nvSpPr>
        <p:spPr>
          <a:xfrm>
            <a:off x="5361493" y="3429000"/>
            <a:ext cx="457200" cy="106680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pic>
        <p:nvPicPr>
          <p:cNvPr id="8" name="Picture 4" descr="number-line">
            <a:extLst>
              <a:ext uri="{FF2B5EF4-FFF2-40B4-BE49-F238E27FC236}">
                <a16:creationId xmlns:a16="http://schemas.microsoft.com/office/drawing/2014/main" id="{E292E3FB-2396-4882-AB68-E2BA1AB579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100000" contrast="-100000"/>
          </a:blip>
          <a:srcRect/>
          <a:stretch>
            <a:fillRect/>
          </a:stretch>
        </p:blipFill>
        <p:spPr bwMode="auto">
          <a:xfrm>
            <a:off x="-353507" y="1676400"/>
            <a:ext cx="12899014" cy="54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E6BFD68-24C4-4B65-A930-E40EDAE51DA2}"/>
              </a:ext>
            </a:extLst>
          </p:cNvPr>
          <p:cNvCxnSpPr/>
          <p:nvPr/>
        </p:nvCxnSpPr>
        <p:spPr>
          <a:xfrm>
            <a:off x="5647245" y="1524000"/>
            <a:ext cx="2771776" cy="1588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95966B1-37FF-4CD9-AC95-F595DF9D5DE4}"/>
              </a:ext>
            </a:extLst>
          </p:cNvPr>
          <p:cNvCxnSpPr/>
          <p:nvPr/>
        </p:nvCxnSpPr>
        <p:spPr>
          <a:xfrm rot="10800000">
            <a:off x="1027621" y="1419224"/>
            <a:ext cx="4572000" cy="1588"/>
          </a:xfrm>
          <a:prstGeom prst="straightConnector1">
            <a:avLst/>
          </a:prstGeom>
          <a:ln w="57150"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4">
            <a:extLst>
              <a:ext uri="{FF2B5EF4-FFF2-40B4-BE49-F238E27FC236}">
                <a16:creationId xmlns:a16="http://schemas.microsoft.com/office/drawing/2014/main" id="{949E083F-70AA-4726-9103-C7F938822C7E}"/>
              </a:ext>
            </a:extLst>
          </p:cNvPr>
          <p:cNvCxnSpPr/>
          <p:nvPr/>
        </p:nvCxnSpPr>
        <p:spPr>
          <a:xfrm>
            <a:off x="1032381" y="1905000"/>
            <a:ext cx="7453312" cy="457200"/>
          </a:xfrm>
          <a:prstGeom prst="bentConnector3">
            <a:avLst>
              <a:gd name="adj1" fmla="val 43099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>
            <a:extLst>
              <a:ext uri="{FF2B5EF4-FFF2-40B4-BE49-F238E27FC236}">
                <a16:creationId xmlns:a16="http://schemas.microsoft.com/office/drawing/2014/main" id="{4264F14D-3470-4D6E-8F45-F8D715B3EEA4}"/>
              </a:ext>
            </a:extLst>
          </p:cNvPr>
          <p:cNvSpPr txBox="1">
            <a:spLocks/>
          </p:cNvSpPr>
          <p:nvPr/>
        </p:nvSpPr>
        <p:spPr>
          <a:xfrm>
            <a:off x="4294693" y="3352800"/>
            <a:ext cx="13716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 cm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A743210-C497-48C3-98A8-83D48BD0EA44}"/>
              </a:ext>
            </a:extLst>
          </p:cNvPr>
          <p:cNvSpPr/>
          <p:nvPr/>
        </p:nvSpPr>
        <p:spPr>
          <a:xfrm>
            <a:off x="1094293" y="76200"/>
            <a:ext cx="196720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atin typeface="+mj-lt"/>
              </a:rPr>
              <a:t>3 -   (-5)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F2B16F0-1402-4739-BA21-107CB968A047}"/>
              </a:ext>
            </a:extLst>
          </p:cNvPr>
          <p:cNvSpPr txBox="1">
            <a:spLocks/>
          </p:cNvSpPr>
          <p:nvPr/>
        </p:nvSpPr>
        <p:spPr>
          <a:xfrm>
            <a:off x="1170493" y="838200"/>
            <a:ext cx="2362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4000" b="1" dirty="0"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সমাধানঃ</a:t>
            </a:r>
            <a:r>
              <a:rPr lang="bn-BD" sz="4000" b="1" dirty="0">
                <a:latin typeface="+mj-lt"/>
                <a:ea typeface="+mj-ea"/>
                <a:cs typeface="+mj-cs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592CEB0-FF1A-42EF-8A41-FFAEB58B0B6A}"/>
              </a:ext>
            </a:extLst>
          </p:cNvPr>
          <p:cNvSpPr/>
          <p:nvPr/>
        </p:nvSpPr>
        <p:spPr>
          <a:xfrm>
            <a:off x="3685093" y="2492514"/>
            <a:ext cx="3581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b="1" dirty="0">
                <a:latin typeface="Nikosh" panose="02000000000000000000" pitchFamily="2" charset="0"/>
                <a:cs typeface="Nikosh" panose="02000000000000000000" pitchFamily="2" charset="0"/>
              </a:rPr>
              <a:t>ফলাফলঃ </a:t>
            </a:r>
            <a:r>
              <a:rPr lang="en-US" sz="4000" b="1" dirty="0">
                <a:latin typeface="Nikosh" panose="02000000000000000000" pitchFamily="2" charset="0"/>
                <a:cs typeface="Nikosh" panose="02000000000000000000" pitchFamily="2" charset="0"/>
              </a:rPr>
              <a:t>8</a:t>
            </a:r>
            <a:r>
              <a:rPr lang="bn-BD" sz="40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40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0892C69-245C-4C37-B7E9-F7AB610D0589}"/>
              </a:ext>
            </a:extLst>
          </p:cNvPr>
          <p:cNvSpPr/>
          <p:nvPr/>
        </p:nvSpPr>
        <p:spPr>
          <a:xfrm>
            <a:off x="4337428" y="0"/>
            <a:ext cx="27004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5400" b="1" u="sng" dirty="0">
                <a:latin typeface="Nikosh" panose="02000000000000000000" pitchFamily="2" charset="0"/>
                <a:cs typeface="Nikosh" panose="02000000000000000000" pitchFamily="2" charset="0"/>
              </a:rPr>
              <a:t>বিয়োগ </a:t>
            </a:r>
            <a:endParaRPr lang="en-US" sz="5400" b="1" u="sng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0378C0A-14B6-4C03-A83F-CF98B7349B9B}"/>
              </a:ext>
            </a:extLst>
          </p:cNvPr>
          <p:cNvSpPr/>
          <p:nvPr/>
        </p:nvSpPr>
        <p:spPr>
          <a:xfrm>
            <a:off x="1551493" y="228600"/>
            <a:ext cx="457200" cy="304800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-</a:t>
            </a:r>
            <a:endParaRPr lang="en-US" sz="4000" b="1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CD65E0F-B950-4BB1-B595-E9D4F851CEC6}"/>
              </a:ext>
            </a:extLst>
          </p:cNvPr>
          <p:cNvCxnSpPr/>
          <p:nvPr/>
        </p:nvCxnSpPr>
        <p:spPr>
          <a:xfrm rot="5400000">
            <a:off x="8181687" y="2342358"/>
            <a:ext cx="608806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97C42E7-E51C-4FE1-A1F4-80BA0F0B797B}"/>
              </a:ext>
            </a:extLst>
          </p:cNvPr>
          <p:cNvCxnSpPr/>
          <p:nvPr/>
        </p:nvCxnSpPr>
        <p:spPr>
          <a:xfrm rot="5400000">
            <a:off x="728375" y="1370806"/>
            <a:ext cx="608806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BAB11B4-0335-4284-BF93-2A213A7ADDBC}"/>
              </a:ext>
            </a:extLst>
          </p:cNvPr>
          <p:cNvCxnSpPr/>
          <p:nvPr/>
        </p:nvCxnSpPr>
        <p:spPr>
          <a:xfrm rot="5400000">
            <a:off x="8247966" y="1452167"/>
            <a:ext cx="381000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ate Placeholder 20">
            <a:extLst>
              <a:ext uri="{FF2B5EF4-FFF2-40B4-BE49-F238E27FC236}">
                <a16:creationId xmlns:a16="http://schemas.microsoft.com/office/drawing/2014/main" id="{3BB455B8-B59A-4AE3-9708-A365B73F1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48DA-AC20-4104-AD21-19BBE3674916}" type="datetime2">
              <a:rPr lang="en-US" smtClean="0"/>
              <a:t>Friday, January 17, 2020</a:t>
            </a:fld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31BCEDE9-9264-43DB-8BE1-B7A9F1377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BFA653C8-32F6-495C-BE8A-D91AFDE5C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E2F-6068-4D46-8BF1-FD0C76D4B7D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755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12" grpId="0"/>
      <p:bldP spid="13" grpId="0"/>
      <p:bldP spid="14" grpId="0"/>
      <p:bldP spid="15" grpId="0"/>
      <p:bldP spid="16" grpId="0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CB2836-A691-47EF-B611-94810C8A1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4639-B56B-4F34-97CC-4DC61407ABA8}" type="datetime2">
              <a:rPr lang="en-US" smtClean="0"/>
              <a:t>Friday, January 17,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741A4-189E-4CD4-BCD9-A43A19C6B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BAAAA7-75E5-4655-8E84-78C43F34F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E2F-6068-4D46-8BF1-FD0C76D4B7DA}" type="slidenum">
              <a:rPr lang="en-US" smtClean="0"/>
              <a:t>14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880C8-EF6B-402F-A22D-8D97AC9E913D}"/>
              </a:ext>
            </a:extLst>
          </p:cNvPr>
          <p:cNvSpPr txBox="1"/>
          <p:nvPr/>
        </p:nvSpPr>
        <p:spPr>
          <a:xfrm>
            <a:off x="6310992" y="168184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904087-60C4-4C05-9A2E-143AE98FDB74}"/>
              </a:ext>
            </a:extLst>
          </p:cNvPr>
          <p:cNvSpPr txBox="1"/>
          <p:nvPr/>
        </p:nvSpPr>
        <p:spPr>
          <a:xfrm>
            <a:off x="1208315" y="277586"/>
            <a:ext cx="87466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>
                <a:latin typeface="Nikosh" panose="02000000000000000000" pitchFamily="2" charset="0"/>
                <a:cs typeface="Nikosh" panose="02000000000000000000" pitchFamily="2" charset="0"/>
              </a:rPr>
              <a:t>জোড়ায় কাজঃ</a:t>
            </a:r>
            <a:endParaRPr lang="en-US" sz="54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C32F0DA-BBD4-4130-BC66-EF940B19AB1C}"/>
              </a:ext>
            </a:extLst>
          </p:cNvPr>
          <p:cNvSpPr/>
          <p:nvPr/>
        </p:nvSpPr>
        <p:spPr>
          <a:xfrm>
            <a:off x="636814" y="2116639"/>
            <a:ext cx="1125038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স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ং</a:t>
            </a:r>
            <a:r>
              <a:rPr lang="bn-BD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খ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্</a:t>
            </a:r>
            <a:r>
              <a:rPr lang="bn-BD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য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া </a:t>
            </a:r>
            <a:r>
              <a:rPr lang="bn-BD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র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ে</a:t>
            </a:r>
            <a:r>
              <a:rPr lang="bn-BD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খ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া</a:t>
            </a:r>
            <a:r>
              <a:rPr lang="bn-BD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র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স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া</a:t>
            </a:r>
            <a:r>
              <a:rPr lang="bn-BD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হ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া</a:t>
            </a:r>
            <a:r>
              <a:rPr lang="bn-BD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য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্</a:t>
            </a:r>
            <a:r>
              <a:rPr lang="bn-BD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য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ে </a:t>
            </a:r>
            <a:r>
              <a:rPr lang="bn-BD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স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ম</a:t>
            </a:r>
            <a:r>
              <a:rPr lang="bn-BD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া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ধ</a:t>
            </a:r>
            <a:r>
              <a:rPr lang="bn-BD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া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ন </a:t>
            </a:r>
            <a:r>
              <a:rPr lang="bn-BD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ক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র</a:t>
            </a:r>
          </a:p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3+(-5)</a:t>
            </a:r>
            <a:endParaRPr lang="bn-IN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n-I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3 - (-5)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2736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8CE9E-C7AF-40EF-8C81-5E3E73F22F8B}"/>
              </a:ext>
            </a:extLst>
          </p:cNvPr>
          <p:cNvSpPr txBox="1">
            <a:spLocks/>
          </p:cNvSpPr>
          <p:nvPr/>
        </p:nvSpPr>
        <p:spPr>
          <a:xfrm>
            <a:off x="702128" y="-119743"/>
            <a:ext cx="2590800" cy="762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4800" b="1" dirty="0"/>
              <a:t>-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800" dirty="0"/>
              <a:t> - (</a:t>
            </a:r>
            <a:r>
              <a:rPr lang="en-US" sz="4800" b="1" dirty="0">
                <a:latin typeface="Vrinda" pitchFamily="2" charset="0"/>
                <a:cs typeface="Vrinda" pitchFamily="2" charset="0"/>
              </a:rPr>
              <a:t>-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800" dirty="0"/>
              <a:t>)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F0B288-75B6-4ABF-869F-338BE87F2222}"/>
              </a:ext>
            </a:extLst>
          </p:cNvPr>
          <p:cNvSpPr/>
          <p:nvPr/>
        </p:nvSpPr>
        <p:spPr>
          <a:xfrm>
            <a:off x="1449840" y="2177"/>
            <a:ext cx="457200" cy="396795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-</a:t>
            </a:r>
          </a:p>
        </p:txBody>
      </p:sp>
      <p:pic>
        <p:nvPicPr>
          <p:cNvPr id="4" name="Picture 4" descr="number-line">
            <a:extLst>
              <a:ext uri="{FF2B5EF4-FFF2-40B4-BE49-F238E27FC236}">
                <a16:creationId xmlns:a16="http://schemas.microsoft.com/office/drawing/2014/main" id="{EE6AE386-EFE9-46A2-ACAD-D8FF50EA9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100000" contrast="-100000"/>
          </a:blip>
          <a:srcRect/>
          <a:stretch>
            <a:fillRect/>
          </a:stretch>
        </p:blipFill>
        <p:spPr bwMode="auto">
          <a:xfrm>
            <a:off x="-212272" y="1632857"/>
            <a:ext cx="12899014" cy="54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5BDD681-09CC-408E-AC5B-CE606535287C}"/>
              </a:ext>
            </a:extLst>
          </p:cNvPr>
          <p:cNvCxnSpPr/>
          <p:nvPr/>
        </p:nvCxnSpPr>
        <p:spPr>
          <a:xfrm rot="10800000">
            <a:off x="3902528" y="1099458"/>
            <a:ext cx="1828800" cy="1588"/>
          </a:xfrm>
          <a:prstGeom prst="straightConnector1">
            <a:avLst/>
          </a:prstGeom>
          <a:ln w="57150">
            <a:headEnd type="none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16">
            <a:extLst>
              <a:ext uri="{FF2B5EF4-FFF2-40B4-BE49-F238E27FC236}">
                <a16:creationId xmlns:a16="http://schemas.microsoft.com/office/drawing/2014/main" id="{401118CB-E121-45FD-B8E3-F67A42B03CBD}"/>
              </a:ext>
            </a:extLst>
          </p:cNvPr>
          <p:cNvCxnSpPr/>
          <p:nvPr/>
        </p:nvCxnSpPr>
        <p:spPr>
          <a:xfrm rot="10800000" flipV="1">
            <a:off x="2988128" y="1861457"/>
            <a:ext cx="914400" cy="457200"/>
          </a:xfrm>
          <a:prstGeom prst="bentConnector3">
            <a:avLst>
              <a:gd name="adj1" fmla="val 50000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3E78B1D-ABEF-4FA4-B137-7335838DD5D8}"/>
              </a:ext>
            </a:extLst>
          </p:cNvPr>
          <p:cNvCxnSpPr/>
          <p:nvPr/>
        </p:nvCxnSpPr>
        <p:spPr>
          <a:xfrm>
            <a:off x="2745240" y="5265053"/>
            <a:ext cx="2771776" cy="1588"/>
          </a:xfrm>
          <a:prstGeom prst="straightConnector1">
            <a:avLst/>
          </a:prstGeom>
          <a:ln w="57150"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F1FC05D2-1DB7-4AD9-B7A7-917C7BF4557E}"/>
              </a:ext>
            </a:extLst>
          </p:cNvPr>
          <p:cNvSpPr txBox="1">
            <a:spLocks/>
          </p:cNvSpPr>
          <p:nvPr/>
        </p:nvSpPr>
        <p:spPr>
          <a:xfrm>
            <a:off x="244928" y="642257"/>
            <a:ext cx="2286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4000" b="1" dirty="0"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সমাধানঃ</a:t>
            </a:r>
            <a:r>
              <a:rPr lang="bn-BD" sz="4000" b="1" dirty="0">
                <a:latin typeface="+mj-lt"/>
                <a:ea typeface="+mj-ea"/>
                <a:cs typeface="+mj-cs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36CF64-BE63-4549-B909-9E40D17A0D13}"/>
              </a:ext>
            </a:extLst>
          </p:cNvPr>
          <p:cNvSpPr/>
          <p:nvPr/>
        </p:nvSpPr>
        <p:spPr>
          <a:xfrm>
            <a:off x="702128" y="3599175"/>
            <a:ext cx="217719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 – (+2)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6D8B44B-CD11-4098-B807-A7367D23C51E}"/>
              </a:ext>
            </a:extLst>
          </p:cNvPr>
          <p:cNvSpPr/>
          <p:nvPr/>
        </p:nvSpPr>
        <p:spPr>
          <a:xfrm>
            <a:off x="321128" y="4368616"/>
            <a:ext cx="2362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b="1" dirty="0">
                <a:latin typeface="Nikosh" panose="02000000000000000000" pitchFamily="2" charset="0"/>
                <a:cs typeface="Nikosh" panose="02000000000000000000" pitchFamily="2" charset="0"/>
              </a:rPr>
              <a:t>সমাধানঃ</a:t>
            </a:r>
            <a:endParaRPr lang="en-US" sz="40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11" name="Picture 4" descr="number-line">
            <a:extLst>
              <a:ext uri="{FF2B5EF4-FFF2-40B4-BE49-F238E27FC236}">
                <a16:creationId xmlns:a16="http://schemas.microsoft.com/office/drawing/2014/main" id="{4026F15E-A629-4E63-ABDA-C98855BCA9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100000" contrast="-100000"/>
          </a:blip>
          <a:srcRect/>
          <a:stretch>
            <a:fillRect/>
          </a:stretch>
        </p:blipFill>
        <p:spPr bwMode="auto">
          <a:xfrm>
            <a:off x="-440872" y="5503820"/>
            <a:ext cx="12899014" cy="54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617F1F7-DDF9-445C-9CFF-08AF33D3BFFC}"/>
              </a:ext>
            </a:extLst>
          </p:cNvPr>
          <p:cNvCxnSpPr/>
          <p:nvPr/>
        </p:nvCxnSpPr>
        <p:spPr>
          <a:xfrm>
            <a:off x="5502728" y="5138057"/>
            <a:ext cx="1905000" cy="1588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25">
            <a:extLst>
              <a:ext uri="{FF2B5EF4-FFF2-40B4-BE49-F238E27FC236}">
                <a16:creationId xmlns:a16="http://schemas.microsoft.com/office/drawing/2014/main" id="{9CBC0ACC-DCBB-4577-9FC7-DDFB488724EA}"/>
              </a:ext>
            </a:extLst>
          </p:cNvPr>
          <p:cNvCxnSpPr/>
          <p:nvPr/>
        </p:nvCxnSpPr>
        <p:spPr>
          <a:xfrm rot="10800000" flipV="1">
            <a:off x="2683328" y="5747657"/>
            <a:ext cx="4724402" cy="457200"/>
          </a:xfrm>
          <a:prstGeom prst="bentConnector3">
            <a:avLst>
              <a:gd name="adj1" fmla="val 50000"/>
            </a:avLst>
          </a:prstGeom>
          <a:ln w="57150"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E40F509-F407-4F4D-AC50-243EED97286D}"/>
              </a:ext>
            </a:extLst>
          </p:cNvPr>
          <p:cNvCxnSpPr/>
          <p:nvPr/>
        </p:nvCxnSpPr>
        <p:spPr>
          <a:xfrm>
            <a:off x="2959552" y="1466169"/>
            <a:ext cx="2771776" cy="1588"/>
          </a:xfrm>
          <a:prstGeom prst="straightConnector1">
            <a:avLst/>
          </a:prstGeom>
          <a:ln w="57150"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C3B87603-67AB-479A-BC48-DB567D96B36E}"/>
              </a:ext>
            </a:extLst>
          </p:cNvPr>
          <p:cNvSpPr/>
          <p:nvPr/>
        </p:nvSpPr>
        <p:spPr>
          <a:xfrm>
            <a:off x="321128" y="2394857"/>
            <a:ext cx="3124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b="1" dirty="0">
                <a:latin typeface="Nikosh" panose="02000000000000000000" pitchFamily="2" charset="0"/>
                <a:cs typeface="Nikosh" panose="02000000000000000000" pitchFamily="2" charset="0"/>
              </a:rPr>
              <a:t>ফলাফলঃ</a:t>
            </a:r>
            <a:r>
              <a:rPr lang="bn-BD" sz="4000" b="1" dirty="0"/>
              <a:t> -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n-BD" sz="4000" b="1" dirty="0"/>
              <a:t> </a:t>
            </a:r>
            <a:endParaRPr lang="en-US" sz="4000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0BBDD65-62E5-41BD-828E-3EC1F0F68ABD}"/>
              </a:ext>
            </a:extLst>
          </p:cNvPr>
          <p:cNvSpPr/>
          <p:nvPr/>
        </p:nvSpPr>
        <p:spPr>
          <a:xfrm>
            <a:off x="5426528" y="5876376"/>
            <a:ext cx="3505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b="1" dirty="0">
                <a:latin typeface="Nikosh" panose="02000000000000000000" pitchFamily="2" charset="0"/>
                <a:cs typeface="Nikosh" panose="02000000000000000000" pitchFamily="2" charset="0"/>
              </a:rPr>
              <a:t>ফলাফলঃ</a:t>
            </a:r>
            <a:r>
              <a:rPr lang="bn-BD" sz="4400" b="1" dirty="0"/>
              <a:t> </a:t>
            </a:r>
            <a:r>
              <a:rPr lang="en-US" sz="4400" b="1" dirty="0"/>
              <a:t>-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n-BD" sz="4400" b="1" dirty="0">
                <a:latin typeface="Times New Roman" panose="02020603050405020304" pitchFamily="18" charset="0"/>
                <a:cs typeface="Nikosh" panose="02000000000000000000" pitchFamily="2" charset="0"/>
              </a:rPr>
              <a:t> 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AFD7DEE-DD0A-49F6-B75A-C3DDD17C5857}"/>
              </a:ext>
            </a:extLst>
          </p:cNvPr>
          <p:cNvCxnSpPr/>
          <p:nvPr/>
        </p:nvCxnSpPr>
        <p:spPr>
          <a:xfrm rot="5400000">
            <a:off x="7117215" y="5123769"/>
            <a:ext cx="608806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9600408-EC4B-49C7-B70F-AE339C241A32}"/>
              </a:ext>
            </a:extLst>
          </p:cNvPr>
          <p:cNvCxnSpPr/>
          <p:nvPr/>
        </p:nvCxnSpPr>
        <p:spPr>
          <a:xfrm rot="5400000">
            <a:off x="2422186" y="5170599"/>
            <a:ext cx="608806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0FD8DB5-3F68-4422-8F2A-525B52D2D595}"/>
              </a:ext>
            </a:extLst>
          </p:cNvPr>
          <p:cNvCxnSpPr/>
          <p:nvPr/>
        </p:nvCxnSpPr>
        <p:spPr>
          <a:xfrm rot="5400000">
            <a:off x="2412658" y="6204857"/>
            <a:ext cx="608806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7FC3888-58ED-4E4B-B6E1-FECABF0E788E}"/>
              </a:ext>
            </a:extLst>
          </p:cNvPr>
          <p:cNvCxnSpPr/>
          <p:nvPr/>
        </p:nvCxnSpPr>
        <p:spPr>
          <a:xfrm rot="5400000">
            <a:off x="2655546" y="1298687"/>
            <a:ext cx="608806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649EEBC-3E72-427B-9A1C-68A0D893E5E3}"/>
              </a:ext>
            </a:extLst>
          </p:cNvPr>
          <p:cNvCxnSpPr/>
          <p:nvPr/>
        </p:nvCxnSpPr>
        <p:spPr>
          <a:xfrm rot="5400000">
            <a:off x="3598522" y="1098663"/>
            <a:ext cx="608806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22E82E6-440E-45F1-8802-22096BA531CE}"/>
              </a:ext>
            </a:extLst>
          </p:cNvPr>
          <p:cNvCxnSpPr/>
          <p:nvPr/>
        </p:nvCxnSpPr>
        <p:spPr>
          <a:xfrm rot="5400000">
            <a:off x="2783737" y="2327784"/>
            <a:ext cx="381000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ate Placeholder 22">
            <a:extLst>
              <a:ext uri="{FF2B5EF4-FFF2-40B4-BE49-F238E27FC236}">
                <a16:creationId xmlns:a16="http://schemas.microsoft.com/office/drawing/2014/main" id="{38546DDB-91C5-4BBD-BB7F-D98302D39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865B-A911-4710-9E0C-E27B26EA52B8}" type="datetime2">
              <a:rPr lang="en-US" smtClean="0"/>
              <a:t>Friday, January 17, 2020</a:t>
            </a:fld>
            <a:endParaRPr lang="en-US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5AA92A3A-230E-461C-90AB-5A8499810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839167A8-5FB3-4142-BDEF-3D522AA2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E2F-6068-4D46-8BF1-FD0C76D4B7D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25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8" grpId="0"/>
      <p:bldP spid="9" grpId="0"/>
      <p:bldP spid="10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4D5DB-4A38-4680-ADA2-CFCA10765BD4}"/>
              </a:ext>
            </a:extLst>
          </p:cNvPr>
          <p:cNvSpPr txBox="1">
            <a:spLocks/>
          </p:cNvSpPr>
          <p:nvPr/>
        </p:nvSpPr>
        <p:spPr>
          <a:xfrm>
            <a:off x="3118757" y="0"/>
            <a:ext cx="2209800" cy="762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3 - (-2)</a:t>
            </a:r>
          </a:p>
        </p:txBody>
      </p:sp>
      <p:pic>
        <p:nvPicPr>
          <p:cNvPr id="3" name="Picture 4" descr="number-line">
            <a:extLst>
              <a:ext uri="{FF2B5EF4-FFF2-40B4-BE49-F238E27FC236}">
                <a16:creationId xmlns:a16="http://schemas.microsoft.com/office/drawing/2014/main" id="{9D2B8E98-C294-4270-A614-F0C1D386E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100000" contrast="-100000"/>
          </a:blip>
          <a:srcRect/>
          <a:stretch>
            <a:fillRect/>
          </a:stretch>
        </p:blipFill>
        <p:spPr bwMode="auto">
          <a:xfrm>
            <a:off x="-157843" y="1752600"/>
            <a:ext cx="12899014" cy="54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EAEAC33-EA6A-49B7-A08E-7847F856EA64}"/>
              </a:ext>
            </a:extLst>
          </p:cNvPr>
          <p:cNvCxnSpPr/>
          <p:nvPr/>
        </p:nvCxnSpPr>
        <p:spPr>
          <a:xfrm rot="10800000">
            <a:off x="3990293" y="1346195"/>
            <a:ext cx="1828800" cy="1588"/>
          </a:xfrm>
          <a:prstGeom prst="straightConnector1">
            <a:avLst/>
          </a:prstGeom>
          <a:ln w="57150">
            <a:headEnd type="none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lbow Connector 16">
            <a:extLst>
              <a:ext uri="{FF2B5EF4-FFF2-40B4-BE49-F238E27FC236}">
                <a16:creationId xmlns:a16="http://schemas.microsoft.com/office/drawing/2014/main" id="{0A7A1829-9AC8-45C9-80A7-37C89D2BD90D}"/>
              </a:ext>
            </a:extLst>
          </p:cNvPr>
          <p:cNvCxnSpPr/>
          <p:nvPr/>
        </p:nvCxnSpPr>
        <p:spPr>
          <a:xfrm>
            <a:off x="3956957" y="1995488"/>
            <a:ext cx="4648200" cy="366712"/>
          </a:xfrm>
          <a:prstGeom prst="bentConnector3">
            <a:avLst>
              <a:gd name="adj1" fmla="val 50000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8B22DCBA-73BB-4912-B53C-87D1616D4E2C}"/>
              </a:ext>
            </a:extLst>
          </p:cNvPr>
          <p:cNvSpPr txBox="1">
            <a:spLocks/>
          </p:cNvSpPr>
          <p:nvPr/>
        </p:nvSpPr>
        <p:spPr>
          <a:xfrm>
            <a:off x="2661557" y="762000"/>
            <a:ext cx="2286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4000" b="1" dirty="0"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সমাধানঃ</a:t>
            </a:r>
            <a:r>
              <a:rPr lang="bn-BD" sz="4000" b="1" dirty="0">
                <a:latin typeface="+mj-lt"/>
                <a:ea typeface="+mj-ea"/>
                <a:cs typeface="+mj-cs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2AC2E7-15C3-48F9-8143-6CB97F072DD3}"/>
              </a:ext>
            </a:extLst>
          </p:cNvPr>
          <p:cNvSpPr/>
          <p:nvPr/>
        </p:nvSpPr>
        <p:spPr>
          <a:xfrm>
            <a:off x="3042557" y="3962400"/>
            <a:ext cx="20104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– (+2)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026ED8-4935-4651-924C-16A2402B9BFF}"/>
              </a:ext>
            </a:extLst>
          </p:cNvPr>
          <p:cNvSpPr/>
          <p:nvPr/>
        </p:nvSpPr>
        <p:spPr>
          <a:xfrm>
            <a:off x="2585357" y="4488359"/>
            <a:ext cx="228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b="1" dirty="0">
                <a:latin typeface="Nikosh" panose="02000000000000000000" pitchFamily="2" charset="0"/>
                <a:cs typeface="Nikosh" panose="02000000000000000000" pitchFamily="2" charset="0"/>
              </a:rPr>
              <a:t>সমাধানঃ</a:t>
            </a:r>
            <a:endParaRPr lang="en-US" sz="40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9" name="Picture 4" descr="number-line">
            <a:extLst>
              <a:ext uri="{FF2B5EF4-FFF2-40B4-BE49-F238E27FC236}">
                <a16:creationId xmlns:a16="http://schemas.microsoft.com/office/drawing/2014/main" id="{B844351F-389E-423A-B531-274BDFD8C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100000" contrast="-100000"/>
          </a:blip>
          <a:srcRect/>
          <a:stretch>
            <a:fillRect/>
          </a:stretch>
        </p:blipFill>
        <p:spPr bwMode="auto">
          <a:xfrm>
            <a:off x="-996043" y="5623563"/>
            <a:ext cx="12899014" cy="54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FDCE3DC-C4DE-4552-BA2D-E934F418B2E8}"/>
              </a:ext>
            </a:extLst>
          </p:cNvPr>
          <p:cNvCxnSpPr/>
          <p:nvPr/>
        </p:nvCxnSpPr>
        <p:spPr>
          <a:xfrm>
            <a:off x="4976133" y="5181600"/>
            <a:ext cx="1905000" cy="1588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25">
            <a:extLst>
              <a:ext uri="{FF2B5EF4-FFF2-40B4-BE49-F238E27FC236}">
                <a16:creationId xmlns:a16="http://schemas.microsoft.com/office/drawing/2014/main" id="{343070DC-7634-4E3A-A256-6603E629553F}"/>
              </a:ext>
            </a:extLst>
          </p:cNvPr>
          <p:cNvCxnSpPr/>
          <p:nvPr/>
        </p:nvCxnSpPr>
        <p:spPr>
          <a:xfrm>
            <a:off x="6852557" y="5867400"/>
            <a:ext cx="914400" cy="304800"/>
          </a:xfrm>
          <a:prstGeom prst="bentConnector3">
            <a:avLst>
              <a:gd name="adj1" fmla="val 50000"/>
            </a:avLst>
          </a:prstGeom>
          <a:ln w="57150"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3512D12-6CB9-421C-A6E5-87E48D33AF61}"/>
              </a:ext>
            </a:extLst>
          </p:cNvPr>
          <p:cNvCxnSpPr/>
          <p:nvPr/>
        </p:nvCxnSpPr>
        <p:spPr>
          <a:xfrm rot="10800000">
            <a:off x="5814333" y="1528761"/>
            <a:ext cx="2819400" cy="1588"/>
          </a:xfrm>
          <a:prstGeom prst="straightConnector1">
            <a:avLst/>
          </a:prstGeom>
          <a:ln w="57150"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E5CBF6DD-3C09-4DB6-B637-B07DF6551A08}"/>
              </a:ext>
            </a:extLst>
          </p:cNvPr>
          <p:cNvSpPr/>
          <p:nvPr/>
        </p:nvSpPr>
        <p:spPr>
          <a:xfrm>
            <a:off x="4033157" y="2438400"/>
            <a:ext cx="3200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b="1" dirty="0">
                <a:latin typeface="Nikosh" panose="02000000000000000000" pitchFamily="2" charset="0"/>
                <a:cs typeface="Nikosh" panose="02000000000000000000" pitchFamily="2" charset="0"/>
              </a:rPr>
              <a:t>ফলাফলঃ</a:t>
            </a:r>
            <a:r>
              <a:rPr lang="bn-BD" sz="4000" b="1" dirty="0"/>
              <a:t>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n-BD" sz="4000" b="1" dirty="0">
                <a:latin typeface="Times New Roman" panose="02020603050405020304" pitchFamily="18" charset="0"/>
              </a:rPr>
              <a:t> 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E88AC54-A82A-4CBF-AB2B-E4C8B9A37F75}"/>
              </a:ext>
            </a:extLst>
          </p:cNvPr>
          <p:cNvSpPr/>
          <p:nvPr/>
        </p:nvSpPr>
        <p:spPr>
          <a:xfrm>
            <a:off x="3652157" y="6012359"/>
            <a:ext cx="3200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b="1" dirty="0">
                <a:latin typeface="Nikosh" panose="02000000000000000000" pitchFamily="2" charset="0"/>
                <a:cs typeface="Nikosh" panose="02000000000000000000" pitchFamily="2" charset="0"/>
              </a:rPr>
              <a:t>ফলাফলঃ</a:t>
            </a:r>
            <a:r>
              <a:rPr lang="bn-BD" sz="4000" b="1" dirty="0"/>
              <a:t>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n-BD" sz="4000" b="1" dirty="0"/>
              <a:t> </a:t>
            </a:r>
            <a:endParaRPr lang="en-US" sz="4000" b="1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A81151D-5D6D-4AD5-9BDE-275ADA215451}"/>
              </a:ext>
            </a:extLst>
          </p:cNvPr>
          <p:cNvCxnSpPr/>
          <p:nvPr/>
        </p:nvCxnSpPr>
        <p:spPr>
          <a:xfrm>
            <a:off x="4980893" y="5438776"/>
            <a:ext cx="2819400" cy="1588"/>
          </a:xfrm>
          <a:prstGeom prst="straightConnector1">
            <a:avLst/>
          </a:prstGeom>
          <a:ln w="5715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C61AAA1-25DA-40D0-8D1F-483818BD047D}"/>
              </a:ext>
            </a:extLst>
          </p:cNvPr>
          <p:cNvCxnSpPr/>
          <p:nvPr/>
        </p:nvCxnSpPr>
        <p:spPr>
          <a:xfrm rot="5400000">
            <a:off x="6577127" y="5109366"/>
            <a:ext cx="608806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A0036BD-99A3-44CF-8AD1-9BD3C30FF176}"/>
              </a:ext>
            </a:extLst>
          </p:cNvPr>
          <p:cNvCxnSpPr/>
          <p:nvPr/>
        </p:nvCxnSpPr>
        <p:spPr>
          <a:xfrm rot="5400000">
            <a:off x="7495493" y="5299870"/>
            <a:ext cx="608806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2D67E10-BAEB-4E76-B6A2-E7630BBEC6EB}"/>
              </a:ext>
            </a:extLst>
          </p:cNvPr>
          <p:cNvCxnSpPr/>
          <p:nvPr/>
        </p:nvCxnSpPr>
        <p:spPr>
          <a:xfrm rot="5400000">
            <a:off x="3652951" y="1385094"/>
            <a:ext cx="608806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5A534AC-7226-4BF7-96B3-10C6C1957058}"/>
              </a:ext>
            </a:extLst>
          </p:cNvPr>
          <p:cNvCxnSpPr/>
          <p:nvPr/>
        </p:nvCxnSpPr>
        <p:spPr>
          <a:xfrm rot="5400000">
            <a:off x="8329727" y="1432718"/>
            <a:ext cx="608806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7CB3046-DC8B-4BAB-BA71-1A47B99FDA58}"/>
              </a:ext>
            </a:extLst>
          </p:cNvPr>
          <p:cNvCxnSpPr/>
          <p:nvPr/>
        </p:nvCxnSpPr>
        <p:spPr>
          <a:xfrm rot="5400000">
            <a:off x="8448390" y="2399903"/>
            <a:ext cx="381000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591F526-C6A1-48BB-B335-6D71E2490E0C}"/>
              </a:ext>
            </a:extLst>
          </p:cNvPr>
          <p:cNvCxnSpPr/>
          <p:nvPr/>
        </p:nvCxnSpPr>
        <p:spPr>
          <a:xfrm rot="5400000">
            <a:off x="7595902" y="6271815"/>
            <a:ext cx="381000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>
            <a:extLst>
              <a:ext uri="{FF2B5EF4-FFF2-40B4-BE49-F238E27FC236}">
                <a16:creationId xmlns:a16="http://schemas.microsoft.com/office/drawing/2014/main" id="{FCD834F9-61CC-4138-B3C6-F4D01AA25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F9C9-3D91-4E1B-A629-969BE3C47168}" type="datetime2">
              <a:rPr lang="en-US" smtClean="0"/>
              <a:t>Friday, January 17, 2020</a:t>
            </a:fld>
            <a:endParaRPr lang="en-US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A18D73C3-CA3D-42A5-8F64-C136A2FE6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E785001C-4315-4451-8601-789437287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E2F-6068-4D46-8BF1-FD0C76D4B7D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987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F463FF-B0EA-41D7-B5C7-D48B41D8A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0609-C236-49E8-99FD-1DB614DC9DC8}" type="datetime2">
              <a:rPr lang="en-US" smtClean="0"/>
              <a:t>Friday, January 17,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4B459B-6FB8-4E94-86DE-5D75D714F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1CF493-5545-4846-ADAA-54C45ACA8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E2F-6068-4D46-8BF1-FD0C76D4B7DA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9E4B0B-B74E-4325-BC39-01E49CCA0CB4}"/>
              </a:ext>
            </a:extLst>
          </p:cNvPr>
          <p:cNvSpPr txBox="1"/>
          <p:nvPr/>
        </p:nvSpPr>
        <p:spPr>
          <a:xfrm>
            <a:off x="1943100" y="277587"/>
            <a:ext cx="71682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মূল্যায়ন</a:t>
            </a:r>
            <a:endParaRPr lang="en-US" sz="4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577D8B-56E3-4A0C-9F6A-14D7622C9E67}"/>
              </a:ext>
            </a:extLst>
          </p:cNvPr>
          <p:cNvSpPr txBox="1"/>
          <p:nvPr/>
        </p:nvSpPr>
        <p:spPr>
          <a:xfrm>
            <a:off x="1097280" y="974864"/>
            <a:ext cx="104176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সংখ্যারেখা কি 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? </a:t>
            </a:r>
          </a:p>
          <a:p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কার্যবিধিমূলক চিহ্ন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ি </a:t>
            </a:r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ঝ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lvl="0">
              <a:spcBef>
                <a:spcPct val="0"/>
              </a:spcBef>
              <a:defRPr/>
            </a:pPr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সংখ্যারেখা শূণ্যের ডানে 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কি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ধরণের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সংখ্যা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bn-BD" sz="4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spcBef>
                <a:spcPct val="0"/>
              </a:spcBef>
            </a:pPr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সংখ্যারেখা শূণ্যের বামে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কি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ধরণের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সংখ্যা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bn-BD" sz="4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spcBef>
                <a:spcPct val="0"/>
              </a:spcBef>
            </a:pPr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নিজস্ব চিহ্ন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ি </a:t>
            </a:r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ঝ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8441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58870C-98C2-43C3-88A9-0C6DD29B1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0609-C236-49E8-99FD-1DB614DC9DC8}" type="datetime2">
              <a:rPr lang="en-US" smtClean="0"/>
              <a:t>Friday, January 17,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55CBF2-F373-424D-A50B-7943AE4AE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1FEAC-FDD5-4A5A-A4BC-742C0329D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90214" y="6377214"/>
            <a:ext cx="2743200" cy="365125"/>
          </a:xfrm>
        </p:spPr>
        <p:txBody>
          <a:bodyPr/>
          <a:lstStyle/>
          <a:p>
            <a:fld id="{E7F71E2F-6068-4D46-8BF1-FD0C76D4B7DA}" type="slidenum">
              <a:rPr lang="en-US" smtClean="0"/>
              <a:t>18</a:t>
            </a:fld>
            <a:endParaRPr lang="en-US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F68B6823-D661-4279-A8F1-92F527EA824E}"/>
              </a:ext>
            </a:extLst>
          </p:cNvPr>
          <p:cNvSpPr txBox="1">
            <a:spLocks/>
          </p:cNvSpPr>
          <p:nvPr/>
        </p:nvSpPr>
        <p:spPr>
          <a:xfrm>
            <a:off x="3140528" y="146957"/>
            <a:ext cx="4800600" cy="1143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bn-BD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itchFamily="2" charset="0"/>
                <a:cs typeface="NikoshLightBAN" pitchFamily="2" charset="0"/>
              </a:rPr>
              <a:t>কোন প্রশ্ন?</a:t>
            </a: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6" name="Picture 5" descr="question.jpg">
            <a:extLst>
              <a:ext uri="{FF2B5EF4-FFF2-40B4-BE49-F238E27FC236}">
                <a16:creationId xmlns:a16="http://schemas.microsoft.com/office/drawing/2014/main" id="{356A909B-0662-497C-9DC3-1BD598848C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0594" y="1368878"/>
            <a:ext cx="6694034" cy="41202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140737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116930-BE24-40FC-A5B1-C6C48CEE8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0609-C236-49E8-99FD-1DB614DC9DC8}" type="datetime2">
              <a:rPr lang="en-US" smtClean="0"/>
              <a:t>Friday, January 17,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1B952A-9D7A-4F24-A0F2-B7480712A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4FC8FB-7601-47C7-BF15-F30EFBC1D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E2F-6068-4D46-8BF1-FD0C76D4B7DA}" type="slidenum">
              <a:rPr lang="en-US" smtClean="0"/>
              <a:t>19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16B103-7F9E-40CC-8874-518FE18F6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157" y="601244"/>
            <a:ext cx="8392885" cy="83099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eaLnBrk="1" hangingPunct="1">
              <a:defRPr/>
            </a:pPr>
            <a:r>
              <a:rPr lang="bn-IN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বাড়ির কাজ </a:t>
            </a: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: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8FC552-2F61-4867-B66B-0BB033F7A943}"/>
              </a:ext>
            </a:extLst>
          </p:cNvPr>
          <p:cNvSpPr txBox="1"/>
          <p:nvPr/>
        </p:nvSpPr>
        <p:spPr>
          <a:xfrm>
            <a:off x="838200" y="2598003"/>
            <a:ext cx="107060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ই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ের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২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৭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নং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প্রশ্নের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অংক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সমাধান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আনবে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13670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8">
            <a:extLst>
              <a:ext uri="{FF2B5EF4-FFF2-40B4-BE49-F238E27FC236}">
                <a16:creationId xmlns:a16="http://schemas.microsoft.com/office/drawing/2014/main" id="{608BDF72-A748-483D-99D1-94B3E3935373}"/>
              </a:ext>
            </a:extLst>
          </p:cNvPr>
          <p:cNvSpPr/>
          <p:nvPr/>
        </p:nvSpPr>
        <p:spPr>
          <a:xfrm>
            <a:off x="27359" y="521364"/>
            <a:ext cx="12137282" cy="1345972"/>
          </a:xfrm>
          <a:prstGeom prst="ribbon2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EEF992D-00F4-4AA1-AA7B-3D045F32177A}"/>
              </a:ext>
            </a:extLst>
          </p:cNvPr>
          <p:cNvSpPr txBox="1">
            <a:spLocks/>
          </p:cNvSpPr>
          <p:nvPr/>
        </p:nvSpPr>
        <p:spPr>
          <a:xfrm>
            <a:off x="584200" y="521363"/>
            <a:ext cx="9836035" cy="134597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		</a:t>
            </a:r>
            <a:r>
              <a:rPr lang="en-US" sz="7300" b="1" dirty="0" err="1">
                <a:latin typeface="SutonnyOMJ" pitchFamily="2" charset="0"/>
                <a:cs typeface="SutonnyOMJ" pitchFamily="2" charset="0"/>
              </a:rPr>
              <a:t>শিক্ষক</a:t>
            </a:r>
            <a:r>
              <a:rPr lang="en-US" sz="7300" b="1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7300" b="1" dirty="0" err="1">
                <a:latin typeface="SutonnyOMJ" pitchFamily="2" charset="0"/>
                <a:cs typeface="SutonnyOMJ" pitchFamily="2" charset="0"/>
              </a:rPr>
              <a:t>পরিচিতি</a:t>
            </a:r>
            <a:r>
              <a:rPr lang="en-US" sz="7300" b="1" dirty="0">
                <a:latin typeface="SutonnyOMJ" pitchFamily="2" charset="0"/>
                <a:cs typeface="SutonnyOMJ" pitchFamily="2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169316-9974-456A-92A4-EFFDDEF784A2}"/>
              </a:ext>
            </a:extLst>
          </p:cNvPr>
          <p:cNvSpPr txBox="1"/>
          <p:nvPr/>
        </p:nvSpPr>
        <p:spPr>
          <a:xfrm>
            <a:off x="924671" y="2704873"/>
            <a:ext cx="100965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মোঃ</a:t>
            </a:r>
            <a:r>
              <a:rPr lang="en-US" sz="54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আমিনুল</a:t>
            </a:r>
            <a:r>
              <a:rPr lang="en-US" sz="54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ইসলাম</a:t>
            </a:r>
            <a:endParaRPr lang="en-US" sz="5400" b="1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44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	                      </a:t>
            </a:r>
            <a:r>
              <a:rPr lang="en-US" sz="44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</a:t>
            </a:r>
            <a:r>
              <a:rPr lang="en-US" sz="44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এসসি</a:t>
            </a:r>
            <a:r>
              <a:rPr lang="en-US" sz="44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sz="44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গণিত</a:t>
            </a:r>
            <a:r>
              <a:rPr lang="en-US" sz="44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</a:p>
          <a:p>
            <a:pPr algn="ctr"/>
            <a:r>
              <a:rPr lang="en-US" sz="44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	</a:t>
            </a:r>
            <a:r>
              <a:rPr lang="en-US" sz="44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সহকারী</a:t>
            </a:r>
            <a:r>
              <a:rPr lang="en-US" sz="44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শিক্ষক</a:t>
            </a:r>
            <a:r>
              <a:rPr lang="en-US" sz="44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</a:p>
          <a:p>
            <a:pPr algn="ctr"/>
            <a:r>
              <a:rPr lang="en-US" sz="44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চাঁদপুর</a:t>
            </a:r>
            <a:r>
              <a:rPr lang="en-US" sz="44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আহমাদিয়া</a:t>
            </a:r>
            <a:r>
              <a:rPr lang="en-US" sz="44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ফাযিল</a:t>
            </a:r>
            <a:r>
              <a:rPr lang="en-US" sz="44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মাদ্রাসা</a:t>
            </a:r>
            <a:r>
              <a:rPr lang="en-US" sz="44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sz="44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	                   </a:t>
            </a:r>
            <a:r>
              <a:rPr lang="en-US" sz="44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নতুন</a:t>
            </a:r>
            <a:r>
              <a:rPr lang="bn-BD" sz="44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বাজার</a:t>
            </a:r>
            <a:r>
              <a:rPr lang="en-US" sz="44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,</a:t>
            </a:r>
            <a:r>
              <a:rPr lang="en-US" sz="44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চাঁদপুর</a:t>
            </a:r>
            <a:endParaRPr lang="en-US" sz="28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CAFC70-CF14-428E-B5A8-0064496B5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2CD9-2739-490A-8917-42D6BCB32449}" type="datetime2">
              <a:rPr lang="en-US" smtClean="0"/>
              <a:t>Friday, January 17, 2020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BA73DFE-883E-4087-B335-5A9850E20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21BCC0D-5DA2-4F6F-BBE9-80F5E33EB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E2F-6068-4D46-8BF1-FD0C76D4B7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37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3224FD-66E1-4191-A68E-B4253EFCC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0609-C236-49E8-99FD-1DB614DC9DC8}" type="datetime2">
              <a:rPr lang="en-US" smtClean="0"/>
              <a:t>Friday, January 17,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CB48DD-4FFF-4357-A296-AF78F25FE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E96C1A-6434-4757-AFA8-1B4C11DE7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E2F-6068-4D46-8BF1-FD0C76D4B7DA}" type="slidenum">
              <a:rPr lang="en-US" smtClean="0"/>
              <a:t>20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73D155-EE49-4552-86BC-543D14D74696}"/>
              </a:ext>
            </a:extLst>
          </p:cNvPr>
          <p:cNvSpPr/>
          <p:nvPr/>
        </p:nvSpPr>
        <p:spPr>
          <a:xfrm>
            <a:off x="1744435" y="2038270"/>
            <a:ext cx="8703129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13800" b="0" i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ধন্যবাদ</a:t>
            </a:r>
            <a:endParaRPr lang="en-US" sz="13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300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43F358-E020-4005-9ABE-19DD037E2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0609-C236-49E8-99FD-1DB614DC9DC8}" type="datetime2">
              <a:rPr lang="en-US" smtClean="0"/>
              <a:t>Friday, January 17,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E757AF-3D85-41FF-8001-323E8B1A7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E48F31-1281-4108-816E-DEB544DB1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E2F-6068-4D46-8BF1-FD0C76D4B7DA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B555AF-6B7E-4622-8988-259D5E5E8B5F}"/>
              </a:ext>
            </a:extLst>
          </p:cNvPr>
          <p:cNvSpPr txBox="1"/>
          <p:nvPr/>
        </p:nvSpPr>
        <p:spPr>
          <a:xfrm>
            <a:off x="1719844" y="800099"/>
            <a:ext cx="81806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6600" dirty="0" err="1">
                <a:latin typeface="Nikosh" panose="02000000000000000000" pitchFamily="2" charset="0"/>
                <a:cs typeface="Nikosh" panose="02000000000000000000" pitchFamily="2" charset="0"/>
              </a:rPr>
              <a:t>শ্রেণিঃ</a:t>
            </a:r>
            <a:r>
              <a:rPr lang="en-US" sz="6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dirty="0" err="1">
                <a:latin typeface="Nikosh" panose="02000000000000000000" pitchFamily="2" charset="0"/>
                <a:cs typeface="Nikosh" panose="02000000000000000000" pitchFamily="2" charset="0"/>
              </a:rPr>
              <a:t>দাখিল</a:t>
            </a:r>
            <a:r>
              <a:rPr lang="en-US" sz="6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dirty="0" err="1">
                <a:latin typeface="Nikosh" panose="02000000000000000000" pitchFamily="2" charset="0"/>
                <a:cs typeface="Nikosh" panose="02000000000000000000" pitchFamily="2" charset="0"/>
              </a:rPr>
              <a:t>ষষ্ঠ</a:t>
            </a:r>
            <a:endParaRPr lang="en-US" sz="6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6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dirty="0" err="1">
                <a:latin typeface="Nikosh" panose="02000000000000000000" pitchFamily="2" charset="0"/>
                <a:cs typeface="Nikosh" panose="02000000000000000000" pitchFamily="2" charset="0"/>
              </a:rPr>
              <a:t>বিষয়ঃ</a:t>
            </a:r>
            <a:r>
              <a:rPr lang="en-US" sz="6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dirty="0" err="1">
                <a:latin typeface="Nikosh" panose="02000000000000000000" pitchFamily="2" charset="0"/>
                <a:cs typeface="Nikosh" panose="02000000000000000000" pitchFamily="2" charset="0"/>
              </a:rPr>
              <a:t>গণিত</a:t>
            </a:r>
            <a:endParaRPr lang="en-US" sz="6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6600" dirty="0" err="1">
                <a:latin typeface="Nikosh" panose="02000000000000000000" pitchFamily="2" charset="0"/>
                <a:cs typeface="Nikosh" panose="02000000000000000000" pitchFamily="2" charset="0"/>
              </a:rPr>
              <a:t>অধ্যায়ঃ</a:t>
            </a:r>
            <a:r>
              <a:rPr lang="en-US" sz="6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</a:t>
            </a:r>
          </a:p>
          <a:p>
            <a:r>
              <a:rPr lang="en-US" sz="6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dirty="0" err="1">
                <a:latin typeface="Nikosh" panose="02000000000000000000" pitchFamily="2" charset="0"/>
                <a:cs typeface="Nikosh" panose="02000000000000000000" pitchFamily="2" charset="0"/>
              </a:rPr>
              <a:t>সময়ঃ</a:t>
            </a:r>
            <a:r>
              <a:rPr lang="en-US" sz="6600" dirty="0">
                <a:latin typeface="Nikosh" panose="02000000000000000000" pitchFamily="2" charset="0"/>
                <a:cs typeface="Nikosh" panose="02000000000000000000" pitchFamily="2" charset="0"/>
              </a:rPr>
              <a:t> ৪৫ </a:t>
            </a:r>
            <a:r>
              <a:rPr lang="en-US" sz="6600" dirty="0" err="1">
                <a:latin typeface="Nikosh" panose="02000000000000000000" pitchFamily="2" charset="0"/>
                <a:cs typeface="Nikosh" panose="02000000000000000000" pitchFamily="2" charset="0"/>
              </a:rPr>
              <a:t>মিনিট</a:t>
            </a:r>
            <a:endParaRPr lang="en-US" sz="6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702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0109F-B9ED-4C7A-A1CB-41489FBA0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736A-7E22-452F-9771-4A7C9E8C053F}" type="datetime2">
              <a:rPr lang="en-US" smtClean="0"/>
              <a:t>Friday, January 17,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428CB-0474-4361-A588-38EAFAE1B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92563-8399-4DD7-9BB6-B1BCD81E7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E2F-6068-4D46-8BF1-FD0C76D4B7DA}" type="slidenum">
              <a:rPr lang="en-US" smtClean="0"/>
              <a:t>4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C1215E5-2F5C-4381-A23D-1B3A96DF3B8A}"/>
              </a:ext>
            </a:extLst>
          </p:cNvPr>
          <p:cNvGrpSpPr/>
          <p:nvPr/>
        </p:nvGrpSpPr>
        <p:grpSpPr>
          <a:xfrm>
            <a:off x="285875" y="842066"/>
            <a:ext cx="11299371" cy="533401"/>
            <a:chOff x="838200" y="990600"/>
            <a:chExt cx="8305800" cy="400050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0A75BFE-CA61-4608-B35D-6F1DF00D7B20}"/>
                </a:ext>
              </a:extLst>
            </p:cNvPr>
            <p:cNvGrpSpPr/>
            <p:nvPr/>
          </p:nvGrpSpPr>
          <p:grpSpPr>
            <a:xfrm>
              <a:off x="1066800" y="990600"/>
              <a:ext cx="8077200" cy="400050"/>
              <a:chOff x="-6248400" y="1143000"/>
              <a:chExt cx="8077200" cy="400050"/>
            </a:xfrm>
          </p:grpSpPr>
          <p:pic>
            <p:nvPicPr>
              <p:cNvPr id="10" name="Picture 4" descr="number-line">
                <a:extLst>
                  <a:ext uri="{FF2B5EF4-FFF2-40B4-BE49-F238E27FC236}">
                    <a16:creationId xmlns:a16="http://schemas.microsoft.com/office/drawing/2014/main" id="{8CC0FE46-3277-4B57-A980-E92ECF45F55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/>
              <a:stretch>
                <a:fillRect/>
              </a:stretch>
            </p:blipFill>
            <p:spPr bwMode="auto">
              <a:xfrm>
                <a:off x="-6248400" y="1143000"/>
                <a:ext cx="7924800" cy="400050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F442AF65-4CF4-4142-A86F-5B9859457B40}"/>
                  </a:ext>
                </a:extLst>
              </p:cNvPr>
              <p:cNvCxnSpPr/>
              <p:nvPr/>
            </p:nvCxnSpPr>
            <p:spPr>
              <a:xfrm>
                <a:off x="1066800" y="1219200"/>
                <a:ext cx="762000" cy="1588"/>
              </a:xfrm>
              <a:prstGeom prst="straightConnector1">
                <a:avLst/>
              </a:prstGeom>
              <a:ln w="22225" cap="flat" cmpd="sng">
                <a:solidFill>
                  <a:schemeClr val="tx1"/>
                </a:solidFill>
                <a:tailEnd type="arrow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345208D8-3AE1-4E70-9D59-C16E63042DAC}"/>
                </a:ext>
              </a:extLst>
            </p:cNvPr>
            <p:cNvCxnSpPr/>
            <p:nvPr/>
          </p:nvCxnSpPr>
          <p:spPr>
            <a:xfrm rot="10800000">
              <a:off x="838200" y="1066800"/>
              <a:ext cx="762000" cy="1588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0DA7092-B712-443D-B94F-80031AB8D082}"/>
              </a:ext>
            </a:extLst>
          </p:cNvPr>
          <p:cNvGrpSpPr/>
          <p:nvPr/>
        </p:nvGrpSpPr>
        <p:grpSpPr>
          <a:xfrm>
            <a:off x="-378154" y="3001434"/>
            <a:ext cx="13335000" cy="1066799"/>
            <a:chOff x="-1981200" y="457201"/>
            <a:chExt cx="13335000" cy="1066799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256E9491-23CC-4992-8063-5C89E10237EC}"/>
                </a:ext>
              </a:extLst>
            </p:cNvPr>
            <p:cNvGrpSpPr/>
            <p:nvPr/>
          </p:nvGrpSpPr>
          <p:grpSpPr>
            <a:xfrm>
              <a:off x="-1752600" y="457201"/>
              <a:ext cx="12899014" cy="1066799"/>
              <a:chOff x="-1752600" y="228601"/>
              <a:chExt cx="12899014" cy="1066799"/>
            </a:xfrm>
          </p:grpSpPr>
          <p:pic>
            <p:nvPicPr>
              <p:cNvPr id="16" name="Picture 4" descr="number-line">
                <a:extLst>
                  <a:ext uri="{FF2B5EF4-FFF2-40B4-BE49-F238E27FC236}">
                    <a16:creationId xmlns:a16="http://schemas.microsoft.com/office/drawing/2014/main" id="{80CC7F55-DB3F-46F0-B2A3-21ACCE3C5B9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lum bright="-100000" contrast="-100000"/>
              </a:blip>
              <a:srcRect/>
              <a:stretch>
                <a:fillRect/>
              </a:stretch>
            </p:blipFill>
            <p:spPr bwMode="auto">
              <a:xfrm>
                <a:off x="-1752600" y="609601"/>
                <a:ext cx="12899014" cy="548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456FC62C-B611-4385-8971-A2411E39AC31}"/>
                  </a:ext>
                </a:extLst>
              </p:cNvPr>
              <p:cNvCxnSpPr/>
              <p:nvPr/>
            </p:nvCxnSpPr>
            <p:spPr>
              <a:xfrm>
                <a:off x="4238624" y="457201"/>
                <a:ext cx="2771776" cy="1588"/>
              </a:xfrm>
              <a:prstGeom prst="straightConnector1">
                <a:avLst/>
              </a:prstGeom>
              <a:ln w="57150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B650933E-9927-4AD6-913E-ACC4BF597674}"/>
                  </a:ext>
                </a:extLst>
              </p:cNvPr>
              <p:cNvCxnSpPr/>
              <p:nvPr/>
            </p:nvCxnSpPr>
            <p:spPr>
              <a:xfrm rot="10800000">
                <a:off x="2362200" y="228601"/>
                <a:ext cx="4648200" cy="1589"/>
              </a:xfrm>
              <a:prstGeom prst="straightConnector1">
                <a:avLst/>
              </a:prstGeom>
              <a:ln w="57150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Elbow Connector 14">
                <a:extLst>
                  <a:ext uri="{FF2B5EF4-FFF2-40B4-BE49-F238E27FC236}">
                    <a16:creationId xmlns:a16="http://schemas.microsoft.com/office/drawing/2014/main" id="{E8BE3CB8-2227-49D9-A90E-A11E2942B5B3}"/>
                  </a:ext>
                </a:extLst>
              </p:cNvPr>
              <p:cNvCxnSpPr/>
              <p:nvPr/>
            </p:nvCxnSpPr>
            <p:spPr>
              <a:xfrm rot="10800000" flipV="1">
                <a:off x="2362200" y="838200"/>
                <a:ext cx="1857376" cy="457200"/>
              </a:xfrm>
              <a:prstGeom prst="bentConnector3">
                <a:avLst>
                  <a:gd name="adj1" fmla="val 43077"/>
                </a:avLst>
              </a:prstGeom>
              <a:ln w="57150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BC87FC5E-6BF8-46EF-91A7-A36BDB58ECDD}"/>
                </a:ext>
              </a:extLst>
            </p:cNvPr>
            <p:cNvCxnSpPr/>
            <p:nvPr/>
          </p:nvCxnSpPr>
          <p:spPr>
            <a:xfrm>
              <a:off x="9982200" y="941696"/>
              <a:ext cx="1371600" cy="1588"/>
            </a:xfrm>
            <a:prstGeom prst="straightConnector1">
              <a:avLst/>
            </a:prstGeom>
            <a:ln w="47625" cap="flat" cmpd="sng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01508FFF-2193-4EAA-976C-D1F5D5208A03}"/>
                </a:ext>
              </a:extLst>
            </p:cNvPr>
            <p:cNvCxnSpPr/>
            <p:nvPr/>
          </p:nvCxnSpPr>
          <p:spPr>
            <a:xfrm rot="10800000">
              <a:off x="-1981200" y="955345"/>
              <a:ext cx="1524000" cy="1588"/>
            </a:xfrm>
            <a:prstGeom prst="straightConnector1">
              <a:avLst/>
            </a:prstGeom>
            <a:ln w="47625" cap="flat" cmpd="sng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2349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C1F33B7-ABC8-4AAE-9805-09742AFA26A0}"/>
              </a:ext>
            </a:extLst>
          </p:cNvPr>
          <p:cNvSpPr/>
          <p:nvPr/>
        </p:nvSpPr>
        <p:spPr>
          <a:xfrm>
            <a:off x="1485900" y="2647434"/>
            <a:ext cx="98424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000" b="1" u="sng" dirty="0">
                <a:latin typeface="NikoshBAN" pitchFamily="2" charset="0"/>
                <a:cs typeface="NikoshBAN" pitchFamily="2" charset="0"/>
              </a:rPr>
              <a:t>সংখ্যারেখায় যোগ ও বিয়ো</a:t>
            </a:r>
            <a:r>
              <a:rPr lang="en-US" sz="6000" b="1" u="sng" dirty="0">
                <a:latin typeface="NikoshBAN" pitchFamily="2" charset="0"/>
                <a:cs typeface="NikoshBAN" pitchFamily="2" charset="0"/>
              </a:rPr>
              <a:t>গ</a:t>
            </a:r>
            <a:endParaRPr lang="en-US" sz="6000" u="sng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C35944-95A3-4A9C-9D7B-99B70E3EE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F397-DA97-481D-8DD8-A23E62B7C075}" type="datetime2">
              <a:rPr lang="en-US" smtClean="0"/>
              <a:t>Friday, January 17,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CE34B6-8665-4EC7-8498-F521C59ED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A0D67D-F81D-4B7F-863E-8E8CA872D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E2F-6068-4D46-8BF1-FD0C76D4B7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07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2986A99-D963-4077-91EF-7BC2E98BF634}"/>
              </a:ext>
            </a:extLst>
          </p:cNvPr>
          <p:cNvSpPr/>
          <p:nvPr/>
        </p:nvSpPr>
        <p:spPr>
          <a:xfrm>
            <a:off x="558800" y="1132836"/>
            <a:ext cx="10401300" cy="320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bn-BD" sz="4400" dirty="0">
                <a:latin typeface="NikoshBAN" pitchFamily="2" charset="0"/>
                <a:cs typeface="NikoshBAN" pitchFamily="2" charset="0"/>
              </a:rPr>
              <a:t>এই পাঠ শেষে শিক্ষার্থীরা 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..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.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pPr>
              <a:spcBef>
                <a:spcPct val="20000"/>
              </a:spcBef>
            </a:pPr>
            <a:r>
              <a:rPr lang="en-US" sz="4400" dirty="0">
                <a:latin typeface="NikoshBAN" pitchFamily="2" charset="0"/>
                <a:cs typeface="NikoshBAN" pitchFamily="2" charset="0"/>
              </a:rPr>
              <a:t>১.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সংখ্যারেখা কি তা বলতে পারবে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;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pPr>
              <a:spcBef>
                <a:spcPct val="20000"/>
              </a:spcBef>
            </a:pPr>
            <a:r>
              <a:rPr lang="en-US" sz="4400" dirty="0">
                <a:latin typeface="NikoshBAN" pitchFamily="2" charset="0"/>
                <a:cs typeface="NikoshBAN" pitchFamily="2" charset="0"/>
              </a:rPr>
              <a:t>২.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সংখ্যারেখার উপর সংখ্যাকে প্রতিস্থাপন করতে পারবে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;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pPr>
              <a:spcBef>
                <a:spcPct val="20000"/>
              </a:spcBef>
            </a:pPr>
            <a:r>
              <a:rPr lang="en-US" sz="4400" dirty="0">
                <a:latin typeface="NikoshBAN" pitchFamily="2" charset="0"/>
                <a:cs typeface="NikoshBAN" pitchFamily="2" charset="0"/>
              </a:rPr>
              <a:t>৩.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সংখ্যারেখার সাহায্যে যোগ ও বিয়োগ করতে পারবে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।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45E18B-F5A0-446D-B649-E8A85FA1E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1A1D6-9DC2-4801-AC50-D26C2563C991}" type="datetime2">
              <a:rPr lang="en-US" smtClean="0"/>
              <a:t>Friday, January 17,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C4D4EC-719B-4914-9E98-3A3AEF705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79846F-F304-4C8F-8B5A-C4ED24627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E2F-6068-4D46-8BF1-FD0C76D4B7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25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9FD8A-E7C9-49F7-8118-717D2115BF16}"/>
              </a:ext>
            </a:extLst>
          </p:cNvPr>
          <p:cNvSpPr txBox="1">
            <a:spLocks/>
          </p:cNvSpPr>
          <p:nvPr/>
        </p:nvSpPr>
        <p:spPr>
          <a:xfrm>
            <a:off x="1172035" y="1763714"/>
            <a:ext cx="9103112" cy="129857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5400" b="1" dirty="0">
                <a:latin typeface="NikoshBAN" pitchFamily="2" charset="0"/>
                <a:cs typeface="NikoshBAN" pitchFamily="2" charset="0"/>
              </a:rPr>
              <a:t>সংখ্যারেখার উপর</a:t>
            </a:r>
            <a:endParaRPr lang="en-US" sz="5400" b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6F566CB-8A66-474A-A3F4-8EF60B76CA23}"/>
              </a:ext>
            </a:extLst>
          </p:cNvPr>
          <p:cNvSpPr txBox="1">
            <a:spLocks/>
          </p:cNvSpPr>
          <p:nvPr/>
        </p:nvSpPr>
        <p:spPr>
          <a:xfrm>
            <a:off x="381000" y="3101975"/>
            <a:ext cx="11811000" cy="1851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bn-BD" sz="3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	</a:t>
            </a:r>
            <a:r>
              <a:rPr kumimoji="0" lang="bn-BD" sz="4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শূণ্যের ডানে সবাই ধণাত্বক এবং</a:t>
            </a:r>
          </a:p>
          <a:p>
            <a:pPr lvl="0">
              <a:spcBef>
                <a:spcPct val="0"/>
              </a:spcBef>
              <a:buFont typeface="Wingdings" pitchFamily="2" charset="2"/>
              <a:buChar char="v"/>
            </a:pPr>
            <a:r>
              <a:rPr lang="bn-BD" sz="4900" dirty="0">
                <a:latin typeface="NikoshBAN" pitchFamily="2" charset="0"/>
                <a:ea typeface="+mj-ea"/>
                <a:cs typeface="NikoshBAN" pitchFamily="2" charset="0"/>
              </a:rPr>
              <a:t> 	</a:t>
            </a:r>
            <a:r>
              <a:rPr lang="bn-BD" sz="4900" dirty="0">
                <a:latin typeface="NikoshBAN" pitchFamily="2" charset="0"/>
                <a:cs typeface="NikoshBAN" pitchFamily="2" charset="0"/>
              </a:rPr>
              <a:t>শূণ্যের </a:t>
            </a:r>
            <a:r>
              <a:rPr kumimoji="0" lang="bn-BD" sz="4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বামে সবাই ঋণাত্বক সংখ্যা</a:t>
            </a:r>
            <a:r>
              <a:rPr kumimoji="0" lang="bn-BD" sz="4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bn-BD" sz="4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endParaRPr kumimoji="0" lang="en-US" sz="4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998AD39-51A9-4CEC-A8EA-8DE41803B710}"/>
              </a:ext>
            </a:extLst>
          </p:cNvPr>
          <p:cNvGrpSpPr/>
          <p:nvPr/>
        </p:nvGrpSpPr>
        <p:grpSpPr>
          <a:xfrm>
            <a:off x="914400" y="609600"/>
            <a:ext cx="9360747" cy="400050"/>
            <a:chOff x="838200" y="990600"/>
            <a:chExt cx="8305800" cy="40005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CC1265E-011A-4194-94E0-8857A48AFB26}"/>
                </a:ext>
              </a:extLst>
            </p:cNvPr>
            <p:cNvGrpSpPr/>
            <p:nvPr/>
          </p:nvGrpSpPr>
          <p:grpSpPr>
            <a:xfrm>
              <a:off x="1066800" y="990600"/>
              <a:ext cx="8077200" cy="400050"/>
              <a:chOff x="-6248400" y="1143000"/>
              <a:chExt cx="8077200" cy="400050"/>
            </a:xfrm>
          </p:grpSpPr>
          <p:pic>
            <p:nvPicPr>
              <p:cNvPr id="7" name="Picture 4" descr="number-line">
                <a:extLst>
                  <a:ext uri="{FF2B5EF4-FFF2-40B4-BE49-F238E27FC236}">
                    <a16:creationId xmlns:a16="http://schemas.microsoft.com/office/drawing/2014/main" id="{1911ACAA-6A33-45EF-A7DB-8309B14C6F8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/>
              <a:stretch>
                <a:fillRect/>
              </a:stretch>
            </p:blipFill>
            <p:spPr bwMode="auto">
              <a:xfrm>
                <a:off x="-6248400" y="1143000"/>
                <a:ext cx="7924800" cy="400050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A24099DD-C900-4066-B372-C1A1E7BD711C}"/>
                  </a:ext>
                </a:extLst>
              </p:cNvPr>
              <p:cNvCxnSpPr/>
              <p:nvPr/>
            </p:nvCxnSpPr>
            <p:spPr>
              <a:xfrm>
                <a:off x="1066800" y="1219200"/>
                <a:ext cx="762000" cy="1588"/>
              </a:xfrm>
              <a:prstGeom prst="straightConnector1">
                <a:avLst/>
              </a:prstGeom>
              <a:ln w="22225" cap="flat" cmpd="sng">
                <a:solidFill>
                  <a:schemeClr val="tx1"/>
                </a:solidFill>
                <a:tailEnd type="arrow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F25D6FAA-AFE8-4C9E-99B0-B2AAA02DD02A}"/>
                </a:ext>
              </a:extLst>
            </p:cNvPr>
            <p:cNvCxnSpPr/>
            <p:nvPr/>
          </p:nvCxnSpPr>
          <p:spPr>
            <a:xfrm rot="10800000">
              <a:off x="838200" y="1066800"/>
              <a:ext cx="762000" cy="1588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0F874CFF-B4F9-4BB5-83F8-635706EE9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DB33-A413-4B23-9471-4A478AF9614D}" type="datetime2">
              <a:rPr lang="en-US" smtClean="0"/>
              <a:t>Friday, January 17, 2020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5B296B2-89F8-4522-B23D-4C5E760CC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EC06BF1E-3DC3-4B7B-9346-7020900F6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E2F-6068-4D46-8BF1-FD0C76D4B7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52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90803-2A9C-47A3-A6C3-1E0E72596FEC}"/>
              </a:ext>
            </a:extLst>
          </p:cNvPr>
          <p:cNvSpPr txBox="1">
            <a:spLocks/>
          </p:cNvSpPr>
          <p:nvPr/>
        </p:nvSpPr>
        <p:spPr>
          <a:xfrm>
            <a:off x="1917700" y="673100"/>
            <a:ext cx="3200400" cy="20574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5400" dirty="0">
                <a:latin typeface="Nikosh" panose="02000000000000000000" pitchFamily="2" charset="0"/>
                <a:cs typeface="Nikosh" panose="02000000000000000000" pitchFamily="2" charset="0"/>
              </a:rPr>
              <a:t>উদাহরণঃ</a:t>
            </a:r>
            <a:br>
              <a:rPr lang="bn-BD" sz="5400" dirty="0"/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+  (-5)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D3D565-6A49-44A5-9599-F6C32738A0D4}"/>
              </a:ext>
            </a:extLst>
          </p:cNvPr>
          <p:cNvSpPr txBox="1">
            <a:spLocks/>
          </p:cNvSpPr>
          <p:nvPr/>
        </p:nvSpPr>
        <p:spPr>
          <a:xfrm>
            <a:off x="3060700" y="2730500"/>
            <a:ext cx="6553200" cy="14478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800" dirty="0"/>
              <a:t> 	</a:t>
            </a:r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কার্যবিধিমূলক চিহ্ন</a:t>
            </a:r>
          </a:p>
          <a:p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 	নিজস্ব চিহ্ন </a:t>
            </a:r>
            <a:endParaRPr lang="en-US" sz="4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AAF48E9-8AC0-4FA2-8B49-99818F24E3B5}"/>
              </a:ext>
            </a:extLst>
          </p:cNvPr>
          <p:cNvSpPr/>
          <p:nvPr/>
        </p:nvSpPr>
        <p:spPr>
          <a:xfrm>
            <a:off x="2279046" y="2759076"/>
            <a:ext cx="609600" cy="609600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C1FFFC-4AB9-4622-A0C5-8254D3820DF0}"/>
              </a:ext>
            </a:extLst>
          </p:cNvPr>
          <p:cNvSpPr/>
          <p:nvPr/>
        </p:nvSpPr>
        <p:spPr>
          <a:xfrm>
            <a:off x="2411792" y="3262765"/>
            <a:ext cx="4203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/>
              <a:t>-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D118BBF-38EC-471C-9ACB-6E63F7ADC8D7}"/>
              </a:ext>
            </a:extLst>
          </p:cNvPr>
          <p:cNvCxnSpPr>
            <a:cxnSpLocks/>
          </p:cNvCxnSpPr>
          <p:nvPr/>
        </p:nvCxnSpPr>
        <p:spPr>
          <a:xfrm>
            <a:off x="5927724" y="5283196"/>
            <a:ext cx="2771776" cy="1588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150BF33-9FA2-4BF1-AA73-42516394E7C7}"/>
              </a:ext>
            </a:extLst>
          </p:cNvPr>
          <p:cNvCxnSpPr>
            <a:cxnSpLocks/>
          </p:cNvCxnSpPr>
          <p:nvPr/>
        </p:nvCxnSpPr>
        <p:spPr>
          <a:xfrm rot="10800000">
            <a:off x="4051300" y="5087940"/>
            <a:ext cx="4648200" cy="1588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16">
            <a:extLst>
              <a:ext uri="{FF2B5EF4-FFF2-40B4-BE49-F238E27FC236}">
                <a16:creationId xmlns:a16="http://schemas.microsoft.com/office/drawing/2014/main" id="{8A3474D6-F864-40A3-8CE1-6C493CA5B9FE}"/>
              </a:ext>
            </a:extLst>
          </p:cNvPr>
          <p:cNvCxnSpPr>
            <a:cxnSpLocks/>
          </p:cNvCxnSpPr>
          <p:nvPr/>
        </p:nvCxnSpPr>
        <p:spPr>
          <a:xfrm rot="10800000" flipV="1">
            <a:off x="4051300" y="5778498"/>
            <a:ext cx="1857376" cy="457201"/>
          </a:xfrm>
          <a:prstGeom prst="bentConnector3">
            <a:avLst>
              <a:gd name="adj1" fmla="val 45385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2B4AADC0-3545-4FDF-8536-980E402B5230}"/>
              </a:ext>
            </a:extLst>
          </p:cNvPr>
          <p:cNvSpPr txBox="1">
            <a:spLocks/>
          </p:cNvSpPr>
          <p:nvPr/>
        </p:nvSpPr>
        <p:spPr>
          <a:xfrm>
            <a:off x="5044360" y="139700"/>
            <a:ext cx="274074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5400" b="1" dirty="0"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যোগঃ 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" panose="02000000000000000000" pitchFamily="2" charset="0"/>
              <a:ea typeface="+mj-ea"/>
              <a:cs typeface="Nikosh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0A9E1-EEF6-40DA-81BC-5631EF8328B3}"/>
              </a:ext>
            </a:extLst>
          </p:cNvPr>
          <p:cNvSpPr/>
          <p:nvPr/>
        </p:nvSpPr>
        <p:spPr>
          <a:xfrm>
            <a:off x="5346700" y="5930900"/>
            <a:ext cx="3505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b="1" dirty="0">
                <a:latin typeface="Nikosh" panose="02000000000000000000" pitchFamily="2" charset="0"/>
                <a:cs typeface="Nikosh" panose="02000000000000000000" pitchFamily="2" charset="0"/>
              </a:rPr>
              <a:t>ফলাফলঃ</a:t>
            </a:r>
            <a:r>
              <a:rPr lang="bn-BD" sz="4400" b="1" dirty="0"/>
              <a:t> </a:t>
            </a:r>
            <a:r>
              <a:rPr lang="en-US" sz="4400" b="1" dirty="0"/>
              <a:t>-</a:t>
            </a:r>
            <a:r>
              <a:rPr lang="en-US" sz="4400" b="1" dirty="0">
                <a:latin typeface="Nikosh" panose="02000000000000000000" pitchFamily="2" charset="0"/>
                <a:cs typeface="Nikosh" panose="02000000000000000000" pitchFamily="2" charset="0"/>
              </a:rPr>
              <a:t>2</a:t>
            </a:r>
            <a:r>
              <a:rPr lang="bn-BD" sz="4400" b="1" dirty="0"/>
              <a:t> </a:t>
            </a:r>
            <a:endParaRPr lang="en-US" sz="4400" b="1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2D6FE9F-293E-4830-BA3F-7FA07CFC9FA0}"/>
              </a:ext>
            </a:extLst>
          </p:cNvPr>
          <p:cNvSpPr txBox="1">
            <a:spLocks/>
          </p:cNvSpPr>
          <p:nvPr/>
        </p:nvSpPr>
        <p:spPr>
          <a:xfrm>
            <a:off x="1841500" y="4330700"/>
            <a:ext cx="1981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3200" b="1" dirty="0"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সমাধানঃ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" panose="02000000000000000000" pitchFamily="2" charset="0"/>
              <a:ea typeface="+mj-ea"/>
              <a:cs typeface="Nikosh" panose="02000000000000000000" pitchFamily="2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CCF5B7-C954-4D12-A3CF-F849055DD3E1}"/>
              </a:ext>
            </a:extLst>
          </p:cNvPr>
          <p:cNvGrpSpPr/>
          <p:nvPr/>
        </p:nvGrpSpPr>
        <p:grpSpPr>
          <a:xfrm>
            <a:off x="-292100" y="5473700"/>
            <a:ext cx="13335000" cy="548637"/>
            <a:chOff x="-2133600" y="1432563"/>
            <a:chExt cx="13335000" cy="548637"/>
          </a:xfrm>
        </p:grpSpPr>
        <p:pic>
          <p:nvPicPr>
            <p:cNvPr id="13" name="Picture 4" descr="number-line">
              <a:extLst>
                <a:ext uri="{FF2B5EF4-FFF2-40B4-BE49-F238E27FC236}">
                  <a16:creationId xmlns:a16="http://schemas.microsoft.com/office/drawing/2014/main" id="{CF59A93A-DE60-4B22-AD98-3E57E1C120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lum bright="-100000" contrast="-100000"/>
            </a:blip>
            <a:srcRect/>
            <a:stretch>
              <a:fillRect/>
            </a:stretch>
          </p:blipFill>
          <p:spPr bwMode="auto">
            <a:xfrm>
              <a:off x="-1905000" y="1432563"/>
              <a:ext cx="12899014" cy="548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B01C9135-646B-41E5-9A56-5626E8F9CF52}"/>
                </a:ext>
              </a:extLst>
            </p:cNvPr>
            <p:cNvCxnSpPr/>
            <p:nvPr/>
          </p:nvCxnSpPr>
          <p:spPr>
            <a:xfrm>
              <a:off x="9829800" y="1537648"/>
              <a:ext cx="1371600" cy="1588"/>
            </a:xfrm>
            <a:prstGeom prst="straightConnector1">
              <a:avLst/>
            </a:prstGeom>
            <a:ln w="47625" cap="flat" cmpd="sng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8F889193-1F8D-41FC-97E2-FE5CB104DABF}"/>
                </a:ext>
              </a:extLst>
            </p:cNvPr>
            <p:cNvCxnSpPr/>
            <p:nvPr/>
          </p:nvCxnSpPr>
          <p:spPr>
            <a:xfrm rot="10800000">
              <a:off x="-2133600" y="1537648"/>
              <a:ext cx="1524000" cy="1588"/>
            </a:xfrm>
            <a:prstGeom prst="straightConnector1">
              <a:avLst/>
            </a:prstGeom>
            <a:ln w="47625" cap="flat" cmpd="sng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F9F4F4F-46C3-423A-8B02-94106EBCED45}"/>
              </a:ext>
            </a:extLst>
          </p:cNvPr>
          <p:cNvCxnSpPr>
            <a:cxnSpLocks/>
          </p:cNvCxnSpPr>
          <p:nvPr/>
        </p:nvCxnSpPr>
        <p:spPr>
          <a:xfrm rot="5400000">
            <a:off x="3747294" y="5140324"/>
            <a:ext cx="608806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AB71B8F-8F79-4AF9-B4D8-7A634F5B3143}"/>
              </a:ext>
            </a:extLst>
          </p:cNvPr>
          <p:cNvCxnSpPr>
            <a:cxnSpLocks/>
          </p:cNvCxnSpPr>
          <p:nvPr/>
        </p:nvCxnSpPr>
        <p:spPr>
          <a:xfrm rot="5400000">
            <a:off x="8409782" y="5139530"/>
            <a:ext cx="608806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E3F6733-3C97-41B0-953B-0EBDAF8C655C}"/>
              </a:ext>
            </a:extLst>
          </p:cNvPr>
          <p:cNvCxnSpPr>
            <a:cxnSpLocks/>
          </p:cNvCxnSpPr>
          <p:nvPr/>
        </p:nvCxnSpPr>
        <p:spPr>
          <a:xfrm rot="5400000">
            <a:off x="3747294" y="6253954"/>
            <a:ext cx="608806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Date Placeholder 36">
            <a:extLst>
              <a:ext uri="{FF2B5EF4-FFF2-40B4-BE49-F238E27FC236}">
                <a16:creationId xmlns:a16="http://schemas.microsoft.com/office/drawing/2014/main" id="{A9A0A51D-8A81-4C14-AA81-39F2BE933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5C34-2D4E-479E-B39C-86CF199F0C97}" type="datetime2">
              <a:rPr lang="en-US" smtClean="0"/>
              <a:t>Friday, January 17, 2020</a:t>
            </a:fld>
            <a:endParaRPr lang="en-US"/>
          </a:p>
        </p:txBody>
      </p:sp>
      <p:sp>
        <p:nvSpPr>
          <p:cNvPr id="38" name="Footer Placeholder 37">
            <a:extLst>
              <a:ext uri="{FF2B5EF4-FFF2-40B4-BE49-F238E27FC236}">
                <a16:creationId xmlns:a16="http://schemas.microsoft.com/office/drawing/2014/main" id="{0DD163FC-BC4D-4FEB-9EAF-A4DF6E296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39" name="Slide Number Placeholder 38">
            <a:extLst>
              <a:ext uri="{FF2B5EF4-FFF2-40B4-BE49-F238E27FC236}">
                <a16:creationId xmlns:a16="http://schemas.microsoft.com/office/drawing/2014/main" id="{EFF19A3B-F821-4392-B8EF-EB83DCBB2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E2F-6068-4D46-8BF1-FD0C76D4B7D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65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96E615-7B8F-4048-97E3-65702AC52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031E4-7483-4352-8DED-DDEB12A4AEA7}" type="datetime2">
              <a:rPr lang="en-US" smtClean="0"/>
              <a:t>Friday, January 17,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D97515-9F68-443C-AE9B-32EB9A34B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D1F7C5-5855-41B0-BB93-3B96FC634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E2F-6068-4D46-8BF1-FD0C76D4B7DA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1985B3-C36D-40B8-8FAB-CCFEFC3F1C70}"/>
              </a:ext>
            </a:extLst>
          </p:cNvPr>
          <p:cNvSpPr txBox="1"/>
          <p:nvPr/>
        </p:nvSpPr>
        <p:spPr>
          <a:xfrm>
            <a:off x="3812721" y="669472"/>
            <a:ext cx="3763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>
                <a:latin typeface="Nikosh" panose="02000000000000000000" pitchFamily="2" charset="0"/>
                <a:cs typeface="Nikosh" panose="02000000000000000000" pitchFamily="2" charset="0"/>
              </a:rPr>
              <a:t>একক কাজ</a:t>
            </a:r>
            <a:endParaRPr lang="en-US" sz="8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A0CE1C-DB1A-4BF0-B1FF-4B70C58006F7}"/>
              </a:ext>
            </a:extLst>
          </p:cNvPr>
          <p:cNvSpPr/>
          <p:nvPr/>
        </p:nvSpPr>
        <p:spPr>
          <a:xfrm>
            <a:off x="1061357" y="2726871"/>
            <a:ext cx="1029244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bn-IN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(-</a:t>
            </a:r>
            <a:r>
              <a:rPr lang="bn-IN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n-IN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n-IN" sz="6600" dirty="0">
                <a:latin typeface="Nikosh" panose="02000000000000000000" pitchFamily="2" charset="0"/>
                <a:cs typeface="Nikosh" panose="02000000000000000000" pitchFamily="2" charset="0"/>
              </a:rPr>
              <a:t>সংখ্যা রেখার সাহায্যে সমাধান কর।</a:t>
            </a:r>
            <a:endParaRPr lang="en-US" sz="6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173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80</TotalTime>
  <Words>459</Words>
  <Application>Microsoft Office PowerPoint</Application>
  <PresentationFormat>Widescreen</PresentationFormat>
  <Paragraphs>143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Calibri</vt:lpstr>
      <vt:lpstr>Calibri Light</vt:lpstr>
      <vt:lpstr>Nikosh</vt:lpstr>
      <vt:lpstr>NikoshBAN</vt:lpstr>
      <vt:lpstr>NikoshLightBAN</vt:lpstr>
      <vt:lpstr>SutonnyOMJ</vt:lpstr>
      <vt:lpstr>Times New Roman</vt:lpstr>
      <vt:lpstr>Vrinda</vt:lpstr>
      <vt:lpstr>Wingdings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amin torab</dc:creator>
  <cp:lastModifiedBy>amin torab</cp:lastModifiedBy>
  <cp:revision>12</cp:revision>
  <dcterms:created xsi:type="dcterms:W3CDTF">2020-01-17T14:18:25Z</dcterms:created>
  <dcterms:modified xsi:type="dcterms:W3CDTF">2020-01-17T15:39:20Z</dcterms:modified>
</cp:coreProperties>
</file>