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270" r:id="rId13"/>
    <p:sldId id="267" r:id="rId14"/>
    <p:sldId id="268" r:id="rId15"/>
    <p:sldId id="269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126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3284C-96F6-4540-9D46-E8FC91AE3CF0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66390-7849-458B-8155-C68373A80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828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3284C-96F6-4540-9D46-E8FC91AE3CF0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66390-7849-458B-8155-C68373A80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879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3284C-96F6-4540-9D46-E8FC91AE3CF0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66390-7849-458B-8155-C68373A80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41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3284C-96F6-4540-9D46-E8FC91AE3CF0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66390-7849-458B-8155-C68373A80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453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3284C-96F6-4540-9D46-E8FC91AE3CF0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66390-7849-458B-8155-C68373A80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221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3284C-96F6-4540-9D46-E8FC91AE3CF0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66390-7849-458B-8155-C68373A80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46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3284C-96F6-4540-9D46-E8FC91AE3CF0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66390-7849-458B-8155-C68373A80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423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3284C-96F6-4540-9D46-E8FC91AE3CF0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66390-7849-458B-8155-C68373A80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440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3284C-96F6-4540-9D46-E8FC91AE3CF0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66390-7849-458B-8155-C68373A80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005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3284C-96F6-4540-9D46-E8FC91AE3CF0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66390-7849-458B-8155-C68373A80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944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3284C-96F6-4540-9D46-E8FC91AE3CF0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66390-7849-458B-8155-C68373A80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209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3284C-96F6-4540-9D46-E8FC91AE3CF0}" type="datetimeFigureOut">
              <a:rPr lang="en-US" smtClean="0"/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66390-7849-458B-8155-C68373A807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36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64592" y="167640"/>
            <a:ext cx="11862816" cy="65227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perspectiveBelow"/>
              <a:lightRig rig="threePt" dir="t"/>
            </a:scene3d>
          </a:bodyPr>
          <a:lstStyle/>
          <a:p>
            <a:pPr algn="ctr"/>
            <a:r>
              <a:rPr lang="en-US" sz="72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7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মাল্টিমিডিয়া</a:t>
            </a:r>
            <a:r>
              <a:rPr lang="en-US" sz="7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7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endParaRPr lang="bn-IN" sz="7200" b="1" dirty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ln>
                  <a:solidFill>
                    <a:srgbClr val="FF9966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8800" dirty="0">
              <a:ln>
                <a:solidFill>
                  <a:srgbClr val="FF9966"/>
                </a:solidFill>
              </a:ln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9989" y="2700528"/>
            <a:ext cx="2607755" cy="3529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397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0" y="0"/>
            <a:ext cx="12192000" cy="6858000"/>
          </a:xfrm>
          <a:prstGeom prst="flowChartProces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lowchart: Process 2"/>
          <p:cNvSpPr/>
          <p:nvPr/>
        </p:nvSpPr>
        <p:spPr>
          <a:xfrm>
            <a:off x="158496" y="97536"/>
            <a:ext cx="11875008" cy="6595872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সরব পাঠ</a:t>
            </a:r>
          </a:p>
          <a:p>
            <a:pPr algn="ctr"/>
            <a:r>
              <a:rPr lang="bn-IN" sz="4400" dirty="0" smtClean="0"/>
              <a:t> </a:t>
            </a:r>
          </a:p>
          <a:p>
            <a:pPr algn="ctr"/>
            <a:r>
              <a:rPr lang="bn-IN" sz="4000" dirty="0" smtClean="0"/>
              <a:t>মরিতে চাহিনা আমি সুন্দর ভুবনে,</a:t>
            </a:r>
          </a:p>
          <a:p>
            <a:pPr algn="ctr"/>
            <a:r>
              <a:rPr lang="bn-IN" sz="4000" dirty="0" smtClean="0"/>
              <a:t>মানবের মাঝে আমি বাঁচিবারে চাই। </a:t>
            </a:r>
          </a:p>
          <a:p>
            <a:pPr algn="ctr"/>
            <a:r>
              <a:rPr lang="bn-IN" sz="4000" dirty="0" smtClean="0"/>
              <a:t>এই সূর্যকরে এই পুস্পিত কাননে </a:t>
            </a:r>
          </a:p>
          <a:p>
            <a:pPr algn="ctr"/>
            <a:r>
              <a:rPr lang="bn-IN" sz="4000" dirty="0" smtClean="0"/>
              <a:t>জীবন্ত হ্রদয়- মাঝে যদি স্থান পাই। </a:t>
            </a:r>
          </a:p>
          <a:p>
            <a:pPr algn="ctr"/>
            <a:r>
              <a:rPr lang="bn-IN" sz="4000" dirty="0" smtClean="0"/>
              <a:t>ধরায় প্রানের খেলা চিরতরঙ্গিত, </a:t>
            </a:r>
          </a:p>
          <a:p>
            <a:pPr algn="ctr"/>
            <a:r>
              <a:rPr lang="bn-IN" sz="4000" dirty="0" smtClean="0"/>
              <a:t>বিরহ মিলন কত হাসি-অশ্রুময় – </a:t>
            </a:r>
          </a:p>
          <a:p>
            <a:pPr algn="ctr"/>
            <a:r>
              <a:rPr lang="bn-IN" sz="4000" dirty="0" smtClean="0"/>
              <a:t>মানবের সুখে দুঃখে গাঁথিয়া সংগীত </a:t>
            </a:r>
          </a:p>
          <a:p>
            <a:pPr algn="ctr"/>
            <a:r>
              <a:rPr lang="bn-IN" sz="4000" dirty="0" smtClean="0"/>
              <a:t>যদি গো রচিতে পারি অমর আলয় । 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497" y="225742"/>
            <a:ext cx="2316480" cy="176665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7024" y="360906"/>
            <a:ext cx="2157984" cy="164577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75614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0" y="0"/>
            <a:ext cx="12192000" cy="6858000"/>
          </a:xfrm>
          <a:prstGeom prst="flowChartProces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lowchart: Process 2"/>
          <p:cNvSpPr/>
          <p:nvPr/>
        </p:nvSpPr>
        <p:spPr>
          <a:xfrm>
            <a:off x="146304" y="97536"/>
            <a:ext cx="11875008" cy="6644640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8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সরব পাঠ</a:t>
            </a:r>
          </a:p>
          <a:p>
            <a:pPr algn="ctr"/>
            <a:r>
              <a:rPr lang="bn-IN" sz="4400" dirty="0" smtClean="0"/>
              <a:t> </a:t>
            </a:r>
          </a:p>
          <a:p>
            <a:pPr algn="ctr"/>
            <a:r>
              <a:rPr lang="bn-IN" sz="4400" dirty="0" smtClean="0"/>
              <a:t>তা যদি  না পারি,তবে বাঁচি যত কাল </a:t>
            </a:r>
          </a:p>
          <a:p>
            <a:pPr algn="ctr"/>
            <a:r>
              <a:rPr lang="bn-IN" sz="4400" dirty="0" smtClean="0"/>
              <a:t>তোমাদেরি মাঝখানে লভি যেন ঠাই, </a:t>
            </a:r>
          </a:p>
          <a:p>
            <a:pPr algn="ctr"/>
            <a:r>
              <a:rPr lang="bn-IN" sz="4400" dirty="0" smtClean="0"/>
              <a:t>তোমরা তুলিবে বলে সকাল বিকাল </a:t>
            </a:r>
          </a:p>
          <a:p>
            <a:pPr algn="ctr"/>
            <a:r>
              <a:rPr lang="bn-IN" sz="4400" dirty="0" smtClean="0"/>
              <a:t>নব নব সংগীতের কুসুম ফুটাই । </a:t>
            </a:r>
          </a:p>
          <a:p>
            <a:pPr algn="ctr"/>
            <a:r>
              <a:rPr lang="bn-IN" sz="4400" dirty="0" smtClean="0"/>
              <a:t>হাসি মুখে নিয়ো ফুল, তার পরে হায় </a:t>
            </a:r>
          </a:p>
          <a:p>
            <a:pPr algn="ctr"/>
            <a:r>
              <a:rPr lang="bn-IN" sz="4400" dirty="0" smtClean="0"/>
              <a:t>ফেলে দিয়ো ফুল,যদি সে ফুল শুকায় ।।</a:t>
            </a:r>
            <a:endParaRPr lang="en-US" sz="4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653" y="225742"/>
            <a:ext cx="2259085" cy="172288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1264" y="225742"/>
            <a:ext cx="2333434" cy="17795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48155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0" y="0"/>
            <a:ext cx="12192000" cy="6858000"/>
          </a:xfrm>
          <a:prstGeom prst="flowChartProces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lowchart: Process 2"/>
          <p:cNvSpPr/>
          <p:nvPr/>
        </p:nvSpPr>
        <p:spPr>
          <a:xfrm>
            <a:off x="146304" y="143256"/>
            <a:ext cx="11899392" cy="6571488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462528" y="548640"/>
            <a:ext cx="3974592" cy="8656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শিক্ষার্থীর পাঠ</a:t>
            </a:r>
            <a:endParaRPr lang="en-US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6608" y="1703832"/>
            <a:ext cx="7437120" cy="418338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14224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0" y="0"/>
            <a:ext cx="12192000" cy="6858000"/>
          </a:xfrm>
          <a:prstGeom prst="flowChartProces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lowchart: Process 2"/>
          <p:cNvSpPr/>
          <p:nvPr/>
        </p:nvSpPr>
        <p:spPr>
          <a:xfrm>
            <a:off x="134112" y="170688"/>
            <a:ext cx="11935968" cy="6547104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218432" y="512064"/>
            <a:ext cx="3291840" cy="5730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দলীয় কাজ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1999488" y="4267200"/>
            <a:ext cx="7876032" cy="21579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ক-দলঃ- </a:t>
            </a:r>
          </a:p>
          <a:p>
            <a:pPr algn="ctr"/>
            <a:r>
              <a:rPr lang="bn-IN" sz="2000" dirty="0" smtClean="0"/>
              <a:t>কবি  কত সালে কিসের জন্য নোবেল পুরুস্কার লাভ করেন লিখ ?</a:t>
            </a:r>
          </a:p>
          <a:p>
            <a:pPr algn="ctr"/>
            <a:r>
              <a:rPr lang="bn-IN" sz="2000" dirty="0" smtClean="0"/>
              <a:t> </a:t>
            </a:r>
          </a:p>
          <a:p>
            <a:pPr algn="ctr"/>
            <a:r>
              <a:rPr lang="bn-IN" sz="2800" dirty="0" smtClean="0"/>
              <a:t>খ-দলঃ-</a:t>
            </a:r>
          </a:p>
          <a:p>
            <a:pPr algn="ctr"/>
            <a:r>
              <a:rPr lang="bn-IN" sz="2000" dirty="0" smtClean="0"/>
              <a:t>কবি কোথায় অমর আলয় রচনা করতে চেয়েছেন ব্যাখা করে লিখ?</a:t>
            </a:r>
            <a:endParaRPr lang="en-US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9920" y="1548384"/>
            <a:ext cx="4669536" cy="2426208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325469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Process 2"/>
          <p:cNvSpPr/>
          <p:nvPr/>
        </p:nvSpPr>
        <p:spPr>
          <a:xfrm>
            <a:off x="0" y="0"/>
            <a:ext cx="12192000" cy="6858000"/>
          </a:xfrm>
          <a:prstGeom prst="flowChartProces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Process 3"/>
          <p:cNvSpPr/>
          <p:nvPr/>
        </p:nvSpPr>
        <p:spPr>
          <a:xfrm>
            <a:off x="146304" y="137160"/>
            <a:ext cx="11899392" cy="6583680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645408" y="304800"/>
            <a:ext cx="3048000" cy="8290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5400" dirty="0" smtClean="0"/>
              <a:t>মুল্যায়ন</a:t>
            </a:r>
            <a:endParaRPr lang="en-US" sz="5400" dirty="0"/>
          </a:p>
        </p:txBody>
      </p:sp>
      <p:sp>
        <p:nvSpPr>
          <p:cNvPr id="6" name="Rectangle 5"/>
          <p:cNvSpPr/>
          <p:nvPr/>
        </p:nvSpPr>
        <p:spPr>
          <a:xfrm>
            <a:off x="1402080" y="1682496"/>
            <a:ext cx="9741408" cy="4678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   ১।কবি প্রান কবিতাটি কোন কাব্য গ্রন্থ থেকে সংকলিত করেন । </a:t>
            </a:r>
          </a:p>
          <a:p>
            <a:pPr algn="ctr"/>
            <a:r>
              <a:rPr lang="bn-IN" sz="4000" dirty="0" smtClean="0"/>
              <a:t>     ২। কবি কাদের মাঝে বেঁচে থাকতে চান । </a:t>
            </a:r>
          </a:p>
          <a:p>
            <a:pPr algn="ctr"/>
            <a:r>
              <a:rPr lang="bn-IN" sz="4000" dirty="0" smtClean="0"/>
              <a:t>৩। দীর্ঘ দিন বেঁচে থাকার জন্য কিসের প্রয়োজন হয় ? </a:t>
            </a:r>
          </a:p>
          <a:p>
            <a:pPr algn="ctr"/>
            <a:r>
              <a:rPr lang="bn-IN" sz="4000" dirty="0" smtClean="0"/>
              <a:t>৪। কবি মানব হ্রদয়ে কিভাবে ঠাই পেতে চেয়েছেন ব্যাখা কর ? </a:t>
            </a:r>
            <a:endParaRPr lang="en-US" sz="4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974" y="290512"/>
            <a:ext cx="2322226" cy="129235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57404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0" y="0"/>
            <a:ext cx="12057888" cy="6973824"/>
          </a:xfrm>
          <a:prstGeom prst="flowChartProces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lowchart: Process 2"/>
          <p:cNvSpPr/>
          <p:nvPr/>
        </p:nvSpPr>
        <p:spPr>
          <a:xfrm>
            <a:off x="85344" y="85344"/>
            <a:ext cx="11862816" cy="6772656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Process 3"/>
          <p:cNvSpPr/>
          <p:nvPr/>
        </p:nvSpPr>
        <p:spPr>
          <a:xfrm>
            <a:off x="3304032" y="280416"/>
            <a:ext cx="5035296" cy="877824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dirty="0" smtClean="0"/>
              <a:t>বাড়ির কাজ</a:t>
            </a:r>
            <a:endParaRPr lang="en-US" sz="4400" dirty="0"/>
          </a:p>
        </p:txBody>
      </p:sp>
      <p:sp>
        <p:nvSpPr>
          <p:cNvPr id="5" name="Flowchart: Process 4"/>
          <p:cNvSpPr/>
          <p:nvPr/>
        </p:nvSpPr>
        <p:spPr>
          <a:xfrm>
            <a:off x="2060448" y="3681984"/>
            <a:ext cx="7973568" cy="2548128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‘মরিতে চাহিনা আমি সুন্দর ভুবনে, মানবের মাঝে আমি বাঁচিবারে চাই’- বলতে কবি কি বুঝিয়েছেন উদাহরনের সাহায্যে কথাটি বিশ্লেষন কর ?</a:t>
            </a:r>
            <a:endParaRPr lang="en-US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0752" y="1353312"/>
            <a:ext cx="4450079" cy="199948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59030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277344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82880" y="182880"/>
            <a:ext cx="11875008" cy="64983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39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239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1237" y="3424237"/>
            <a:ext cx="9525" cy="95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" y="809053"/>
            <a:ext cx="2143125" cy="21431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3599" y="809053"/>
            <a:ext cx="2095691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752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460224" cy="727862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2296" y="121919"/>
            <a:ext cx="12240768" cy="70347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834384" y="670560"/>
            <a:ext cx="4736592" cy="8473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755904" y="1949570"/>
            <a:ext cx="4644232" cy="4908430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মিনতী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রানী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ঘোষ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</a:t>
            </a:r>
          </a:p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কাউয়ামারী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আপ্তারউদ্দিন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উচ্চ বিদ্যালয় </a:t>
            </a:r>
          </a:p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পাটগ্রাম লালমনিরহাট।</a:t>
            </a:r>
          </a:p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মোবাইল- ০১৭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১৮২৮৭৭৮২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254240" y="1999488"/>
            <a:ext cx="4389120" cy="4858512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বাংলা সাহিত্য</a:t>
            </a:r>
          </a:p>
          <a:p>
            <a:pPr algn="ctr"/>
            <a:r>
              <a:rPr lang="bn-IN" sz="3600" dirty="0" smtClean="0"/>
              <a:t> </a:t>
            </a:r>
            <a:r>
              <a:rPr lang="bn-IN" sz="3200" dirty="0" smtClean="0"/>
              <a:t>নবম শ্রেনী </a:t>
            </a:r>
          </a:p>
          <a:p>
            <a:pPr algn="ctr"/>
            <a:r>
              <a:rPr lang="bn-IN" sz="3200" dirty="0" smtClean="0"/>
              <a:t>কবিতা </a:t>
            </a:r>
          </a:p>
          <a:p>
            <a:pPr algn="ctr"/>
            <a:r>
              <a:rPr lang="bn-IN" sz="3200" dirty="0" smtClean="0"/>
              <a:t>সময় ৪৫ মিনিট</a:t>
            </a:r>
            <a:endParaRPr lang="en-US" sz="32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2130" y="526542"/>
            <a:ext cx="1341230" cy="135102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2288" y="1999488"/>
            <a:ext cx="1524000" cy="48585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" y="424648"/>
            <a:ext cx="1478390" cy="150283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800075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0" y="0"/>
            <a:ext cx="12192000" cy="7144512"/>
          </a:xfrm>
          <a:prstGeom prst="flowChartProces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lowchart: Process 2"/>
          <p:cNvSpPr/>
          <p:nvPr/>
        </p:nvSpPr>
        <p:spPr>
          <a:xfrm>
            <a:off x="146304" y="158496"/>
            <a:ext cx="11875008" cy="6595872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968" y="1060706"/>
            <a:ext cx="7107936" cy="426719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Oval 4"/>
          <p:cNvSpPr/>
          <p:nvPr/>
        </p:nvSpPr>
        <p:spPr>
          <a:xfrm>
            <a:off x="2340864" y="5559552"/>
            <a:ext cx="7473696" cy="8290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উপরের ছবিতে কি দেখা যাচ্ছে 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076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0" y="0"/>
            <a:ext cx="12192000" cy="6858000"/>
          </a:xfrm>
          <a:prstGeom prst="flowChartProces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lowchart: Process 2"/>
          <p:cNvSpPr/>
          <p:nvPr/>
        </p:nvSpPr>
        <p:spPr>
          <a:xfrm>
            <a:off x="109728" y="158496"/>
            <a:ext cx="11911584" cy="6510528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2641" y="1048512"/>
            <a:ext cx="6998208" cy="4047744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Flowchart: Terminator 5"/>
          <p:cNvSpPr/>
          <p:nvPr/>
        </p:nvSpPr>
        <p:spPr>
          <a:xfrm>
            <a:off x="2304288" y="5315712"/>
            <a:ext cx="6449568" cy="1121664"/>
          </a:xfrm>
          <a:prstGeom prst="flowChartTermina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স্যার জগদীশ চন্দ্র বসু গাছের কি আবিস্কার করেন 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49982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0" y="0"/>
            <a:ext cx="12192000" cy="7083552"/>
          </a:xfrm>
          <a:prstGeom prst="flowChartProces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09728" y="97536"/>
            <a:ext cx="11923776" cy="67604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191768"/>
            <a:ext cx="4572000" cy="440436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ounded Rectangle 4"/>
          <p:cNvSpPr/>
          <p:nvPr/>
        </p:nvSpPr>
        <p:spPr>
          <a:xfrm>
            <a:off x="6059424" y="987552"/>
            <a:ext cx="4657344" cy="530352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পাঠের বিষয়</a:t>
            </a:r>
          </a:p>
          <a:p>
            <a:pPr algn="ctr"/>
            <a:endParaRPr lang="bn-IN" sz="2800" dirty="0" smtClean="0"/>
          </a:p>
          <a:p>
            <a:pPr algn="ctr"/>
            <a:r>
              <a:rPr lang="bn-IN" dirty="0" smtClean="0"/>
              <a:t> </a:t>
            </a:r>
            <a:r>
              <a:rPr lang="bn-IN" sz="6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প্রাণ</a:t>
            </a:r>
          </a:p>
          <a:p>
            <a:pPr algn="ctr"/>
            <a:endParaRPr lang="bn-IN" sz="6000" b="1" dirty="0" smtClean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  <a:p>
            <a:pPr algn="ctr"/>
            <a:r>
              <a:rPr lang="bn-IN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রবীন্দ্রনাথ </a:t>
            </a:r>
            <a:r>
              <a:rPr lang="bn-IN" sz="4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ঠাকুর</a:t>
            </a:r>
            <a:endParaRPr lang="en-US" sz="4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bn-IN" sz="6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60373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09728" y="97536"/>
            <a:ext cx="11887200" cy="66324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511040" y="323088"/>
            <a:ext cx="3389376" cy="109728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শিখন ফল</a:t>
            </a:r>
            <a:endParaRPr lang="en-US" sz="4000" dirty="0"/>
          </a:p>
        </p:txBody>
      </p:sp>
      <p:sp>
        <p:nvSpPr>
          <p:cNvPr id="5" name="Flowchart: Process 4"/>
          <p:cNvSpPr/>
          <p:nvPr/>
        </p:nvSpPr>
        <p:spPr>
          <a:xfrm>
            <a:off x="1572768" y="1645920"/>
            <a:ext cx="9851136" cy="4754880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800" dirty="0" smtClean="0"/>
              <a:t>১। কবিপরিচিতি বলতে পারবে ? </a:t>
            </a:r>
          </a:p>
          <a:p>
            <a:pPr algn="ctr"/>
            <a:r>
              <a:rPr lang="bn-IN" sz="4800" dirty="0" smtClean="0"/>
              <a:t>২। কবিতাটি আদর্শরুপে আবৃতি করতে পারবে ? </a:t>
            </a:r>
          </a:p>
          <a:p>
            <a:pPr algn="ctr"/>
            <a:r>
              <a:rPr lang="bn-IN" sz="4400" dirty="0" smtClean="0"/>
              <a:t>৩।কঠিন শব্দের অর্থ বলতে পারবে ? </a:t>
            </a:r>
          </a:p>
          <a:p>
            <a:pPr algn="ctr"/>
            <a:r>
              <a:rPr lang="bn-IN" sz="4400" dirty="0" smtClean="0"/>
              <a:t>৪। মূলভাব বিশ্লেষন করতে পারবে 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708526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0" y="0"/>
            <a:ext cx="12192000" cy="6858000"/>
          </a:xfrm>
          <a:prstGeom prst="flowChartProces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Process 3"/>
          <p:cNvSpPr/>
          <p:nvPr/>
        </p:nvSpPr>
        <p:spPr>
          <a:xfrm>
            <a:off x="121920" y="146304"/>
            <a:ext cx="11923776" cy="6595872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n-IN" dirty="0" smtClean="0"/>
          </a:p>
          <a:p>
            <a:pPr algn="ctr"/>
            <a:endParaRPr lang="bn-IN" dirty="0"/>
          </a:p>
          <a:p>
            <a:pPr algn="ctr"/>
            <a:endParaRPr lang="bn-IN" dirty="0" smtClean="0"/>
          </a:p>
          <a:p>
            <a:pPr algn="ctr"/>
            <a:endParaRPr lang="bn-IN" dirty="0"/>
          </a:p>
          <a:p>
            <a:pPr algn="ctr"/>
            <a:endParaRPr lang="bn-IN" dirty="0" smtClean="0"/>
          </a:p>
          <a:p>
            <a:pPr algn="ctr"/>
            <a:endParaRPr lang="bn-IN" dirty="0"/>
          </a:p>
          <a:p>
            <a:pPr algn="ctr"/>
            <a:endParaRPr lang="bn-IN" dirty="0" smtClean="0"/>
          </a:p>
          <a:p>
            <a:pPr algn="ctr"/>
            <a:endParaRPr lang="bn-IN" dirty="0"/>
          </a:p>
          <a:p>
            <a:pPr algn="ctr"/>
            <a:endParaRPr lang="bn-IN" dirty="0" smtClean="0"/>
          </a:p>
          <a:p>
            <a:pPr algn="ctr"/>
            <a:endParaRPr lang="bn-IN" dirty="0"/>
          </a:p>
          <a:p>
            <a:pPr algn="ctr"/>
            <a:endParaRPr lang="bn-IN" dirty="0" smtClean="0"/>
          </a:p>
          <a:p>
            <a:pPr algn="ctr"/>
            <a:endParaRPr lang="bn-IN" dirty="0"/>
          </a:p>
          <a:p>
            <a:pPr algn="ctr"/>
            <a:endParaRPr lang="bn-IN" dirty="0" smtClean="0"/>
          </a:p>
          <a:p>
            <a:pPr algn="ctr"/>
            <a:r>
              <a:rPr lang="bn-IN" sz="6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রবীন্দ্রনাথ ঠাকুর</a:t>
            </a:r>
          </a:p>
          <a:p>
            <a:pPr algn="ctr"/>
            <a:r>
              <a:rPr lang="bn-IN" dirty="0" smtClean="0"/>
              <a:t> </a:t>
            </a:r>
          </a:p>
          <a:p>
            <a:pPr algn="ctr"/>
            <a:r>
              <a:rPr lang="bn-IN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জন্মঃ</a:t>
            </a:r>
            <a:r>
              <a:rPr lang="bn-IN" sz="4000" dirty="0" smtClean="0"/>
              <a:t>২৫ শে বৈশাখ ১২৬৮ সন </a:t>
            </a:r>
          </a:p>
          <a:p>
            <a:pPr algn="ctr"/>
            <a:r>
              <a:rPr lang="bn-IN" sz="4000" dirty="0" smtClean="0"/>
              <a:t>(৭ ই মে ১৯৬১ খ্রি;) </a:t>
            </a:r>
          </a:p>
          <a:p>
            <a:pPr algn="ctr"/>
            <a:r>
              <a:rPr lang="bn-IN" sz="4000" dirty="0" smtClean="0"/>
              <a:t>            কলকাতার জোড়াসাঁকোর ঠাকুর পরিবারে । </a:t>
            </a:r>
          </a:p>
          <a:p>
            <a:pPr algn="ctr"/>
            <a:r>
              <a:rPr lang="bn-IN" sz="4000" dirty="0" smtClean="0"/>
              <a:t>পিতা মহর্ষি দেবেন্দ্রনাথ ঠাকুর।</a:t>
            </a:r>
          </a:p>
          <a:p>
            <a:pPr algn="ctr"/>
            <a:r>
              <a:rPr lang="bn-IN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১৯১৩</a:t>
            </a:r>
            <a:r>
              <a:rPr lang="bn-IN" sz="4000" dirty="0" smtClean="0"/>
              <a:t> সালে গীতাঞ্জলি কাব্যে </a:t>
            </a:r>
          </a:p>
          <a:p>
            <a:pPr algn="ctr"/>
            <a:r>
              <a:rPr lang="bn-IN" sz="4000" dirty="0" smtClean="0"/>
              <a:t>নোবেল পুরুস্কার লাভ করেন ।</a:t>
            </a:r>
          </a:p>
          <a:p>
            <a:pPr algn="ctr"/>
            <a:endParaRPr lang="bn-IN" sz="3600" dirty="0"/>
          </a:p>
          <a:p>
            <a:pPr algn="ctr"/>
            <a:endParaRPr lang="bn-IN" sz="3600" dirty="0" smtClean="0"/>
          </a:p>
          <a:p>
            <a:pPr algn="ctr"/>
            <a:endParaRPr lang="bn-IN" sz="3600" dirty="0"/>
          </a:p>
          <a:p>
            <a:pPr algn="ctr"/>
            <a:endParaRPr lang="bn-IN" dirty="0" smtClean="0"/>
          </a:p>
          <a:p>
            <a:pPr algn="ctr"/>
            <a:endParaRPr lang="bn-IN" dirty="0"/>
          </a:p>
          <a:p>
            <a:pPr algn="ctr"/>
            <a:endParaRPr lang="bn-IN" dirty="0" smtClean="0"/>
          </a:p>
          <a:p>
            <a:pPr algn="ctr"/>
            <a:endParaRPr lang="bn-IN" dirty="0"/>
          </a:p>
          <a:p>
            <a:pPr algn="ctr"/>
            <a:endParaRPr lang="bn-IN" dirty="0" smtClean="0"/>
          </a:p>
          <a:p>
            <a:pPr algn="ctr"/>
            <a:endParaRPr lang="bn-IN" dirty="0"/>
          </a:p>
          <a:p>
            <a:pPr algn="ctr"/>
            <a:endParaRPr lang="bn-IN" dirty="0" smtClean="0"/>
          </a:p>
          <a:p>
            <a:pPr algn="ctr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76" y="352234"/>
            <a:ext cx="2009775" cy="22764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05310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0" y="0"/>
            <a:ext cx="12192000" cy="6858000"/>
          </a:xfrm>
          <a:prstGeom prst="flowChartProces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lowchart: Process 2"/>
          <p:cNvSpPr/>
          <p:nvPr/>
        </p:nvSpPr>
        <p:spPr>
          <a:xfrm>
            <a:off x="85344" y="85344"/>
            <a:ext cx="11960352" cy="6656832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80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রবীন্দ্রনাথ ঠাকুর </a:t>
            </a:r>
          </a:p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একাধারে সাহিত্যিক ,দার্শনিক, শিক্ষাবিদ, সুরকার ,অভিনেতা,</a:t>
            </a:r>
          </a:p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উল্লেখযোগ্য উপন্যাসঃ মানসী, সোনার তরী, চিত্রা বলাকা, </a:t>
            </a:r>
          </a:p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চোখের বালি, </a:t>
            </a:r>
          </a:p>
          <a:p>
            <a:pPr algn="ctr"/>
            <a:r>
              <a:rPr lang="bn-IN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মৃত্যঃ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২২শে শ্রাবন ১৩৪৮সন ( ৭ই আগষ্ট ১৯৪১ খ্রিঃ)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272" y="254698"/>
            <a:ext cx="2009775" cy="22764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20731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0" y="0"/>
            <a:ext cx="12192000" cy="6858000"/>
          </a:xfrm>
          <a:prstGeom prst="flowChartProces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lowchart: Process 2"/>
          <p:cNvSpPr/>
          <p:nvPr/>
        </p:nvSpPr>
        <p:spPr>
          <a:xfrm>
            <a:off x="85344" y="96964"/>
            <a:ext cx="11960352" cy="6635496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779264" y="304800"/>
            <a:ext cx="2889504" cy="65836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কঠিন শব্দের অর্থ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621792" y="1505712"/>
            <a:ext cx="3462528" cy="9387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সূর্য করে</a:t>
            </a:r>
            <a:endParaRPr lang="en-US" sz="4000" dirty="0"/>
          </a:p>
        </p:txBody>
      </p:sp>
      <p:sp>
        <p:nvSpPr>
          <p:cNvPr id="6" name="Rectangle 5"/>
          <p:cNvSpPr/>
          <p:nvPr/>
        </p:nvSpPr>
        <p:spPr>
          <a:xfrm>
            <a:off x="7559040" y="1560576"/>
            <a:ext cx="3986784" cy="8290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সূর্যের কিরণে</a:t>
            </a:r>
            <a:endParaRPr lang="en-US" sz="3600" dirty="0"/>
          </a:p>
        </p:txBody>
      </p:sp>
      <p:sp>
        <p:nvSpPr>
          <p:cNvPr id="7" name="Flowchart: Process 6"/>
          <p:cNvSpPr/>
          <p:nvPr/>
        </p:nvSpPr>
        <p:spPr>
          <a:xfrm>
            <a:off x="573024" y="3243072"/>
            <a:ext cx="3462528" cy="987552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অমর আলয়</a:t>
            </a:r>
            <a:endParaRPr lang="en-US" sz="3600" dirty="0"/>
          </a:p>
        </p:txBody>
      </p:sp>
      <p:sp>
        <p:nvSpPr>
          <p:cNvPr id="8" name="Rectangle 7"/>
          <p:cNvSpPr/>
          <p:nvPr/>
        </p:nvSpPr>
        <p:spPr>
          <a:xfrm>
            <a:off x="7668768" y="3206496"/>
            <a:ext cx="3901440" cy="10241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অমর সৃষ্টি অর্থে</a:t>
            </a:r>
            <a:endParaRPr lang="en-US" sz="3600" dirty="0"/>
          </a:p>
        </p:txBody>
      </p:sp>
      <p:sp>
        <p:nvSpPr>
          <p:cNvPr id="9" name="Rectangle 8"/>
          <p:cNvSpPr/>
          <p:nvPr/>
        </p:nvSpPr>
        <p:spPr>
          <a:xfrm>
            <a:off x="670560" y="5352288"/>
            <a:ext cx="3364992" cy="88620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লভি</a:t>
            </a:r>
            <a:endParaRPr lang="en-US" sz="4000" dirty="0"/>
          </a:p>
        </p:txBody>
      </p:sp>
      <p:sp>
        <p:nvSpPr>
          <p:cNvPr id="10" name="Rectangle 9"/>
          <p:cNvSpPr/>
          <p:nvPr/>
        </p:nvSpPr>
        <p:spPr>
          <a:xfrm>
            <a:off x="7668768" y="5352288"/>
            <a:ext cx="3755136" cy="9281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লাভ করি</a:t>
            </a:r>
            <a:endParaRPr lang="en-US" sz="40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3410" y="3052572"/>
            <a:ext cx="2857500" cy="1600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8160" y="4923472"/>
            <a:ext cx="2952750" cy="15525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3410" y="1156716"/>
            <a:ext cx="2857500" cy="1600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85013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365</Words>
  <Application>Microsoft Office PowerPoint</Application>
  <PresentationFormat>Widescreen</PresentationFormat>
  <Paragraphs>101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28</cp:revision>
  <dcterms:created xsi:type="dcterms:W3CDTF">2019-05-11T08:21:01Z</dcterms:created>
  <dcterms:modified xsi:type="dcterms:W3CDTF">2020-01-17T17:00:54Z</dcterms:modified>
</cp:coreProperties>
</file>