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3" r:id="rId3"/>
    <p:sldId id="271" r:id="rId4"/>
    <p:sldId id="264" r:id="rId5"/>
    <p:sldId id="275" r:id="rId6"/>
    <p:sldId id="265" r:id="rId7"/>
    <p:sldId id="260" r:id="rId8"/>
    <p:sldId id="256" r:id="rId9"/>
    <p:sldId id="257" r:id="rId10"/>
    <p:sldId id="258" r:id="rId11"/>
    <p:sldId id="259" r:id="rId12"/>
    <p:sldId id="261" r:id="rId13"/>
    <p:sldId id="276" r:id="rId14"/>
    <p:sldId id="268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34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9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9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3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3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23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1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lumMod val="20000"/>
                <a:lumOff val="80000"/>
              </a:schemeClr>
            </a:gs>
            <a:gs pos="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CEF7-7697-4C66-A79C-6C1663010822}" type="datetimeFigureOut">
              <a:rPr lang="en-US" smtClean="0"/>
              <a:pPr/>
              <a:t>17-Jan-20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E808A-DC1A-439F-835F-EC61188E2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6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ctrTitle"/>
          </p:nvPr>
        </p:nvSpPr>
        <p:spPr>
          <a:xfrm>
            <a:off x="76200" y="2130425"/>
            <a:ext cx="8915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স্বাগতম</a:t>
            </a:r>
            <a:endParaRPr lang="en-US" sz="80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01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72000">
                <a:schemeClr val="accent1">
                  <a:lumMod val="20000"/>
                  <a:lumOff val="80000"/>
                </a:schemeClr>
              </a:gs>
              <a:gs pos="68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en-US" sz="5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মাস্কের ব্যবহার</a:t>
            </a:r>
            <a:endParaRPr lang="en-US" sz="54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2" y="1295400"/>
            <a:ext cx="5647928" cy="5486400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31000">
                <a:schemeClr val="accent1">
                  <a:tint val="37000"/>
                  <a:satMod val="300000"/>
                </a:schemeClr>
              </a:gs>
              <a:gs pos="56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ল্যাবরেটরিতে বিভিন্ন প্রকার গ্যাস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CO, HCN, Cl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4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 হয়। এগুলো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মাস্ক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aseline="-25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0" r="4546" b="3609"/>
          <a:stretch/>
        </p:blipFill>
        <p:spPr>
          <a:xfrm>
            <a:off x="5791200" y="1645920"/>
            <a:ext cx="3200400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4300"/>
            <a:ext cx="9144000" cy="990600"/>
          </a:xfr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0">
                <a:schemeClr val="accent3">
                  <a:shade val="93000"/>
                  <a:satMod val="130000"/>
                </a:schemeClr>
              </a:gs>
              <a:gs pos="44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ল্যাবরেটরিতে হ্যান্ড গ্লাভসের ব্যবহার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100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রাসায়নিক পদার্থ ত্বকের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সেগুলোর হাত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 পাওয়ার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হ্যান্ড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গ্লাভস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সিলভার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লেড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মারকারী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সায়ানাইড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লবণ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এধরণের ক্ষতিকারক লবণ।</a:t>
            </a:r>
            <a:endParaRPr lang="en-US" sz="40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জিটেক্স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গ্লাভস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ল্যাব্রেটরির জন্য বেশ উপযোগী গ্লাভস</a:t>
            </a:r>
            <a:r>
              <a:rPr lang="en-US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7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18000">
                <a:schemeClr val="tx2">
                  <a:lumMod val="60000"/>
                  <a:lumOff val="40000"/>
                </a:schemeClr>
              </a:gs>
              <a:gs pos="34000">
                <a:schemeClr val="accent5">
                  <a:shade val="93000"/>
                  <a:satMod val="130000"/>
                </a:schemeClr>
              </a:gs>
              <a:gs pos="46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gradFill>
            <a:gsLst>
              <a:gs pos="34000">
                <a:schemeClr val="accent3">
                  <a:lumMod val="60000"/>
                  <a:lumOff val="40000"/>
                </a:schemeClr>
              </a:gs>
              <a:gs pos="18000">
                <a:schemeClr val="accent1">
                  <a:tint val="37000"/>
                  <a:satMod val="30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অ্যা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প্রোন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পরিধান করতে 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2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91600" cy="1143000"/>
          </a:xfrm>
          <a:gradFill>
            <a:gsLst>
              <a:gs pos="51000">
                <a:schemeClr val="tx2">
                  <a:lumMod val="40000"/>
                  <a:lumOff val="60000"/>
                </a:schemeClr>
              </a:gs>
              <a:gs pos="32000">
                <a:schemeClr val="accent5">
                  <a:shade val="93000"/>
                  <a:satMod val="130000"/>
                </a:schemeClr>
              </a:gs>
              <a:gs pos="43000">
                <a:schemeClr val="accent5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715000"/>
          </a:xfr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61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694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" y="23812"/>
            <a:ext cx="9115425" cy="1143000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2000">
                <a:schemeClr val="accent5">
                  <a:tint val="37000"/>
                  <a:satMod val="300000"/>
                </a:schemeClr>
              </a:gs>
              <a:gs pos="65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3" y="1166812"/>
            <a:ext cx="9115425" cy="5691188"/>
          </a:xfr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9000">
                <a:schemeClr val="accent3">
                  <a:tint val="37000"/>
                  <a:satMod val="300000"/>
                </a:schemeClr>
              </a:gs>
              <a:gs pos="66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IN" dirty="0" smtClean="0"/>
              <a:t>১। </a:t>
            </a:r>
            <a:r>
              <a:rPr lang="en-US" dirty="0" err="1" smtClean="0"/>
              <a:t>ল্যাবরেটরিতে</a:t>
            </a:r>
            <a:r>
              <a:rPr lang="bn-IN" dirty="0" smtClean="0"/>
              <a:t> মাস্ক পরতে হয় কেন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bn-IN" dirty="0" smtClean="0"/>
              <a:t>২। নিরাপদ চশমা না পরলে কি ধরণের ক্ষতি হতে পারে</a:t>
            </a:r>
            <a:r>
              <a:rPr lang="en-US" dirty="0" smtClean="0"/>
              <a:t>?</a:t>
            </a:r>
            <a:endParaRPr lang="bn-IN" dirty="0" smtClean="0"/>
          </a:p>
          <a:p>
            <a:pPr marL="0" indent="0">
              <a:buNone/>
            </a:pPr>
            <a:r>
              <a:rPr lang="bn-IN" dirty="0" smtClean="0"/>
              <a:t>৩। অ্যাপ্রোন কোন ধরণের কাপরের হতে হয়?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93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1143000"/>
          </a:xfrm>
          <a:gradFill>
            <a:gsLst>
              <a:gs pos="79000">
                <a:schemeClr val="accent4">
                  <a:tint val="50000"/>
                  <a:satMod val="300000"/>
                </a:schemeClr>
              </a:gs>
              <a:gs pos="83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3000"/>
            <a:ext cx="9134475" cy="5715000"/>
          </a:xfrm>
          <a:gradFill>
            <a:gsLst>
              <a:gs pos="57000">
                <a:schemeClr val="accent3">
                  <a:tint val="50000"/>
                  <a:satMod val="300000"/>
                </a:schemeClr>
              </a:gs>
              <a:gs pos="0">
                <a:schemeClr val="accent3">
                  <a:tint val="37000"/>
                  <a:satMod val="300000"/>
                </a:schemeClr>
              </a:gs>
              <a:gs pos="22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 প্রবেশের আগে ও পরে কি কি সতর্কতা গ্রহন ও কাজ অনুসরণ করতে হয় তা লিখে নিয়ে আসবে।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 rot="19957830">
            <a:off x="193289" y="3004470"/>
            <a:ext cx="7956234" cy="1337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14400"/>
            <a:ext cx="6172200" cy="58674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রফিকুল আলম সরকার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প্রভাষক, রসায়ন বিভাগ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নাগেশ্বরী মহিলা কলেজ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জেলাঃ কুড়িগ্রাম</a:t>
            </a: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rafiqulalam.nmc</a:t>
            </a:r>
            <a:endParaRPr lang="bn-IN" sz="48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200784" y="914400"/>
            <a:ext cx="2914648" cy="5867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4800" dirty="0" smtClean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90" y="990600"/>
            <a:ext cx="2814641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" y="33336"/>
            <a:ext cx="9124950" cy="1262063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5250" y="1371600"/>
            <a:ext cx="8972550" cy="5486400"/>
          </a:xfrm>
          <a:gradFill>
            <a:gsLst>
              <a:gs pos="32000">
                <a:schemeClr val="accent6">
                  <a:lumMod val="20000"/>
                  <a:lumOff val="80000"/>
                </a:schemeClr>
              </a:gs>
              <a:gs pos="42000">
                <a:schemeClr val="accent6">
                  <a:tint val="37000"/>
                  <a:satMod val="300000"/>
                </a:schemeClr>
              </a:gs>
              <a:gs pos="96000">
                <a:schemeClr val="accent6">
                  <a:tint val="15000"/>
                  <a:satMod val="350000"/>
                </a:schemeClr>
              </a:gs>
            </a:gsLst>
          </a:gradFill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শ্রেনিঃ একাদশ</a:t>
            </a: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রসায়ন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১ম পত্র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(ল্যাবরেটরি নিরাপত্তা)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ল্যাবরেটরি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ড্রেস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6882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ছবিটি লক্ষ্য করঃ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31853" r="5998" b="-29640"/>
          <a:stretch/>
        </p:blipFill>
        <p:spPr>
          <a:xfrm>
            <a:off x="33337" y="1045022"/>
            <a:ext cx="9139238" cy="413657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458361"/>
            <a:ext cx="9144000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এটি কিসের ছবি?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ছবি।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562600"/>
          </a:xfrm>
          <a:gradFill>
            <a:gsLst>
              <a:gs pos="100000">
                <a:schemeClr val="accent6">
                  <a:tint val="50000"/>
                  <a:satMod val="300000"/>
                </a:schemeClr>
              </a:gs>
              <a:gs pos="0">
                <a:schemeClr val="accent6">
                  <a:tint val="37000"/>
                  <a:satMod val="300000"/>
                </a:schemeClr>
              </a:gs>
              <a:gs pos="71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এই পাঠ শেষে শিক্ষার্থীরা...</a:t>
            </a:r>
          </a:p>
          <a:p>
            <a:pPr marL="0" indent="0">
              <a:buNone/>
            </a:pP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১।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ল্যাবরেটরি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তে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কি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ধরণের ড্রেস পরিধান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করতে হয় তা জানতে পারবে।</a:t>
            </a:r>
          </a:p>
          <a:p>
            <a:pPr marL="0" indent="0">
              <a:buNone/>
            </a:pP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২। অ্যাপ্রোন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,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মাস্ক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ও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হ্যান্ড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গ্লাভস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এর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ব্যবহার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ের প্রয়োজনীয়তা বর্ণনা করতে পারবে।</a:t>
            </a:r>
            <a:endParaRPr lang="en-US" sz="4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pPr marL="0" indent="0">
              <a:buNone/>
            </a:pP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৩। </a:t>
            </a:r>
            <a:r>
              <a:rPr lang="en-US" sz="4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নিরাপদ</a:t>
            </a:r>
            <a:r>
              <a:rPr lang="en-US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চশমা </a:t>
            </a:r>
            <a:r>
              <a:rPr lang="bn-IN" sz="4400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কেন ব্যবহার করতে হয় </a:t>
            </a:r>
            <a:r>
              <a:rPr lang="bn-IN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তা বলতে পারবে</a:t>
            </a:r>
            <a:r>
              <a:rPr lang="en-US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  <a:sym typeface="Wingdings"/>
              </a:rPr>
              <a:t>।</a:t>
            </a:r>
            <a:endParaRPr lang="en-US" sz="4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16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rm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4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14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6764" r="11514" b="3650"/>
          <a:stretch/>
        </p:blipFill>
        <p:spPr>
          <a:xfrm>
            <a:off x="6949440" y="1188720"/>
            <a:ext cx="1828800" cy="256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4114800"/>
            <a:ext cx="3054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হ্যান্ড গ্লাভস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53201" y="4114800"/>
            <a:ext cx="2514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অ্যাপ্রোন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7803" y="2667000"/>
            <a:ext cx="2971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চশমা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26" r="1204" b="3647"/>
          <a:stretch/>
        </p:blipFill>
        <p:spPr>
          <a:xfrm>
            <a:off x="0" y="1097280"/>
            <a:ext cx="3017520" cy="26517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1053" r="2410" b="4210"/>
          <a:stretch/>
        </p:blipFill>
        <p:spPr>
          <a:xfrm>
            <a:off x="3383280" y="1005840"/>
            <a:ext cx="283464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0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7150"/>
            <a:ext cx="9144000" cy="971550"/>
          </a:xfrm>
          <a:gradFill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ল্যবরেটরি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খেয়াল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রাখ</a:t>
            </a:r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 হবে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867400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বিকারকের ঢাকনা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ব্যবহারের 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কোনো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ভাঙ্গলে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নির্ধারিত 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যেকোনো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জিনিষ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সুশৃংখল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া বজায় রেখে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সর্তকতা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 সহিত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 ল্যাব্রেটরির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পরিচ্ছন্ন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বজায়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পরিচ্ছন্ন 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ল্যাব্রেটরি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695"/>
            <a:ext cx="9144000" cy="1028105"/>
          </a:xfrm>
          <a:gradFill>
            <a:gsLst>
              <a:gs pos="0">
                <a:schemeClr val="tx2">
                  <a:lumMod val="7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ল্যাবরেটরি</a:t>
            </a:r>
            <a:r>
              <a:rPr lang="bn-IN" sz="5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endParaRPr lang="en-US" sz="5400" dirty="0">
              <a:ln w="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5724128" cy="5638800"/>
          </a:xfrm>
          <a:gradFill>
            <a:gsLst>
              <a:gs pos="8000">
                <a:schemeClr val="accent1">
                  <a:lumMod val="60000"/>
                  <a:lumOff val="40000"/>
                </a:schemeClr>
              </a:gs>
              <a:gs pos="63000">
                <a:schemeClr val="accent3">
                  <a:tint val="37000"/>
                  <a:satMod val="300000"/>
                </a:schemeClr>
              </a:gs>
              <a:gs pos="24000">
                <a:schemeClr val="accent3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পরিধেয়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পোশাক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দ্বারা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পুরো শরীর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আবৃত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রাখতে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৩। ছাত্রীদের ক্ষেত্রে চুল খোপা করে বা ঝুটী করে রাখতে হবে।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 2"/>
              </a:rPr>
              <a:t> </a:t>
            </a:r>
          </a:p>
          <a:p>
            <a:pPr algn="l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সুতির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অ্যাপ্রোন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ল্যাবরেটরিতে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ঠুকতে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-2609" r="-10911" b="3478"/>
          <a:stretch/>
        </p:blipFill>
        <p:spPr>
          <a:xfrm>
            <a:off x="6126480" y="1005840"/>
            <a:ext cx="324612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  <a:gradFill>
            <a:gsLst>
              <a:gs pos="95000">
                <a:schemeClr val="tx2">
                  <a:lumMod val="60000"/>
                  <a:lumOff val="40000"/>
                </a:schemeClr>
              </a:gs>
              <a:gs pos="23000">
                <a:schemeClr val="accent5">
                  <a:tint val="37000"/>
                  <a:satMod val="300000"/>
                </a:schemeClr>
              </a:gs>
              <a:gs pos="45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চশমার</a:t>
            </a:r>
            <a:r>
              <a:rPr lang="en-US" sz="540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4562"/>
            <a:ext cx="5410200" cy="5913438"/>
          </a:xfrm>
          <a:gradFill>
            <a:gsLst>
              <a:gs pos="30000">
                <a:schemeClr val="accent4">
                  <a:lumMod val="40000"/>
                  <a:lumOff val="6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  <a:sym typeface="Wingdings 2"/>
              </a:rPr>
              <a:t>১।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ক্ষতিকারক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গ্যাস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চোখকে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</a:p>
          <a:p>
            <a:pPr marL="457200" lvl="1" indent="0">
              <a:buNone/>
            </a:pPr>
            <a:r>
              <a:rPr lang="bn-IN" sz="4800" dirty="0">
                <a:latin typeface="NikoshBAN" pitchFamily="2" charset="0"/>
                <a:cs typeface="NikoshBAN" pitchFamily="2" charset="0"/>
                <a:sym typeface="Wingdings 2"/>
              </a:rPr>
              <a:t>২।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তরল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পদার্থের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Bumping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থেকে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চোখতে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রক্ষা</a:t>
            </a:r>
            <a:r>
              <a:rPr lang="en-US" sz="4800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  <a:sym typeface="Wingdings 2"/>
              </a:rPr>
              <a:t>করে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sym typeface="Wingdings 2"/>
              </a:rPr>
              <a:t>।</a:t>
            </a:r>
            <a:endParaRPr lang="en-US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13" r="-1053" b="8685"/>
          <a:stretch/>
        </p:blipFill>
        <p:spPr>
          <a:xfrm>
            <a:off x="5410200" y="1898648"/>
            <a:ext cx="3749040" cy="40449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10101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419</Words>
  <Application>Microsoft Office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Vrinda</vt:lpstr>
      <vt:lpstr>Wingdings</vt:lpstr>
      <vt:lpstr>Wingdings 2</vt:lpstr>
      <vt:lpstr>Office Theme</vt:lpstr>
      <vt:lpstr>সবাইকে স্বাগতম</vt:lpstr>
      <vt:lpstr>শিক্ষক পরিচিতিঃ</vt:lpstr>
      <vt:lpstr>পাঠ পরিচিতি</vt:lpstr>
      <vt:lpstr>নিচের ছবিটি লক্ষ্য করঃ</vt:lpstr>
      <vt:lpstr>শিখন ফল</vt:lpstr>
      <vt:lpstr>নিচের ছবিগুলো লক্ষ্য করঃ</vt:lpstr>
      <vt:lpstr>ল্যবরেটরিতে যা খেয়াল রাখতে হবে</vt:lpstr>
      <vt:lpstr>ল্যাবরেটরির পোশাক</vt:lpstr>
      <vt:lpstr>ল্যাবরেটরিতে চশমার ব্যবহার</vt:lpstr>
      <vt:lpstr>ল্যাবরেটরিতে মাস্কের ব্যবহার</vt:lpstr>
      <vt:lpstr>ল্যাবরেটরিতে হ্যান্ড গ্লাভসের ব্যবহার</vt:lpstr>
      <vt:lpstr>একক কাজ</vt:lpstr>
      <vt:lpstr>দলীয় কাজ</vt:lpstr>
      <vt:lpstr>মুল্যায়ন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BNS</dc:creator>
  <cp:lastModifiedBy>Md Rafiqul Alam Sarker</cp:lastModifiedBy>
  <cp:revision>113</cp:revision>
  <dcterms:created xsi:type="dcterms:W3CDTF">2016-07-03T12:16:57Z</dcterms:created>
  <dcterms:modified xsi:type="dcterms:W3CDTF">2020-01-17T05:14:43Z</dcterms:modified>
</cp:coreProperties>
</file>