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0171C-BB4C-4158-B1FC-6E94E6CB480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1248F-3594-47EE-A6AC-1C2DFA44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9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2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4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8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8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6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9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F711-CF2C-4BE8-845B-9B4520BDE92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6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609600"/>
            <a:ext cx="6934200" cy="15388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40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আজকের ক্লাসে সবাইকে স্বাগত</a:t>
            </a:r>
            <a:r>
              <a:rPr lang="en-US" sz="40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……</a:t>
            </a:r>
            <a:r>
              <a:rPr lang="bn-IN" sz="5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sz="54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Public\Pictures\Sample Pictures\saar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743200"/>
            <a:ext cx="22860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HP\Pictures\ase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590800"/>
            <a:ext cx="1981200" cy="17689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Users\HP\Pictures\E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590800"/>
            <a:ext cx="1752600" cy="18081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705100" y="282053"/>
            <a:ext cx="2209800" cy="160247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স্বাস্থ্য ও চিকিৎসা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957618" y="914400"/>
            <a:ext cx="1447800" cy="13693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কৃষি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4495800" y="1728148"/>
            <a:ext cx="2057400" cy="1600200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শিল্প-বাণিজ্য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342900" y="2514600"/>
            <a:ext cx="1828800" cy="1627496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ক্রীড়া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2438400" y="2133600"/>
            <a:ext cx="1736108" cy="18288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আঞ্চলিক সহযোগিতার ক্ষেত্র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4441208" y="3581400"/>
            <a:ext cx="1883392" cy="15240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সংস্কৃতি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lowchart: Connector 20"/>
          <p:cNvSpPr/>
          <p:nvPr/>
        </p:nvSpPr>
        <p:spPr>
          <a:xfrm>
            <a:off x="2590800" y="4343400"/>
            <a:ext cx="1583708" cy="15240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পর্যটন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957618" y="4343400"/>
            <a:ext cx="1480782" cy="15240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তথ্য প্রযুক্তি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08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5334000" y="3962400"/>
            <a:ext cx="2286000" cy="1905000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মানবসম্পদ উন্নয়ন ও বিনিময়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638800" y="1295400"/>
            <a:ext cx="1981200" cy="21336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জলবায়ু ও পরিবেশ উন্নয়ন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3429000" y="914400"/>
            <a:ext cx="1524000" cy="13716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মাদক ও চোরাচালন প্রতিরোধ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1524000" y="1600200"/>
            <a:ext cx="1905000" cy="16002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পরিবহন ও যোগাযোগ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124200" y="4495800"/>
            <a:ext cx="1828800" cy="13716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জ্বালানী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3657600" y="2743200"/>
            <a:ext cx="2133600" cy="15240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আঞ্চলিক সহযোগিতার ক্ষেত্র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600200" y="3390900"/>
            <a:ext cx="1828800" cy="13716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নিরাপত্তা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652587" y="152400"/>
            <a:ext cx="5410200" cy="2133600"/>
          </a:xfrm>
          <a:prstGeom prst="ellipseRibb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দলগত কাজ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048000"/>
            <a:ext cx="3076575" cy="220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lowchart: Card 3"/>
          <p:cNvSpPr/>
          <p:nvPr/>
        </p:nvSpPr>
        <p:spPr>
          <a:xfrm>
            <a:off x="609600" y="5562600"/>
            <a:ext cx="8001000" cy="1066800"/>
          </a:xfrm>
          <a:prstGeom prst="flowChartPunchedCar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আঞ্চলিক সহযোগিতার ক্ষেত্রগুলোর তালিকা প্রস্তুত কর ।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0" y="0"/>
            <a:ext cx="3733800" cy="2057401"/>
          </a:xfrm>
          <a:prstGeom prst="triangl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09800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2800" dirty="0" smtClean="0"/>
              <a:t>১</a:t>
            </a:r>
            <a:r>
              <a:rPr lang="en-US" sz="2800" dirty="0" smtClean="0"/>
              <a:t>. </a:t>
            </a:r>
            <a:r>
              <a:rPr lang="bn-IN" sz="2800" dirty="0" smtClean="0"/>
              <a:t>সার্কের মূল লক্ষ্য কী ?</a:t>
            </a:r>
          </a:p>
          <a:p>
            <a:pPr algn="ctr">
              <a:lnSpc>
                <a:spcPct val="150000"/>
              </a:lnSpc>
            </a:pPr>
            <a:r>
              <a:rPr lang="bn-IN" sz="2800" dirty="0" smtClean="0"/>
              <a:t>ক</a:t>
            </a:r>
            <a:r>
              <a:rPr lang="en-US" sz="2800" dirty="0" smtClean="0"/>
              <a:t>. </a:t>
            </a:r>
            <a:r>
              <a:rPr lang="bn-IN" sz="2400" dirty="0" smtClean="0"/>
              <a:t>সামাজিক সহযোগিতা খ</a:t>
            </a:r>
            <a:r>
              <a:rPr lang="en-US" sz="2400" dirty="0" smtClean="0"/>
              <a:t>. </a:t>
            </a:r>
            <a:r>
              <a:rPr lang="bn-IN" sz="2400" dirty="0" smtClean="0"/>
              <a:t>সাংস্কৃতিক সহযোগিতা</a:t>
            </a:r>
          </a:p>
          <a:p>
            <a:pPr algn="ctr">
              <a:lnSpc>
                <a:spcPct val="150000"/>
              </a:lnSpc>
            </a:pPr>
            <a:r>
              <a:rPr lang="bn-IN" sz="2400" dirty="0" smtClean="0"/>
              <a:t>গ</a:t>
            </a:r>
            <a:r>
              <a:rPr lang="en-US" sz="2400" dirty="0" smtClean="0"/>
              <a:t>. </a:t>
            </a:r>
            <a:r>
              <a:rPr lang="bn-IN" sz="2400" dirty="0" smtClean="0"/>
              <a:t>অর্থনৈতিক সহযোগিতা ঘ</a:t>
            </a:r>
            <a:r>
              <a:rPr lang="en-US" sz="2400" dirty="0" smtClean="0"/>
              <a:t>. </a:t>
            </a:r>
            <a:r>
              <a:rPr lang="bn-IN" sz="2400" dirty="0" smtClean="0"/>
              <a:t>শিক্ষা সহযোগিতা</a:t>
            </a:r>
          </a:p>
          <a:p>
            <a:pPr algn="ctr">
              <a:lnSpc>
                <a:spcPct val="150000"/>
              </a:lnSpc>
            </a:pPr>
            <a:r>
              <a:rPr lang="bn-IN" sz="2400" dirty="0" smtClean="0"/>
              <a:t>   উত্তর- গ</a:t>
            </a:r>
          </a:p>
          <a:p>
            <a:pPr algn="ctr">
              <a:lnSpc>
                <a:spcPct val="150000"/>
              </a:lnSpc>
            </a:pPr>
            <a:r>
              <a:rPr lang="bn-IN" sz="2400" dirty="0" smtClean="0"/>
              <a:t>২</a:t>
            </a:r>
            <a:r>
              <a:rPr lang="en-US" sz="2400" dirty="0" smtClean="0"/>
              <a:t>. </a:t>
            </a:r>
            <a:r>
              <a:rPr lang="bn-IN" sz="2400" dirty="0" smtClean="0"/>
              <a:t>ইইউ’র নিজস্ব মুদ্রার নাম কী ?</a:t>
            </a:r>
          </a:p>
          <a:p>
            <a:pPr algn="ctr">
              <a:lnSpc>
                <a:spcPct val="150000"/>
              </a:lnSpc>
            </a:pPr>
            <a:r>
              <a:rPr lang="bn-IN" sz="2400" dirty="0" smtClean="0"/>
              <a:t>ক</a:t>
            </a:r>
            <a:r>
              <a:rPr lang="en-US" sz="2400" dirty="0" smtClean="0"/>
              <a:t>.</a:t>
            </a:r>
            <a:r>
              <a:rPr lang="bn-IN" sz="2400" dirty="0" smtClean="0"/>
              <a:t> ডলার  খ</a:t>
            </a:r>
            <a:r>
              <a:rPr lang="en-US" sz="2400" dirty="0" smtClean="0"/>
              <a:t>.</a:t>
            </a:r>
            <a:r>
              <a:rPr lang="bn-IN" sz="2400" dirty="0" smtClean="0"/>
              <a:t> পাউন্ড গ</a:t>
            </a:r>
            <a:r>
              <a:rPr lang="en-US" sz="2400" dirty="0" smtClean="0"/>
              <a:t>.</a:t>
            </a:r>
            <a:r>
              <a:rPr lang="bn-IN" sz="2400" dirty="0" smtClean="0"/>
              <a:t> ইউরো ঘ</a:t>
            </a:r>
            <a:r>
              <a:rPr lang="en-US" sz="2400" dirty="0" smtClean="0"/>
              <a:t>.</a:t>
            </a:r>
            <a:r>
              <a:rPr lang="bn-IN" sz="2400" dirty="0" smtClean="0"/>
              <a:t> রুপি</a:t>
            </a:r>
          </a:p>
          <a:p>
            <a:pPr algn="ctr">
              <a:lnSpc>
                <a:spcPct val="150000"/>
              </a:lnSpc>
            </a:pPr>
            <a:r>
              <a:rPr lang="bn-IN" sz="2400" dirty="0" smtClean="0"/>
              <a:t>উত্তর- ইউরো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8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40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627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3238500" y="228600"/>
            <a:ext cx="2286000" cy="1143000"/>
          </a:xfrm>
          <a:prstGeom prst="round2Same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বাড়ীর কাজ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76400"/>
            <a:ext cx="4953000" cy="281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ound Same Side Corner Rectangle 3"/>
          <p:cNvSpPr/>
          <p:nvPr/>
        </p:nvSpPr>
        <p:spPr>
          <a:xfrm>
            <a:off x="76200" y="4953000"/>
            <a:ext cx="9031406" cy="1752600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বিশ্বের উল্লেখযোগ্য আঞ্চলিক সহযোগিতার সংস্থার গঠনের  কার্যক্রমের বর্ণনা লিখে আনবে 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2133600" y="838200"/>
            <a:ext cx="4495800" cy="1600200"/>
          </a:xfrm>
          <a:prstGeom prst="leftRigh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ধন্যবাদ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3" descr="C:\Users\HP\Pictures\ase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895600"/>
            <a:ext cx="19812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4" descr="C:\Users\HP\Pictures\E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895600"/>
            <a:ext cx="2590800" cy="1981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Hexagon 4"/>
          <p:cNvSpPr/>
          <p:nvPr/>
        </p:nvSpPr>
        <p:spPr>
          <a:xfrm>
            <a:off x="80748" y="5334000"/>
            <a:ext cx="8910851" cy="1020170"/>
          </a:xfrm>
          <a:prstGeom prst="hexag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</a:t>
            </a:r>
            <a:r>
              <a:rPr lang="bn-IN" sz="3600" dirty="0" smtClean="0">
                <a:solidFill>
                  <a:schemeClr val="tx1"/>
                </a:solidFill>
              </a:rPr>
              <a:t>সবাই ভালো থেকো আগামী ক্লাসে আবার দেখা হবে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9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52400" y="2286000"/>
            <a:ext cx="4572000" cy="3429000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মোছাঃ শিউলী বেগম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আরজিদেবীপুর শিয়ালকোট আলিম মাদ্রাসা 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 সহকারী শিক্ষক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(আইসিটি)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পার্বতীপুর,দিনাজপুর । </a:t>
            </a:r>
          </a:p>
          <a:p>
            <a:pPr algn="ctr"/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914400"/>
            <a:ext cx="1828800" cy="13126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52400" y="838200"/>
            <a:ext cx="2590800" cy="1447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শিক্ষক পরিচিতি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181600" y="2057400"/>
            <a:ext cx="3733800" cy="3505200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ষষ্ঠ</a:t>
            </a:r>
            <a:r>
              <a:rPr lang="bn-IN" sz="2000" dirty="0" smtClean="0">
                <a:solidFill>
                  <a:schemeClr val="tx1"/>
                </a:solidFill>
              </a:rPr>
              <a:t> শ্রে</a:t>
            </a:r>
            <a:r>
              <a:rPr lang="bn-IN" sz="3200" dirty="0" smtClean="0">
                <a:solidFill>
                  <a:schemeClr val="tx1"/>
                </a:solidFill>
              </a:rPr>
              <a:t>ণী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বাংলাদেশ ও বিশ্বপরিচয়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দ্বাদশ অধ্যায়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বাংলাদেশ ও আঞ্চলিক সহযোগিতা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914400"/>
            <a:ext cx="32004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পাঠ পরিচিতি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Sample Pictures\সার্ক ইমেজ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6781800" cy="4267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971800" y="304800"/>
            <a:ext cx="3429000" cy="76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চিত্রটি লক্ষ করি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0" y="152400"/>
            <a:ext cx="9144000" cy="6705600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আজকের পাঠের বিষয়</a:t>
            </a:r>
          </a:p>
          <a:p>
            <a:pPr algn="ctr"/>
            <a:r>
              <a:rPr lang="bn-IN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বাংলাদেশ ও আঞ্চলিক সহযোগিতা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0" y="0"/>
            <a:ext cx="9220200" cy="6858000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3200" dirty="0" smtClean="0">
                <a:solidFill>
                  <a:schemeClr val="tx1"/>
                </a:solidFill>
              </a:rPr>
              <a:t>শিখন ফল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bn-IN" sz="3200" dirty="0" smtClean="0">
                <a:solidFill>
                  <a:schemeClr val="tx1"/>
                </a:solidFill>
              </a:rPr>
              <a:t>এই পাঠ শেষে শিক্ষার্থীরা-</a:t>
            </a:r>
          </a:p>
          <a:p>
            <a:pPr algn="ctr">
              <a:lnSpc>
                <a:spcPct val="150000"/>
              </a:lnSpc>
            </a:pPr>
            <a:r>
              <a:rPr lang="bn-IN" sz="3200" dirty="0" smtClean="0">
                <a:solidFill>
                  <a:schemeClr val="tx1"/>
                </a:solidFill>
              </a:rPr>
              <a:t>১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bn-IN" sz="3200" dirty="0" smtClean="0">
                <a:solidFill>
                  <a:schemeClr val="tx1"/>
                </a:solidFill>
              </a:rPr>
              <a:t> সার্ক কী ? ও সার্ক গঠনের লক্ষ্য ও উদ্দেশ্য বলতে পারবে;</a:t>
            </a:r>
          </a:p>
          <a:p>
            <a:pPr algn="ctr">
              <a:lnSpc>
                <a:spcPct val="150000"/>
              </a:lnSpc>
            </a:pPr>
            <a:r>
              <a:rPr lang="bn-IN" sz="3200" dirty="0" smtClean="0">
                <a:solidFill>
                  <a:schemeClr val="tx1"/>
                </a:solidFill>
              </a:rPr>
              <a:t>২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bn-IN" sz="3200" dirty="0" smtClean="0">
                <a:solidFill>
                  <a:schemeClr val="tx1"/>
                </a:solidFill>
              </a:rPr>
              <a:t> একই অঞ্চলভূক্ত বিভিন্ন দেশের মধ্যে সহযোগিতার ক্ষেত্রগুলো উল্লেখ করতে পারবে;</a:t>
            </a:r>
          </a:p>
          <a:p>
            <a:pPr algn="ctr">
              <a:lnSpc>
                <a:spcPct val="150000"/>
              </a:lnSpc>
            </a:pPr>
            <a:r>
              <a:rPr lang="bn-IN" sz="3200" dirty="0" smtClean="0">
                <a:solidFill>
                  <a:schemeClr val="tx1"/>
                </a:solidFill>
              </a:rPr>
              <a:t>৩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বিশ্বের উল্লেখযোগ্য আঞ্চলিক সহযোগিতার সংস্থার গঠন এবং কার্যক্রম বর্ণনা করতে পারবে ।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2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5029200" cy="4038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Hexagon 2"/>
          <p:cNvSpPr/>
          <p:nvPr/>
        </p:nvSpPr>
        <p:spPr>
          <a:xfrm>
            <a:off x="2514600" y="381000"/>
            <a:ext cx="3962400" cy="762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চিত্রটি লক্ষ করি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3905250" y="5909481"/>
            <a:ext cx="1181100" cy="685800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সার্ক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ord 1"/>
          <p:cNvSpPr/>
          <p:nvPr/>
        </p:nvSpPr>
        <p:spPr>
          <a:xfrm>
            <a:off x="1447800" y="381000"/>
            <a:ext cx="5257800" cy="2743200"/>
          </a:xfrm>
          <a:prstGeom prst="chor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একক </a:t>
            </a:r>
            <a:r>
              <a:rPr lang="bn-IN" sz="4000" dirty="0" smtClean="0">
                <a:solidFill>
                  <a:schemeClr val="tx1"/>
                </a:solidFill>
              </a:rPr>
              <a:t>কাজ সময় ৫মিনিট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lowchart: Delay 2"/>
          <p:cNvSpPr/>
          <p:nvPr/>
        </p:nvSpPr>
        <p:spPr>
          <a:xfrm>
            <a:off x="1905000" y="3505200"/>
            <a:ext cx="4495800" cy="2819400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সার্ক কী 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6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7800"/>
            <a:ext cx="5257800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Stored Data 2"/>
          <p:cNvSpPr/>
          <p:nvPr/>
        </p:nvSpPr>
        <p:spPr>
          <a:xfrm>
            <a:off x="1600200" y="5486400"/>
            <a:ext cx="5638800" cy="1219200"/>
          </a:xfrm>
          <a:prstGeom prst="flowChartOnlineStorag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সার্কভূক্ত দেশগুলো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43200" y="304800"/>
            <a:ext cx="30480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চ</a:t>
            </a:r>
            <a:r>
              <a:rPr lang="bn-IN" sz="3200" dirty="0" smtClean="0">
                <a:solidFill>
                  <a:schemeClr val="tx1"/>
                </a:solidFill>
              </a:rPr>
              <a:t>চিত্রটি লক্ষ করি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splay 1"/>
          <p:cNvSpPr/>
          <p:nvPr/>
        </p:nvSpPr>
        <p:spPr>
          <a:xfrm>
            <a:off x="2057400" y="609600"/>
            <a:ext cx="4191000" cy="2209800"/>
          </a:xfrm>
          <a:prstGeom prst="flowChartDisplay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জোড়ায় কাজ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09800" y="3200400"/>
            <a:ext cx="4572000" cy="3124200"/>
          </a:xfrm>
          <a:prstGeom prst="ellipse">
            <a:avLst/>
          </a:prstGeom>
          <a:solidFill>
            <a:schemeClr val="bg2"/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</a:t>
            </a:r>
            <a:r>
              <a:rPr lang="bn-IN" sz="3600" dirty="0" smtClean="0">
                <a:solidFill>
                  <a:schemeClr val="tx1"/>
                </a:solidFill>
              </a:rPr>
              <a:t>সার্কভূক্ত দেশগুলোর গঠনের লক্ষ্য ও উদ্দ্যেশ্য খাতায় লিখ ।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6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234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39</cp:revision>
  <dcterms:created xsi:type="dcterms:W3CDTF">2020-01-17T06:33:22Z</dcterms:created>
  <dcterms:modified xsi:type="dcterms:W3CDTF">2020-01-17T11:39:00Z</dcterms:modified>
</cp:coreProperties>
</file>