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1" r:id="rId18"/>
    <p:sldId id="277" r:id="rId19"/>
    <p:sldId id="27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A05EF-C495-4FB5-8F10-D03DB37E00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B642E-2714-4157-8528-5C495419080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bn-BD" sz="1800" dirty="0" smtClean="0"/>
            <a:t> </a:t>
          </a:r>
          <a:endParaRPr lang="en-US" sz="1800" dirty="0"/>
        </a:p>
      </dgm:t>
    </dgm:pt>
    <dgm:pt modelId="{1C1BA405-2A8E-4536-BD85-2C2A9FC9D075}" type="parTrans" cxnId="{853F9FC3-155A-4159-9534-50A33FA5790E}">
      <dgm:prSet/>
      <dgm:spPr/>
      <dgm:t>
        <a:bodyPr/>
        <a:lstStyle/>
        <a:p>
          <a:endParaRPr lang="en-US"/>
        </a:p>
      </dgm:t>
    </dgm:pt>
    <dgm:pt modelId="{551DC6F6-C550-4116-B3AE-E86B3CBDA7F5}" type="sibTrans" cxnId="{853F9FC3-155A-4159-9534-50A33FA5790E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D082115-D745-4049-9D0C-610D6C741B50}">
      <dgm:prSet phldrT="[Text]" custT="1"/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r>
            <a:rPr lang="bn-BD" sz="1600" dirty="0" smtClean="0"/>
            <a:t> </a:t>
          </a:r>
          <a:endParaRPr lang="en-US" sz="1600" dirty="0"/>
        </a:p>
      </dgm:t>
    </dgm:pt>
    <dgm:pt modelId="{C9E0868F-6214-450D-A0F8-9A91B4178EB1}" type="parTrans" cxnId="{ED89B710-8CBB-48F6-9EAC-D05D0E0E963C}">
      <dgm:prSet/>
      <dgm:spPr/>
      <dgm:t>
        <a:bodyPr/>
        <a:lstStyle/>
        <a:p>
          <a:endParaRPr lang="en-US"/>
        </a:p>
      </dgm:t>
    </dgm:pt>
    <dgm:pt modelId="{F7739089-09C1-4EDE-9FE5-87F196B88AA5}" type="sibTrans" cxnId="{ED89B710-8CBB-48F6-9EAC-D05D0E0E963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3B56E83-509D-4632-8287-3D6B6DF03F13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আশ্রয়স্থল</a:t>
          </a:r>
          <a:r>
            <a:rPr lang="bn-BD" sz="2800" dirty="0" smtClean="0"/>
            <a:t> </a:t>
          </a:r>
          <a:endParaRPr lang="en-US" sz="2800" dirty="0"/>
        </a:p>
      </dgm:t>
    </dgm:pt>
    <dgm:pt modelId="{DC396C6F-A4E8-4B60-B894-F605BBE349E5}" type="parTrans" cxnId="{8A21B5EF-685E-4D4D-A343-F1708E8CF6EC}">
      <dgm:prSet/>
      <dgm:spPr/>
      <dgm:t>
        <a:bodyPr/>
        <a:lstStyle/>
        <a:p>
          <a:endParaRPr lang="en-US"/>
        </a:p>
      </dgm:t>
    </dgm:pt>
    <dgm:pt modelId="{6F7AAEA0-31C9-40C4-BE24-EADA6BB42BBE}" type="sibTrans" cxnId="{8A21B5EF-685E-4D4D-A343-F1708E8CF6E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3324C3E-9214-48F8-87A7-C78BC31055B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3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63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3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75904E-145A-4364-904C-329A1C1310CD}" type="parTrans" cxnId="{5E84143D-E680-4252-87BE-6BE6D5F96F42}">
      <dgm:prSet/>
      <dgm:spPr/>
      <dgm:t>
        <a:bodyPr/>
        <a:lstStyle/>
        <a:p>
          <a:endParaRPr lang="en-US"/>
        </a:p>
      </dgm:t>
    </dgm:pt>
    <dgm:pt modelId="{04D4F64C-F548-4B09-B782-D34120F93C90}" type="sibTrans" cxnId="{5E84143D-E680-4252-87BE-6BE6D5F96F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8545FDD-3BD1-4D5B-97A6-D17BD670D052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BD" sz="6500" dirty="0" smtClean="0"/>
            <a:t> </a:t>
          </a:r>
          <a:endParaRPr lang="en-US" sz="6500" dirty="0"/>
        </a:p>
      </dgm:t>
    </dgm:pt>
    <dgm:pt modelId="{2BB79751-168B-45C8-AD1E-6DB163225D9B}" type="parTrans" cxnId="{B046063A-4D27-4B01-9838-17E29BA53FF8}">
      <dgm:prSet/>
      <dgm:spPr/>
      <dgm:t>
        <a:bodyPr/>
        <a:lstStyle/>
        <a:p>
          <a:endParaRPr lang="en-US"/>
        </a:p>
      </dgm:t>
    </dgm:pt>
    <dgm:pt modelId="{83958391-A524-4C93-BF46-3FDC10EB67CA}" type="sibTrans" cxnId="{B046063A-4D27-4B01-9838-17E29BA53FF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3763848-106E-42D1-9A5E-00094DD19B46}" type="pres">
      <dgm:prSet presAssocID="{C16A05EF-C495-4FB5-8F10-D03DB37E00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615A6-93A6-498A-B138-7A9C6E2EBFAF}" type="pres">
      <dgm:prSet presAssocID="{77AB642E-2714-4157-8528-5C495419080E}" presName="node" presStyleLbl="node1" presStyleIdx="0" presStyleCnt="5" custScaleX="180138" custRadScaleRad="100245" custRadScaleInc="1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B842D-CD54-459F-877B-D7D259CB33C9}" type="pres">
      <dgm:prSet presAssocID="{551DC6F6-C550-4116-B3AE-E86B3CBDA7F5}" presName="sibTrans" presStyleLbl="sibTrans2D1" presStyleIdx="0" presStyleCnt="5" custAng="14761612" custScaleX="386812" custLinFactX="-166338" custLinFactNeighborX="-200000" custLinFactNeighborY="87885"/>
      <dgm:spPr/>
      <dgm:t>
        <a:bodyPr/>
        <a:lstStyle/>
        <a:p>
          <a:endParaRPr lang="en-US"/>
        </a:p>
      </dgm:t>
    </dgm:pt>
    <dgm:pt modelId="{10647BE2-3023-410D-8152-38652488B688}" type="pres">
      <dgm:prSet presAssocID="{551DC6F6-C550-4116-B3AE-E86B3CBDA7F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EF10EAB-ABBC-4345-A49A-CCBE577966D0}" type="pres">
      <dgm:prSet presAssocID="{DD082115-D745-4049-9D0C-610D6C741B50}" presName="node" presStyleLbl="node1" presStyleIdx="1" presStyleCnt="5" custScaleX="180187" custRadScaleRad="145474" custRadScaleInc="17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A2D84-2ABB-4E98-B080-C0EE97A2CE68}" type="pres">
      <dgm:prSet presAssocID="{F7739089-09C1-4EDE-9FE5-87F196B88AA5}" presName="sibTrans" presStyleLbl="sibTrans2D1" presStyleIdx="1" presStyleCnt="5" custAng="13612257" custScaleX="202829" custLinFactX="-94778" custLinFactY="-97664" custLinFactNeighborX="-100000" custLinFactNeighborY="-100000"/>
      <dgm:spPr/>
      <dgm:t>
        <a:bodyPr/>
        <a:lstStyle/>
        <a:p>
          <a:endParaRPr lang="en-US"/>
        </a:p>
      </dgm:t>
    </dgm:pt>
    <dgm:pt modelId="{A9195A0E-B862-4082-A7D3-4460EB0F7194}" type="pres">
      <dgm:prSet presAssocID="{F7739089-09C1-4EDE-9FE5-87F196B88AA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FA1C924-0CCE-4461-8CFD-121D2D36E506}" type="pres">
      <dgm:prSet presAssocID="{C3B56E83-509D-4632-8287-3D6B6DF03F13}" presName="node" presStyleLbl="node1" presStyleIdx="2" presStyleCnt="5" custScaleX="204450" custRadScaleRad="110827" custRadScaleInc="-7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F5D8-B5C9-49A4-93FD-C57F5CEDCB51}" type="pres">
      <dgm:prSet presAssocID="{6F7AAEA0-31C9-40C4-BE24-EADA6BB42BBE}" presName="sibTrans" presStyleLbl="sibTrans2D1" presStyleIdx="2" presStyleCnt="5" custAng="14792417" custScaleX="256379" custLinFactX="238647" custLinFactY="-74116" custLinFactNeighborX="300000" custLinFactNeighborY="-100000"/>
      <dgm:spPr/>
      <dgm:t>
        <a:bodyPr/>
        <a:lstStyle/>
        <a:p>
          <a:endParaRPr lang="en-US"/>
        </a:p>
      </dgm:t>
    </dgm:pt>
    <dgm:pt modelId="{6B572304-2FA1-4B62-85AB-18C699D750CE}" type="pres">
      <dgm:prSet presAssocID="{6F7AAEA0-31C9-40C4-BE24-EADA6BB42BB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C210082-4F67-4773-BD6A-90284D261FA7}" type="pres">
      <dgm:prSet presAssocID="{B3324C3E-9214-48F8-87A7-C78BC31055B1}" presName="node" presStyleLbl="node1" presStyleIdx="3" presStyleCnt="5" custScaleX="136265" custRadScaleRad="119074" custRadScaleInc="23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29227-AF0E-4692-99C2-3B0DB4DB1792}" type="pres">
      <dgm:prSet presAssocID="{04D4F64C-F548-4B09-B782-D34120F93C90}" presName="sibTrans" presStyleLbl="sibTrans2D1" presStyleIdx="3" presStyleCnt="5" custAng="14239188" custScaleX="469341" custLinFactX="208197" custLinFactNeighborX="300000" custLinFactNeighborY="-22901"/>
      <dgm:spPr/>
      <dgm:t>
        <a:bodyPr/>
        <a:lstStyle/>
        <a:p>
          <a:endParaRPr lang="en-US"/>
        </a:p>
      </dgm:t>
    </dgm:pt>
    <dgm:pt modelId="{C2A77A2B-D9B6-482C-AC64-EBB94F283016}" type="pres">
      <dgm:prSet presAssocID="{04D4F64C-F548-4B09-B782-D34120F93C9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FAF946A-A954-4E2B-A139-92EDC6C08FC8}" type="pres">
      <dgm:prSet presAssocID="{98545FDD-3BD1-4D5B-97A6-D17BD670D052}" presName="node" presStyleLbl="node1" presStyleIdx="4" presStyleCnt="5" custScaleX="160837" custScaleY="120913" custRadScaleRad="134383" custRadScaleInc="-1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848C8-303A-4DD5-A017-EB17437F2014}" type="pres">
      <dgm:prSet presAssocID="{83958391-A524-4C93-BF46-3FDC10EB67CA}" presName="sibTrans" presStyleLbl="sibTrans2D1" presStyleIdx="4" presStyleCnt="5" custAng="12759155" custScaleX="290792" custLinFactY="45921" custLinFactNeighborX="37492" custLinFactNeighborY="100000"/>
      <dgm:spPr/>
      <dgm:t>
        <a:bodyPr/>
        <a:lstStyle/>
        <a:p>
          <a:endParaRPr lang="en-US"/>
        </a:p>
      </dgm:t>
    </dgm:pt>
    <dgm:pt modelId="{85001295-902D-4603-843C-A95B7F18F3EF}" type="pres">
      <dgm:prSet presAssocID="{83958391-A524-4C93-BF46-3FDC10EB67C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7369426-7FE7-4A3B-95A6-2B79E8A521FB}" type="presOf" srcId="{6F7AAEA0-31C9-40C4-BE24-EADA6BB42BBE}" destId="{06EAF5D8-B5C9-49A4-93FD-C57F5CEDCB51}" srcOrd="0" destOrd="0" presId="urn:microsoft.com/office/officeart/2005/8/layout/cycle2"/>
    <dgm:cxn modelId="{85CF7356-719B-469B-9B7A-26C862C850A6}" type="presOf" srcId="{551DC6F6-C550-4116-B3AE-E86B3CBDA7F5}" destId="{EFFB842D-CD54-459F-877B-D7D259CB33C9}" srcOrd="0" destOrd="0" presId="urn:microsoft.com/office/officeart/2005/8/layout/cycle2"/>
    <dgm:cxn modelId="{83F9186B-8078-4D6B-903C-DA92E415E3BF}" type="presOf" srcId="{83958391-A524-4C93-BF46-3FDC10EB67CA}" destId="{85001295-902D-4603-843C-A95B7F18F3EF}" srcOrd="1" destOrd="0" presId="urn:microsoft.com/office/officeart/2005/8/layout/cycle2"/>
    <dgm:cxn modelId="{9070920F-4F80-4167-A962-256BD675E0D0}" type="presOf" srcId="{C3B56E83-509D-4632-8287-3D6B6DF03F13}" destId="{FFA1C924-0CCE-4461-8CFD-121D2D36E506}" srcOrd="0" destOrd="0" presId="urn:microsoft.com/office/officeart/2005/8/layout/cycle2"/>
    <dgm:cxn modelId="{8C43AF5E-09BD-444C-9FB2-E507065BA9C5}" type="presOf" srcId="{B3324C3E-9214-48F8-87A7-C78BC31055B1}" destId="{2C210082-4F67-4773-BD6A-90284D261FA7}" srcOrd="0" destOrd="0" presId="urn:microsoft.com/office/officeart/2005/8/layout/cycle2"/>
    <dgm:cxn modelId="{853F9FC3-155A-4159-9534-50A33FA5790E}" srcId="{C16A05EF-C495-4FB5-8F10-D03DB37E00E3}" destId="{77AB642E-2714-4157-8528-5C495419080E}" srcOrd="0" destOrd="0" parTransId="{1C1BA405-2A8E-4536-BD85-2C2A9FC9D075}" sibTransId="{551DC6F6-C550-4116-B3AE-E86B3CBDA7F5}"/>
    <dgm:cxn modelId="{5E84143D-E680-4252-87BE-6BE6D5F96F42}" srcId="{C16A05EF-C495-4FB5-8F10-D03DB37E00E3}" destId="{B3324C3E-9214-48F8-87A7-C78BC31055B1}" srcOrd="3" destOrd="0" parTransId="{3775904E-145A-4364-904C-329A1C1310CD}" sibTransId="{04D4F64C-F548-4B09-B782-D34120F93C90}"/>
    <dgm:cxn modelId="{BDBCF592-66F5-40EE-9A8C-6D0576949B74}" type="presOf" srcId="{551DC6F6-C550-4116-B3AE-E86B3CBDA7F5}" destId="{10647BE2-3023-410D-8152-38652488B688}" srcOrd="1" destOrd="0" presId="urn:microsoft.com/office/officeart/2005/8/layout/cycle2"/>
    <dgm:cxn modelId="{72E74460-45CD-4E68-BAD1-D55E02E7F286}" type="presOf" srcId="{83958391-A524-4C93-BF46-3FDC10EB67CA}" destId="{54B848C8-303A-4DD5-A017-EB17437F2014}" srcOrd="0" destOrd="0" presId="urn:microsoft.com/office/officeart/2005/8/layout/cycle2"/>
    <dgm:cxn modelId="{AA00EFB2-3E13-4BC7-B0ED-59548A0A6AC6}" type="presOf" srcId="{77AB642E-2714-4157-8528-5C495419080E}" destId="{B50615A6-93A6-498A-B138-7A9C6E2EBFAF}" srcOrd="0" destOrd="0" presId="urn:microsoft.com/office/officeart/2005/8/layout/cycle2"/>
    <dgm:cxn modelId="{722CAA6B-9AE4-4E57-B87F-B29BE985DD77}" type="presOf" srcId="{F7739089-09C1-4EDE-9FE5-87F196B88AA5}" destId="{A9195A0E-B862-4082-A7D3-4460EB0F7194}" srcOrd="1" destOrd="0" presId="urn:microsoft.com/office/officeart/2005/8/layout/cycle2"/>
    <dgm:cxn modelId="{ED89B710-8CBB-48F6-9EAC-D05D0E0E963C}" srcId="{C16A05EF-C495-4FB5-8F10-D03DB37E00E3}" destId="{DD082115-D745-4049-9D0C-610D6C741B50}" srcOrd="1" destOrd="0" parTransId="{C9E0868F-6214-450D-A0F8-9A91B4178EB1}" sibTransId="{F7739089-09C1-4EDE-9FE5-87F196B88AA5}"/>
    <dgm:cxn modelId="{8A21B5EF-685E-4D4D-A343-F1708E8CF6EC}" srcId="{C16A05EF-C495-4FB5-8F10-D03DB37E00E3}" destId="{C3B56E83-509D-4632-8287-3D6B6DF03F13}" srcOrd="2" destOrd="0" parTransId="{DC396C6F-A4E8-4B60-B894-F605BBE349E5}" sibTransId="{6F7AAEA0-31C9-40C4-BE24-EADA6BB42BBE}"/>
    <dgm:cxn modelId="{C9140ED0-08CF-448E-9A96-03F87091AFF8}" type="presOf" srcId="{F7739089-09C1-4EDE-9FE5-87F196B88AA5}" destId="{96FA2D84-2ABB-4E98-B080-C0EE97A2CE68}" srcOrd="0" destOrd="0" presId="urn:microsoft.com/office/officeart/2005/8/layout/cycle2"/>
    <dgm:cxn modelId="{8D023536-A485-41D1-86EC-03ACCEDD297C}" type="presOf" srcId="{6F7AAEA0-31C9-40C4-BE24-EADA6BB42BBE}" destId="{6B572304-2FA1-4B62-85AB-18C699D750CE}" srcOrd="1" destOrd="0" presId="urn:microsoft.com/office/officeart/2005/8/layout/cycle2"/>
    <dgm:cxn modelId="{5FE6473A-C677-4001-A827-4FADADC440E9}" type="presOf" srcId="{C16A05EF-C495-4FB5-8F10-D03DB37E00E3}" destId="{33763848-106E-42D1-9A5E-00094DD19B46}" srcOrd="0" destOrd="0" presId="urn:microsoft.com/office/officeart/2005/8/layout/cycle2"/>
    <dgm:cxn modelId="{B046063A-4D27-4B01-9838-17E29BA53FF8}" srcId="{C16A05EF-C495-4FB5-8F10-D03DB37E00E3}" destId="{98545FDD-3BD1-4D5B-97A6-D17BD670D052}" srcOrd="4" destOrd="0" parTransId="{2BB79751-168B-45C8-AD1E-6DB163225D9B}" sibTransId="{83958391-A524-4C93-BF46-3FDC10EB67CA}"/>
    <dgm:cxn modelId="{AED663FF-BF00-4321-AE1B-3C9A6D9A1DCD}" type="presOf" srcId="{DD082115-D745-4049-9D0C-610D6C741B50}" destId="{9EF10EAB-ABBC-4345-A49A-CCBE577966D0}" srcOrd="0" destOrd="0" presId="urn:microsoft.com/office/officeart/2005/8/layout/cycle2"/>
    <dgm:cxn modelId="{456D0D33-773E-4E7C-BD35-EB1ACC12A396}" type="presOf" srcId="{04D4F64C-F548-4B09-B782-D34120F93C90}" destId="{C2A77A2B-D9B6-482C-AC64-EBB94F283016}" srcOrd="1" destOrd="0" presId="urn:microsoft.com/office/officeart/2005/8/layout/cycle2"/>
    <dgm:cxn modelId="{C88167FF-0F8B-4FCE-AE97-0474F65883E5}" type="presOf" srcId="{04D4F64C-F548-4B09-B782-D34120F93C90}" destId="{8BD29227-AF0E-4692-99C2-3B0DB4DB1792}" srcOrd="0" destOrd="0" presId="urn:microsoft.com/office/officeart/2005/8/layout/cycle2"/>
    <dgm:cxn modelId="{893798BE-47FE-4553-9C8E-1A1445BA3D5E}" type="presOf" srcId="{98545FDD-3BD1-4D5B-97A6-D17BD670D052}" destId="{2FAF946A-A954-4E2B-A139-92EDC6C08FC8}" srcOrd="0" destOrd="0" presId="urn:microsoft.com/office/officeart/2005/8/layout/cycle2"/>
    <dgm:cxn modelId="{6D4233F2-9076-44DC-9758-5C2860EDFFAE}" type="presParOf" srcId="{33763848-106E-42D1-9A5E-00094DD19B46}" destId="{B50615A6-93A6-498A-B138-7A9C6E2EBFAF}" srcOrd="0" destOrd="0" presId="urn:microsoft.com/office/officeart/2005/8/layout/cycle2"/>
    <dgm:cxn modelId="{067E868A-3EF8-4924-8C2E-44C1CFDBFC7F}" type="presParOf" srcId="{33763848-106E-42D1-9A5E-00094DD19B46}" destId="{EFFB842D-CD54-459F-877B-D7D259CB33C9}" srcOrd="1" destOrd="0" presId="urn:microsoft.com/office/officeart/2005/8/layout/cycle2"/>
    <dgm:cxn modelId="{0558EDA0-7703-45EA-B168-376CEB10C43C}" type="presParOf" srcId="{EFFB842D-CD54-459F-877B-D7D259CB33C9}" destId="{10647BE2-3023-410D-8152-38652488B688}" srcOrd="0" destOrd="0" presId="urn:microsoft.com/office/officeart/2005/8/layout/cycle2"/>
    <dgm:cxn modelId="{FBF83788-DE0B-4F91-B23D-45EBCBD007F7}" type="presParOf" srcId="{33763848-106E-42D1-9A5E-00094DD19B46}" destId="{9EF10EAB-ABBC-4345-A49A-CCBE577966D0}" srcOrd="2" destOrd="0" presId="urn:microsoft.com/office/officeart/2005/8/layout/cycle2"/>
    <dgm:cxn modelId="{78B104B3-0916-4A41-999C-AC6F4E7773A0}" type="presParOf" srcId="{33763848-106E-42D1-9A5E-00094DD19B46}" destId="{96FA2D84-2ABB-4E98-B080-C0EE97A2CE68}" srcOrd="3" destOrd="0" presId="urn:microsoft.com/office/officeart/2005/8/layout/cycle2"/>
    <dgm:cxn modelId="{9B43D56F-7F37-47D0-9386-177C1B4B2962}" type="presParOf" srcId="{96FA2D84-2ABB-4E98-B080-C0EE97A2CE68}" destId="{A9195A0E-B862-4082-A7D3-4460EB0F7194}" srcOrd="0" destOrd="0" presId="urn:microsoft.com/office/officeart/2005/8/layout/cycle2"/>
    <dgm:cxn modelId="{478534F4-D7F8-456D-A233-3BEF72A66625}" type="presParOf" srcId="{33763848-106E-42D1-9A5E-00094DD19B46}" destId="{FFA1C924-0CCE-4461-8CFD-121D2D36E506}" srcOrd="4" destOrd="0" presId="urn:microsoft.com/office/officeart/2005/8/layout/cycle2"/>
    <dgm:cxn modelId="{3AA929F8-D16B-4FA1-9A86-FDF73A32A8BF}" type="presParOf" srcId="{33763848-106E-42D1-9A5E-00094DD19B46}" destId="{06EAF5D8-B5C9-49A4-93FD-C57F5CEDCB51}" srcOrd="5" destOrd="0" presId="urn:microsoft.com/office/officeart/2005/8/layout/cycle2"/>
    <dgm:cxn modelId="{CB7435A2-FA0E-4D30-85DB-EA2E074641F2}" type="presParOf" srcId="{06EAF5D8-B5C9-49A4-93FD-C57F5CEDCB51}" destId="{6B572304-2FA1-4B62-85AB-18C699D750CE}" srcOrd="0" destOrd="0" presId="urn:microsoft.com/office/officeart/2005/8/layout/cycle2"/>
    <dgm:cxn modelId="{95508FF7-1FC8-403B-928E-FE94BBB15862}" type="presParOf" srcId="{33763848-106E-42D1-9A5E-00094DD19B46}" destId="{2C210082-4F67-4773-BD6A-90284D261FA7}" srcOrd="6" destOrd="0" presId="urn:microsoft.com/office/officeart/2005/8/layout/cycle2"/>
    <dgm:cxn modelId="{95525766-ED08-47B5-8566-FCD2F4631EC7}" type="presParOf" srcId="{33763848-106E-42D1-9A5E-00094DD19B46}" destId="{8BD29227-AF0E-4692-99C2-3B0DB4DB1792}" srcOrd="7" destOrd="0" presId="urn:microsoft.com/office/officeart/2005/8/layout/cycle2"/>
    <dgm:cxn modelId="{04DA4004-27BE-422C-8AAD-CF15ABEB06E0}" type="presParOf" srcId="{8BD29227-AF0E-4692-99C2-3B0DB4DB1792}" destId="{C2A77A2B-D9B6-482C-AC64-EBB94F283016}" srcOrd="0" destOrd="0" presId="urn:microsoft.com/office/officeart/2005/8/layout/cycle2"/>
    <dgm:cxn modelId="{AB25E15D-528B-4379-9910-DDD9649E1922}" type="presParOf" srcId="{33763848-106E-42D1-9A5E-00094DD19B46}" destId="{2FAF946A-A954-4E2B-A139-92EDC6C08FC8}" srcOrd="8" destOrd="0" presId="urn:microsoft.com/office/officeart/2005/8/layout/cycle2"/>
    <dgm:cxn modelId="{C16615EC-B14D-41F9-A6BC-EEE122FAFC43}" type="presParOf" srcId="{33763848-106E-42D1-9A5E-00094DD19B46}" destId="{54B848C8-303A-4DD5-A017-EB17437F2014}" srcOrd="9" destOrd="0" presId="urn:microsoft.com/office/officeart/2005/8/layout/cycle2"/>
    <dgm:cxn modelId="{8F1BF227-6946-4D4C-8A13-C604B56A7D02}" type="presParOf" srcId="{54B848C8-303A-4DD5-A017-EB17437F2014}" destId="{85001295-902D-4603-843C-A95B7F18F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615A6-93A6-498A-B138-7A9C6E2EBFAF}">
      <dsp:nvSpPr>
        <dsp:cNvPr id="0" name=""/>
        <dsp:cNvSpPr/>
      </dsp:nvSpPr>
      <dsp:spPr>
        <a:xfrm>
          <a:off x="2586030" y="1272"/>
          <a:ext cx="2245572" cy="124658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bn-BD" sz="1800" kern="1200" dirty="0" smtClean="0"/>
            <a:t> </a:t>
          </a:r>
          <a:endParaRPr lang="en-US" sz="1800" kern="1200" dirty="0"/>
        </a:p>
      </dsp:txBody>
      <dsp:txXfrm>
        <a:off x="2914886" y="183830"/>
        <a:ext cx="1587860" cy="881468"/>
      </dsp:txXfrm>
    </dsp:sp>
    <dsp:sp modelId="{EFFB842D-CD54-459F-877B-D7D259CB33C9}">
      <dsp:nvSpPr>
        <dsp:cNvPr id="0" name=""/>
        <dsp:cNvSpPr/>
      </dsp:nvSpPr>
      <dsp:spPr>
        <a:xfrm rot="16416910">
          <a:off x="3028824" y="1343757"/>
          <a:ext cx="1210257" cy="42072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87953" y="1490884"/>
        <a:ext cx="1084040" cy="252434"/>
      </dsp:txXfrm>
    </dsp:sp>
    <dsp:sp modelId="{9EF10EAB-ABBC-4345-A49A-CCBE577966D0}">
      <dsp:nvSpPr>
        <dsp:cNvPr id="0" name=""/>
        <dsp:cNvSpPr/>
      </dsp:nvSpPr>
      <dsp:spPr>
        <a:xfrm>
          <a:off x="4744208" y="1129139"/>
          <a:ext cx="2246182" cy="1246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r>
            <a:rPr lang="bn-BD" sz="1600" kern="1200" dirty="0" smtClean="0"/>
            <a:t> </a:t>
          </a:r>
          <a:endParaRPr lang="en-US" sz="1600" kern="1200" dirty="0"/>
        </a:p>
      </dsp:txBody>
      <dsp:txXfrm>
        <a:off x="5073154" y="1311697"/>
        <a:ext cx="1588290" cy="881468"/>
      </dsp:txXfrm>
    </dsp:sp>
    <dsp:sp modelId="{96FA2D84-2ABB-4E98-B080-C0EE97A2CE68}">
      <dsp:nvSpPr>
        <dsp:cNvPr id="0" name=""/>
        <dsp:cNvSpPr/>
      </dsp:nvSpPr>
      <dsp:spPr>
        <a:xfrm rot="21029041">
          <a:off x="4204210" y="1575224"/>
          <a:ext cx="745222" cy="420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05078" y="1669801"/>
        <a:ext cx="619005" cy="252434"/>
      </dsp:txXfrm>
    </dsp:sp>
    <dsp:sp modelId="{FFA1C924-0CCE-4461-8CFD-121D2D36E506}">
      <dsp:nvSpPr>
        <dsp:cNvPr id="0" name=""/>
        <dsp:cNvSpPr/>
      </dsp:nvSpPr>
      <dsp:spPr>
        <a:xfrm>
          <a:off x="3426489" y="2883980"/>
          <a:ext cx="2548641" cy="124658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আশ্রয়স্থল</a:t>
          </a:r>
          <a:r>
            <a:rPr lang="bn-BD" sz="2800" kern="1200" dirty="0" smtClean="0"/>
            <a:t> </a:t>
          </a:r>
          <a:endParaRPr lang="en-US" sz="2800" kern="1200" dirty="0"/>
        </a:p>
      </dsp:txBody>
      <dsp:txXfrm>
        <a:off x="3799729" y="3066538"/>
        <a:ext cx="1802161" cy="881468"/>
      </dsp:txXfrm>
    </dsp:sp>
    <dsp:sp modelId="{06EAF5D8-B5C9-49A4-93FD-C57F5CEDCB51}">
      <dsp:nvSpPr>
        <dsp:cNvPr id="0" name=""/>
        <dsp:cNvSpPr/>
      </dsp:nvSpPr>
      <dsp:spPr>
        <a:xfrm rot="3992417">
          <a:off x="3944467" y="2564366"/>
          <a:ext cx="416364" cy="420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982058" y="2591218"/>
        <a:ext cx="291455" cy="252434"/>
      </dsp:txXfrm>
    </dsp:sp>
    <dsp:sp modelId="{2C210082-4F67-4773-BD6A-90284D261FA7}">
      <dsp:nvSpPr>
        <dsp:cNvPr id="0" name=""/>
        <dsp:cNvSpPr/>
      </dsp:nvSpPr>
      <dsp:spPr>
        <a:xfrm>
          <a:off x="1421411" y="2883980"/>
          <a:ext cx="1698658" cy="1246584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6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0174" y="3066538"/>
        <a:ext cx="1201132" cy="881468"/>
      </dsp:txXfrm>
    </dsp:sp>
    <dsp:sp modelId="{8BD29227-AF0E-4692-99C2-3B0DB4DB1792}">
      <dsp:nvSpPr>
        <dsp:cNvPr id="0" name=""/>
        <dsp:cNvSpPr/>
      </dsp:nvSpPr>
      <dsp:spPr>
        <a:xfrm rot="7396042">
          <a:off x="2578280" y="2405926"/>
          <a:ext cx="1136271" cy="420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76006" y="2437304"/>
        <a:ext cx="1010054" cy="252434"/>
      </dsp:txXfrm>
    </dsp:sp>
    <dsp:sp modelId="{2FAF946A-A954-4E2B-A139-92EDC6C08FC8}">
      <dsp:nvSpPr>
        <dsp:cNvPr id="0" name=""/>
        <dsp:cNvSpPr/>
      </dsp:nvSpPr>
      <dsp:spPr>
        <a:xfrm>
          <a:off x="498812" y="1029680"/>
          <a:ext cx="2004968" cy="150728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bn-BD" sz="6500" kern="1200" dirty="0" smtClean="0"/>
            <a:t> </a:t>
          </a:r>
          <a:endParaRPr lang="en-US" sz="6500" kern="1200" dirty="0"/>
        </a:p>
      </dsp:txBody>
      <dsp:txXfrm>
        <a:off x="792433" y="1250416"/>
        <a:ext cx="1417726" cy="1065810"/>
      </dsp:txXfrm>
    </dsp:sp>
    <dsp:sp modelId="{54B848C8-303A-4DD5-A017-EB17437F2014}">
      <dsp:nvSpPr>
        <dsp:cNvPr id="0" name=""/>
        <dsp:cNvSpPr/>
      </dsp:nvSpPr>
      <dsp:spPr>
        <a:xfrm rot="11097419">
          <a:off x="2231578" y="1610382"/>
          <a:ext cx="991716" cy="420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357559" y="1699979"/>
        <a:ext cx="865499" cy="25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DDE07C-F926-420E-9919-55C8E568FE8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7CBC62-0B75-4F71-BFB1-C998902F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6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 userDrawn="1"/>
        </p:nvSpPr>
        <p:spPr>
          <a:xfrm>
            <a:off x="506361" y="353960"/>
            <a:ext cx="11179277" cy="61500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51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57150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5766616"/>
            <a:ext cx="914402" cy="91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973" y="-7376"/>
            <a:ext cx="1307936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54" y="2743199"/>
            <a:ext cx="4816059" cy="3477717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2743199"/>
            <a:ext cx="4831080" cy="3477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4873" y="792730"/>
            <a:ext cx="10774680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3608"/>
              </a:avLst>
            </a:prstTxWarp>
            <a:spAutoFit/>
          </a:bodyPr>
          <a:lstStyle/>
          <a:p>
            <a:pPr algn="ctr"/>
            <a:r>
              <a:rPr lang="bn-BD" sz="4800" b="1" dirty="0" smtClean="0">
                <a:gradFill flip="none" rotWithShape="1">
                  <a:gsLst>
                    <a:gs pos="39000">
                      <a:srgbClr val="00B050"/>
                    </a:gs>
                    <a:gs pos="78000">
                      <a:srgbClr val="7030A0"/>
                    </a:gs>
                    <a:gs pos="48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5">
                      <a:satMod val="175000"/>
                      <a:alpha val="4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 </a:t>
            </a:r>
            <a:endParaRPr lang="en-US" sz="4800" b="1" dirty="0">
              <a:gradFill flip="none" rotWithShape="1">
                <a:gsLst>
                  <a:gs pos="39000">
                    <a:srgbClr val="00B050"/>
                  </a:gs>
                  <a:gs pos="78000">
                    <a:srgbClr val="7030A0"/>
                  </a:gs>
                  <a:gs pos="48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effectLst>
                <a:glow rad="228600">
                  <a:schemeClr val="accent5">
                    <a:satMod val="175000"/>
                    <a:alpha val="4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866" y="554635"/>
            <a:ext cx="606905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করঃ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1" y="1741268"/>
            <a:ext cx="2585295" cy="218434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31" y="1741268"/>
            <a:ext cx="2471496" cy="218434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92" y="1741268"/>
            <a:ext cx="2476667" cy="2184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72865" y="4404361"/>
            <a:ext cx="1765738" cy="66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113" y="4404360"/>
            <a:ext cx="1765738" cy="66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7361" y="4404359"/>
            <a:ext cx="1765738" cy="66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 গাড়ি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3977" y="4404358"/>
            <a:ext cx="1765738" cy="66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161" y="1741268"/>
            <a:ext cx="2429370" cy="218434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8661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6" y="1162703"/>
            <a:ext cx="2506060" cy="23372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29" y="1162702"/>
            <a:ext cx="2466975" cy="23372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73" y="1162703"/>
            <a:ext cx="2566003" cy="23372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17" y="1162704"/>
            <a:ext cx="2753711" cy="23372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84420" y="3732551"/>
            <a:ext cx="172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0236" y="3732551"/>
            <a:ext cx="234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ইটের ভাটা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6052" y="3732551"/>
            <a:ext cx="234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আসবাব পত্র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1460" y="3732551"/>
            <a:ext cx="234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063" y="4871823"/>
            <a:ext cx="1027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কোন পরিবেশের উপাদান?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2063" y="4871821"/>
            <a:ext cx="1027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মানুষের তৈরি পরিবেশের উপাদান।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2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1765" y="1844566"/>
            <a:ext cx="7315200" cy="4130565"/>
            <a:chOff x="2175641" y="2175642"/>
            <a:chExt cx="7315200" cy="4130565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193097387"/>
                </p:ext>
              </p:extLst>
            </p:nvPr>
          </p:nvGraphicFramePr>
          <p:xfrm>
            <a:off x="2175641" y="2175642"/>
            <a:ext cx="7315200" cy="41305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4903077" y="3547242"/>
              <a:ext cx="1813034" cy="140312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জীবের প্রয়োজন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7269" y="551793"/>
            <a:ext cx="794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জীবের কী কী প্রয়োজন?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7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206" y="539646"/>
            <a:ext cx="3357797" cy="127301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183" y="2112466"/>
            <a:ext cx="9743607" cy="175432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৩টি প্রাকৃতিক পরিবেশের উপাদানের নাম লিখ?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জীবের বেঁচে থাকার জন্য কী কী প্রয়োজন?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কয়েকটি মানুষের তৈরি পরিবেশের উপাদানের নাম লিখ?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1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1" y="1593538"/>
            <a:ext cx="2576223" cy="2183984"/>
          </a:xfrm>
          <a:prstGeom prst="rect">
            <a:avLst/>
          </a:prstGeom>
          <a:ln w="762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08" y="1593538"/>
            <a:ext cx="2598530" cy="21839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1593538"/>
            <a:ext cx="2443398" cy="2183984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92" y="1593538"/>
            <a:ext cx="2368444" cy="218398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05381" y="4002374"/>
            <a:ext cx="19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6089" y="4002374"/>
            <a:ext cx="19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6797" y="4002374"/>
            <a:ext cx="19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4731" y="4002373"/>
            <a:ext cx="194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7387" y="511616"/>
            <a:ext cx="785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0023" y="5011163"/>
            <a:ext cx="785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কাদের খাদ্য উপাদান?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629" y="5072718"/>
            <a:ext cx="1112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প্রানীর খাদ্য উপাদান। এসব উপাদান আমরা পরিবেশ থেকে পেয়ে থাকি।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68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" y="1497784"/>
            <a:ext cx="4661940" cy="250921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60" y="1514055"/>
            <a:ext cx="4901783" cy="2509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4460" y="4153551"/>
            <a:ext cx="4661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265" y="4153551"/>
            <a:ext cx="4661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170" y="496314"/>
            <a:ext cx="635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824" y="4684824"/>
            <a:ext cx="1008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 বেঁচে থাকার জন্য শক্তি কোথা থেকে পেয়ে থাকে?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517" y="4667595"/>
            <a:ext cx="1091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 শক্তি পায় খাদ্য থেকে।প্রানীর বেঁচে থাকার জন্য প্রয়োজনীয় পুষ্টি উপাদান ও শক্তি পেতে অবশ্যই খাদ্য গ্রহন করা প্রয়োজন।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945" y="4702094"/>
            <a:ext cx="87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 খাদ্য কোথা থেকে পায়?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01" y="4652282"/>
            <a:ext cx="1094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 এই খাদ্য পরিবেশের উদ্ভিদ এবং অন্যান্য প্রানী থেকে পেয়ে থাকে।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1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  <p:bldP spid="10" grpId="0" build="allAtOnce"/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29" y="1339746"/>
            <a:ext cx="4961743" cy="2962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b="46369"/>
          <a:stretch/>
        </p:blipFill>
        <p:spPr>
          <a:xfrm>
            <a:off x="1002467" y="1339746"/>
            <a:ext cx="4961744" cy="2962431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88170" y="496314"/>
            <a:ext cx="635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203" y="4499278"/>
            <a:ext cx="419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750" y="4499278"/>
            <a:ext cx="419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ঘড়-বাড়ি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4242" y="4957988"/>
            <a:ext cx="945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কাদের আবাসস্থল?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082" y="4957987"/>
            <a:ext cx="1096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জীবের আবাসস্থল,যা পরিবেশের বিভিন্ন উপাদানে তৈরি।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906" y="4957986"/>
            <a:ext cx="834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আবাস্পস্থল বলতে কী বুঝ?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558" y="4988763"/>
            <a:ext cx="1096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যে জায়গায় জন্মে এবং প্রানী যে বিশেষ জায়গায় বাস করে তাই তার আবাস্পস্থল।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5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allAtOnce"/>
      <p:bldP spid="9" grpId="0" build="allAtOnce"/>
      <p:bldP spid="11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4" y="1504562"/>
            <a:ext cx="3203290" cy="233846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69" y="1504563"/>
            <a:ext cx="3192905" cy="2338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4"/>
          <a:stretch/>
        </p:blipFill>
        <p:spPr>
          <a:xfrm>
            <a:off x="8184629" y="1504564"/>
            <a:ext cx="3177918" cy="2338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8170" y="496314"/>
            <a:ext cx="635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193" y="3912558"/>
            <a:ext cx="292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সাপের আশ্রয়স্থল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6706" y="3912558"/>
            <a:ext cx="292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আশ্রয়স্থল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2046" y="3912558"/>
            <a:ext cx="2923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আশ্রয়স্থল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045" y="4566862"/>
            <a:ext cx="840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বলতে কী বুঝ?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93" y="4566862"/>
            <a:ext cx="1086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হলো প্রানীর জন্য একটি নিরাপদ স্থান, যা তাকে আক্রমনকারী প্রানী বা বিরূপ আবহাওয়া থেকে নিজেকে রক্ষা করতে পারে।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2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40" y="584617"/>
            <a:ext cx="4182255" cy="962918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302" y="1723868"/>
            <a:ext cx="986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ও আশ্রয়স্থল এর মাঝে ৩টি পার্থক্য লিখ?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00971"/>
              </p:ext>
            </p:extLst>
          </p:nvPr>
        </p:nvGraphicFramePr>
        <p:xfrm>
          <a:off x="884418" y="2486570"/>
          <a:ext cx="10568066" cy="272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033"/>
                <a:gridCol w="5284033"/>
              </a:tblGrid>
              <a:tr h="67304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আবাসস্থল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আশ্রয়স্থল</a:t>
                      </a:r>
                      <a:r>
                        <a:rPr lang="bn-BD" sz="4000" baseline="0" dirty="0" smtClean="0"/>
                        <a:t> </a:t>
                      </a:r>
                      <a:endParaRPr lang="en-US" sz="4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30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30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3049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6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9" y="1351431"/>
            <a:ext cx="2478686" cy="2618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1" y="1208537"/>
            <a:ext cx="2641605" cy="277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1369529"/>
            <a:ext cx="2512520" cy="2618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788170" y="496314"/>
            <a:ext cx="635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40" y="4128908"/>
            <a:ext cx="270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 পানি দেওয়া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2836" y="4119542"/>
            <a:ext cx="35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 জীবের আবাসস্থল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709" y="4082040"/>
            <a:ext cx="35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পানি পান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909" y="4895438"/>
            <a:ext cx="85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পরিবেশের উপাদান পানির ব্যবহার।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252" y="1253733"/>
            <a:ext cx="2447145" cy="255535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8376341" y="4099265"/>
            <a:ext cx="35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খদ্য তৈরিতে  পানি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715" y="4939768"/>
            <a:ext cx="1103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ছাড়া কোনো জীবই বাঁচতে পারে না।উদ্ভিদ খাদ্য তৈরিতে পানি ব্যবহার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12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build="allAtOnce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0" y="411480"/>
            <a:ext cx="3474720" cy="1208484"/>
          </a:xfrm>
          <a:prstGeom prst="bevel">
            <a:avLst>
              <a:gd name="adj" fmla="val 1846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2395" y="518160"/>
            <a:ext cx="10630511" cy="5288279"/>
            <a:chOff x="782395" y="518160"/>
            <a:chExt cx="10630511" cy="5288279"/>
          </a:xfrm>
        </p:grpSpPr>
        <p:grpSp>
          <p:nvGrpSpPr>
            <p:cNvPr id="5" name="Group 4"/>
            <p:cNvGrpSpPr/>
            <p:nvPr/>
          </p:nvGrpSpPr>
          <p:grpSpPr>
            <a:xfrm>
              <a:off x="782395" y="518160"/>
              <a:ext cx="5013434" cy="5288279"/>
              <a:chOff x="629995" y="630620"/>
              <a:chExt cx="5013434" cy="4658103"/>
            </a:xfrm>
          </p:grpSpPr>
          <p:sp>
            <p:nvSpPr>
              <p:cNvPr id="6" name="TextBox 5"/>
              <p:cNvSpPr txBox="1"/>
              <p:nvPr userDrawn="1"/>
            </p:nvSpPr>
            <p:spPr>
              <a:xfrm>
                <a:off x="629995" y="2611067"/>
                <a:ext cx="5013434" cy="267765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নামঃ মোঃ শাহবাজ</a:t>
                </a:r>
                <a:r>
                  <a:rPr lang="bn-BD" sz="40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উদ্দিন</a:t>
                </a:r>
              </a:p>
              <a:p>
                <a:pPr algn="ctr"/>
                <a:r>
                  <a:rPr lang="bn-BD" sz="32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/>
                <a:r>
                  <a:rPr lang="bn-BD" sz="32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আনুজানি সরকারি প্রাথমিক বিদ্যালিয়</a:t>
                </a:r>
              </a:p>
              <a:p>
                <a:pPr algn="ctr"/>
                <a:r>
                  <a:rPr lang="bn-BD" sz="32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ছাতক,সুনামগঞ্জ।</a:t>
                </a:r>
              </a:p>
              <a:p>
                <a:pPr algn="ctr"/>
                <a:r>
                  <a:rPr lang="bn-BD" sz="32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মোবাঃ০১৩০৩৪২৩৬৭৫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6920" y="630620"/>
                <a:ext cx="1606157" cy="1604930"/>
              </a:xfrm>
              <a:prstGeom prst="ellipse">
                <a:avLst/>
              </a:prstGeom>
              <a:ln w="63500" cap="rnd">
                <a:solidFill>
                  <a:schemeClr val="accent5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934200" y="913566"/>
              <a:ext cx="4478706" cy="4892873"/>
              <a:chOff x="6934200" y="913566"/>
              <a:chExt cx="4478706" cy="4892873"/>
            </a:xfrm>
          </p:grpSpPr>
          <p:sp>
            <p:nvSpPr>
              <p:cNvPr id="9" name="TextBox 8"/>
              <p:cNvSpPr txBox="1"/>
              <p:nvPr userDrawn="1"/>
            </p:nvSpPr>
            <p:spPr>
              <a:xfrm>
                <a:off x="6934200" y="2901831"/>
                <a:ext cx="4478706" cy="290460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bn-BD" sz="32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ঃ </a:t>
                </a:r>
                <a:r>
                  <a:rPr lang="bn-BD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</a:t>
                </a:r>
                <a:endParaRPr lang="bn-BD" sz="32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প্রাথমিক বিজ্ঞান</a:t>
                </a:r>
              </a:p>
              <a:p>
                <a:pPr algn="ctr"/>
                <a:r>
                  <a:rPr lang="bn-BD" sz="24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১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4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শিরোনামঃ জীব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 পরিবেশ </a:t>
                </a:r>
                <a:endParaRPr lang="bn-BD" sz="24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 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পরিবেশে জীব </a:t>
                </a:r>
                <a:endParaRPr lang="bn-BD" sz="24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পৃষ্ঠাঃ ১/২</a:t>
                </a:r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400" b="1" baseline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b="1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৪০ মিনিট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2756" y="913566"/>
                <a:ext cx="1318728" cy="1775675"/>
              </a:xfrm>
              <a:prstGeom prst="rect">
                <a:avLst/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742585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75" y="1270298"/>
            <a:ext cx="5381469" cy="27432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788170" y="496314"/>
            <a:ext cx="635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 করঃ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475" y="4141151"/>
            <a:ext cx="538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বায়ু গুরুত্বপূর্ণ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4182" y="5044103"/>
            <a:ext cx="990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বায়ু থেকে কী গ্রহণ করে ত্যাগ করে?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330" y="5058129"/>
            <a:ext cx="1065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 বায়ু থেকে অক্সিজেন গ্রহন করে এবং কার্বন ডাইঅক্সাইড ত্যাগ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8936" y="5060399"/>
            <a:ext cx="978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বায়ু থেকে কী গ্রহণ করে এবং কী ত্যাগ করে?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4142" y="4963524"/>
            <a:ext cx="978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তৈরির সময় বায়ু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কার্বন ডাইঅক্সাইড গ্রহণ করে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ত্যাগ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7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5" grpId="0"/>
      <p:bldP spid="15" grpId="1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86" y="2061148"/>
            <a:ext cx="4014282" cy="36976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35" y="2061148"/>
            <a:ext cx="3705032" cy="369765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58387" y="464695"/>
            <a:ext cx="6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3790" y="1154243"/>
            <a:ext cx="752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বইয়ের ৩/৪ পৃষ্ঠা বের কর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5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4" y="2135630"/>
            <a:ext cx="5081666" cy="293104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117955" y="629586"/>
            <a:ext cx="502170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66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54" y="2005637"/>
            <a:ext cx="5291527" cy="30310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387776" y="764498"/>
            <a:ext cx="502170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আদর্শ পাঠ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50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452" y="584617"/>
            <a:ext cx="323787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557" y="2173574"/>
            <a:ext cx="1079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প্রানী কীভাবে বায়ু ব্যবহার করে? তা ৫টি বাক্যে লিখ?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6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080" y="629587"/>
            <a:ext cx="292308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065" y="1783830"/>
            <a:ext cx="9758597" cy="286232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জীবের বেঁচে থাকার জন্য কী কী প্রয়োজন?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বলতে কী বুঝ?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বলতে কী বুঝ?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আশ্রয়স্থল কেন প্রয়োজন?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 করার সময় উদ্ভিদ বাতাসে কী ত্যাগ করে?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0" y="539646"/>
            <a:ext cx="1770957" cy="1559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16970" y="659567"/>
            <a:ext cx="359764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045" y="2309343"/>
            <a:ext cx="9923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আশেপাশের পরিবেশ পর্যবেক্ষণ করে জীবের বেঁচে থাকার জন্য কী কী প্রয়োজন তার একটি তালিকা তৈরি করে আনবে।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82" y="2383436"/>
            <a:ext cx="8890000" cy="37757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33862" y="629587"/>
            <a:ext cx="9084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gradFill flip="none" rotWithShape="1">
                  <a:gsLst>
                    <a:gs pos="45000">
                      <a:srgbClr val="7030A0"/>
                    </a:gs>
                    <a:gs pos="49000">
                      <a:srgbClr val="00B050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 সোনামনিরা </a:t>
            </a:r>
          </a:p>
          <a:p>
            <a:pPr algn="ctr"/>
            <a:r>
              <a:rPr lang="bn-BD" sz="4800" b="1" dirty="0" smtClean="0">
                <a:gradFill flip="none" rotWithShape="1">
                  <a:gsLst>
                    <a:gs pos="45000">
                      <a:srgbClr val="7030A0"/>
                    </a:gs>
                    <a:gs pos="52000">
                      <a:srgbClr val="00B050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4800" b="1" dirty="0">
              <a:gradFill flip="none" rotWithShape="1">
                <a:gsLst>
                  <a:gs pos="45000">
                    <a:srgbClr val="7030A0"/>
                  </a:gs>
                  <a:gs pos="52000">
                    <a:srgbClr val="00B050"/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62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" y="2446017"/>
            <a:ext cx="3237548" cy="326135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r="1135"/>
          <a:stretch/>
        </p:blipFill>
        <p:spPr>
          <a:xfrm>
            <a:off x="8031480" y="2446017"/>
            <a:ext cx="3444240" cy="326135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46017"/>
            <a:ext cx="3429000" cy="3261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14600" y="67056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কী দেখতে পাচ্ছ?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8460" y="670560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3280" y="701337"/>
            <a:ext cx="707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গুলো হচ্ছে পরিবেশের উপাদান।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073" y="4627463"/>
            <a:ext cx="787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" t="27541" r="1517" b="29180"/>
          <a:stretch/>
        </p:blipFill>
        <p:spPr>
          <a:xfrm>
            <a:off x="1154243" y="1136509"/>
            <a:ext cx="9653665" cy="333056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52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59" y="2203553"/>
            <a:ext cx="10553076" cy="218521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১.1.1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মানুষসহ প্রত্যেক জীবের বেঁচে থাকার জন্য খাদ্যের প্রয়োজন তা বলতে পারবে।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১.1.3 উদ্ভিদ ও প্রাণীর জীবনে আশ্রয় এবং বাসস্থানের প্রয়োজনীয়তা উল্লেখ করতে 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6" y="1306799"/>
            <a:ext cx="6145967" cy="314528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72389" y="479686"/>
            <a:ext cx="709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বলতে তোমরা কী বুঝ?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352" y="4615582"/>
            <a:ext cx="105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নানা বস্তু ও ঘটছে নানা ঘটনা। এসব কিছু মিলেই আমাদের পরিবেশ।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269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66" y="644577"/>
            <a:ext cx="1086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পার, তোমাদের চারপাশে কত ধরনের পরিবেশ রয়েছে? এবং এগুলো কী কী?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7731" y="1394087"/>
            <a:ext cx="10195030" cy="3936743"/>
            <a:chOff x="837731" y="1394087"/>
            <a:chExt cx="10195030" cy="3936743"/>
          </a:xfrm>
        </p:grpSpPr>
        <p:grpSp>
          <p:nvGrpSpPr>
            <p:cNvPr id="12" name="Group 11"/>
            <p:cNvGrpSpPr/>
            <p:nvPr/>
          </p:nvGrpSpPr>
          <p:grpSpPr>
            <a:xfrm>
              <a:off x="837731" y="1394087"/>
              <a:ext cx="7354393" cy="3936743"/>
              <a:chOff x="837731" y="1394087"/>
              <a:chExt cx="7354393" cy="3936743"/>
            </a:xfrm>
          </p:grpSpPr>
          <p:sp>
            <p:nvSpPr>
              <p:cNvPr id="11" name="Down Arrow 10"/>
              <p:cNvSpPr/>
              <p:nvPr/>
            </p:nvSpPr>
            <p:spPr>
              <a:xfrm>
                <a:off x="7862341" y="1818614"/>
                <a:ext cx="329783" cy="60820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3665096" y="1861225"/>
                <a:ext cx="329783" cy="60820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665096" y="1394087"/>
                <a:ext cx="4527028" cy="990124"/>
              </a:xfrm>
              <a:prstGeom prst="downArrowCallout">
                <a:avLst/>
              </a:prstGeom>
              <a:solidFill>
                <a:srgbClr val="92D050"/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 দুধরনের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31" y="2588404"/>
                <a:ext cx="4483777" cy="2742426"/>
              </a:xfrm>
              <a:prstGeom prst="rect">
                <a:avLst/>
              </a:prstGeom>
              <a:ln w="88900" cap="sq" cmpd="thickThin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711" y="2545793"/>
              <a:ext cx="4497050" cy="2742426"/>
            </a:xfrm>
            <a:prstGeom prst="rect">
              <a:avLst/>
            </a:prstGeom>
            <a:ln w="88900" cap="sq" cmpd="thickThin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837731" y="5449802"/>
            <a:ext cx="39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5534" y="5449801"/>
            <a:ext cx="39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8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866" y="554635"/>
            <a:ext cx="606905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করঃ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704573" y="2813446"/>
            <a:ext cx="2548293" cy="177420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43" y="2825086"/>
            <a:ext cx="2466975" cy="1774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26" y="2825086"/>
            <a:ext cx="2552132" cy="1774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1638" y="4806159"/>
            <a:ext cx="239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0643" y="4867714"/>
            <a:ext cx="239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9352" y="4929269"/>
            <a:ext cx="303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ও সবুজ ফসলের মাঠ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5916" y="4929269"/>
            <a:ext cx="205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6096" y="1610436"/>
            <a:ext cx="716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দেখা যাচ্ছে?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6" y="2813446"/>
            <a:ext cx="2522640" cy="177420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1204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8" y="1670358"/>
            <a:ext cx="2619375" cy="2164663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6" y="1670356"/>
            <a:ext cx="2471098" cy="216466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70" y="1670356"/>
            <a:ext cx="2506993" cy="216466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71" y="1670355"/>
            <a:ext cx="2533435" cy="216466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19278" y="4107976"/>
            <a:ext cx="1978926" cy="6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9825" y="4107976"/>
            <a:ext cx="1978926" cy="6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785" y="4107976"/>
            <a:ext cx="1978926" cy="6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556" y="4073856"/>
            <a:ext cx="197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138" y="4959024"/>
            <a:ext cx="1027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কোন পরিবেশের উপাদান?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187" y="4993142"/>
            <a:ext cx="1027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প্রাকৃতিক পরিবেশের উপাদান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1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633</Words>
  <Application>Microsoft Office PowerPoint</Application>
  <PresentationFormat>Widescreen</PresentationFormat>
  <Paragraphs>127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64</cp:revision>
  <dcterms:created xsi:type="dcterms:W3CDTF">2019-12-30T17:05:07Z</dcterms:created>
  <dcterms:modified xsi:type="dcterms:W3CDTF">2020-01-17T03:31:39Z</dcterms:modified>
</cp:coreProperties>
</file>