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86" r:id="rId6"/>
    <p:sldId id="259" r:id="rId7"/>
    <p:sldId id="280" r:id="rId8"/>
    <p:sldId id="262" r:id="rId9"/>
    <p:sldId id="261" r:id="rId10"/>
    <p:sldId id="263" r:id="rId11"/>
    <p:sldId id="288" r:id="rId12"/>
    <p:sldId id="282" r:id="rId13"/>
    <p:sldId id="265" r:id="rId14"/>
    <p:sldId id="284" r:id="rId15"/>
    <p:sldId id="285" r:id="rId16"/>
    <p:sldId id="266" r:id="rId17"/>
    <p:sldId id="287" r:id="rId18"/>
    <p:sldId id="289" r:id="rId19"/>
    <p:sldId id="269" r:id="rId20"/>
    <p:sldId id="270" r:id="rId21"/>
    <p:sldId id="271" r:id="rId22"/>
    <p:sldId id="279" r:id="rId23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7"/>
        <p:sld r:id="rId10"/>
        <p:sld r:id="rId8"/>
        <p:sld r:id="rId9"/>
        <p:sld r:id="rId11"/>
        <p:sld r:id="rId14"/>
        <p:sld r:id="rId17"/>
        <p:sld r:id="rId20"/>
        <p:sld r:id="rId21"/>
        <p:sld r:id="rId22"/>
        <p:sld r:id="rId23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87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38538" cy="91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6118" y="4465621"/>
            <a:ext cx="7386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7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725271" y="860612"/>
            <a:ext cx="11528612" cy="2850776"/>
          </a:xfrm>
          <a:prstGeom prst="cloud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6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6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9" y="275509"/>
            <a:ext cx="2995427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3" y="7662706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947467" y="-125506"/>
            <a:ext cx="8265458" cy="1228503"/>
          </a:xfrm>
          <a:prstGeom prst="cloud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6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57819" y="1228503"/>
                <a:ext cx="8355106" cy="7294305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𝐾𝑀𝑛𝑂</m:t>
                        </m:r>
                      </m:e>
                      <m:sub>
                        <m: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𝑀𝑛</m:t>
                    </m:r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নির্ণয়ঃ</a:t>
                </a:r>
                <a:endParaRPr lang="en-US" sz="36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𝑀𝑛</m:t>
                    </m:r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x 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36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spc="50" dirty="0" err="1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600" b="1" i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36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spc="50" dirty="0" err="1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600" b="1" i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𝐾𝑀𝑛𝑂</m:t>
                        </m:r>
                      </m:e>
                      <m:sub>
                        <m: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নিরেপক্ষ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</a:p>
              <a:p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পরমাণুসমূহের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শূণ্য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36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𝐾𝑀𝑛𝑂</m:t>
                        </m:r>
                      </m:e>
                      <m:sub>
                        <m:r>
                          <a:rPr lang="en-US" sz="36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𝑀𝑛</m:t>
                    </m:r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এর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জারণ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=+</m:t>
                    </m:r>
                    <m:r>
                      <a:rPr lang="en-US" sz="36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36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                                                                 </a:t>
                </a:r>
                <a:endParaRPr lang="en-US" sz="3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19" y="1228503"/>
                <a:ext cx="8355106" cy="72943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19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416425" y="448990"/>
            <a:ext cx="13482916" cy="752281"/>
          </a:xfrm>
          <a:prstGeom prst="cloud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2133" y="4170208"/>
                <a:ext cx="14953128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𝑍𝑛</m:t>
                      </m:r>
                      <m:r>
                        <a:rPr lang="en-US" sz="6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+    </m:t>
                      </m:r>
                      <m:sSub>
                        <m:sSubPr>
                          <m:ctrlPr>
                            <a:rPr lang="en-US" sz="6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𝐶𝑢𝑆𝑂</m:t>
                          </m:r>
                        </m:e>
                        <m:sub>
                          <m:r>
                            <a:rPr lang="en-US" sz="6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6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   </m:t>
                      </m:r>
                      <m:sSub>
                        <m:sSubPr>
                          <m:ctrlPr>
                            <a:rPr lang="en-US" sz="6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𝑍𝑛𝑆𝑂</m:t>
                          </m:r>
                        </m:e>
                        <m:sub>
                          <m:r>
                            <a:rPr lang="en-US" sz="6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6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+    </m:t>
                      </m:r>
                      <m:r>
                        <a:rPr lang="en-US" sz="6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en-US" sz="60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3" y="4170208"/>
                <a:ext cx="14953128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537091" y="2685141"/>
            <a:ext cx="7180691" cy="1815141"/>
            <a:chOff x="2537091" y="2685141"/>
            <a:chExt cx="7180691" cy="18151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37091" y="2685141"/>
              <a:ext cx="718069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37091" y="2713504"/>
              <a:ext cx="0" cy="17867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9717781" y="2685141"/>
              <a:ext cx="1" cy="181514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04409" y="5098237"/>
            <a:ext cx="8426744" cy="2070222"/>
            <a:chOff x="5504409" y="3970425"/>
            <a:chExt cx="8426744" cy="275003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5504409" y="6669741"/>
              <a:ext cx="8426744" cy="5071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04409" y="4678311"/>
              <a:ext cx="0" cy="204214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3917771" y="3970425"/>
              <a:ext cx="8922" cy="2724673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757161" y="5098237"/>
            <a:ext cx="155985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বিজারক</a:t>
            </a:r>
            <a:r>
              <a:rPr lang="en-US" sz="4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199" y="5098237"/>
            <a:ext cx="126402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4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84585" y="6460573"/>
            <a:ext cx="286639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83067" y="2730567"/>
            <a:ext cx="2411428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0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6" grpId="0"/>
      <p:bldP spid="37" grpId="0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18448" y="3137647"/>
                <a:ext cx="118513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প্রশ্নঃ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𝑲</m:t>
                        </m:r>
                      </m:e>
                      <m:sub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𝑪𝒓</m:t>
                        </m:r>
                      </m:e>
                      <m:sub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𝑶</m:t>
                        </m:r>
                      </m:e>
                      <m:sub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4800" b="1" i="1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𝑪𝒓</m:t>
                    </m:r>
                  </m:oMath>
                </a14:m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কর ।</a:t>
                </a:r>
                <a:endParaRPr lang="en-US" sz="48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প্রশ্নঃ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pc="5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sz="4800" b="1" i="1" spc="5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800" b="1" i="1" spc="5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𝑺𝑶</m:t>
                        </m:r>
                      </m:e>
                      <m:sub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8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4800" b="1" i="1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𝑺</m:t>
                    </m:r>
                  </m:oMath>
                </a14:m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4800" b="1" spc="50" dirty="0" err="1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48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8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8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কর 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  <a:endParaRPr lang="en-US" sz="48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48" y="3137647"/>
                <a:ext cx="1185134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109" t="-8171" b="-2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Callout 6"/>
          <p:cNvSpPr/>
          <p:nvPr/>
        </p:nvSpPr>
        <p:spPr>
          <a:xfrm>
            <a:off x="4395702" y="484094"/>
            <a:ext cx="7153835" cy="1165411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15"/>
          <p:cNvSpPr/>
          <p:nvPr/>
        </p:nvSpPr>
        <p:spPr>
          <a:xfrm>
            <a:off x="448236" y="466919"/>
            <a:ext cx="15114494" cy="913645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বিক্রিয়াসমূহঃ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2635" y="2474259"/>
            <a:ext cx="13823577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(Addition Reaction)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বিযোজন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(Decomposition Reaction)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(Substitution Reaction 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(Combustion Reaction)</a:t>
            </a:r>
            <a:endParaRPr lang="en-US" sz="5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0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395702" y="414066"/>
            <a:ext cx="7311838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682" y="1603228"/>
            <a:ext cx="14397317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ফেরাস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ফেরিক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1222" y="4195094"/>
                <a:ext cx="14020798" cy="92333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𝑭𝒆𝑪𝒍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𝑪𝒍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 </m:t>
                      </m:r>
                      <m:r>
                        <a:rPr lang="en-US" sz="5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</m:t>
                      </m:r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𝑭𝒆𝑪𝒍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𝐚𝐪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22" y="4195094"/>
                <a:ext cx="14020798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210372" y="6002129"/>
            <a:ext cx="3581391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ফেরিক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795" y="6002130"/>
            <a:ext cx="335448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ফেরাস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5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395702" y="414066"/>
            <a:ext cx="7311838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বিযোজন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682" y="1603228"/>
            <a:ext cx="14397317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বিযোজন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পেন্টাক্লোরাইডকে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ট্রাইক্লোরাইড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 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222" y="4195094"/>
                <a:ext cx="14020798" cy="92333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𝑭𝒆𝑪𝒍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𝑪𝒍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 </m:t>
                      </m:r>
                      <m:r>
                        <a:rPr lang="en-US" sz="5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</m:t>
                      </m:r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𝑭𝒆𝑪𝒍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𝐚𝐪</m:t>
                      </m:r>
                      <m:r>
                        <a:rPr lang="en-US" sz="5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22" y="4195094"/>
                <a:ext cx="14020798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210372" y="6002129"/>
            <a:ext cx="3581391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ফেরিক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795" y="6002130"/>
            <a:ext cx="335448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ফেরাস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682" y="1603228"/>
            <a:ext cx="14397317" cy="2800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যৌগমূলককে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93695" y="4791635"/>
                <a:ext cx="13429129" cy="76944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𝒁𝒏</m:t>
                          </m:r>
                          <m:d>
                            <m:dPr>
                              <m:ctrlPr>
                                <a:rPr lang="en-US" sz="4400" b="1" i="1" spc="50" smtClean="0">
                                  <a:ln w="0"/>
                                  <a:solidFill>
                                    <a:sysClr val="windowText" lastClr="000000"/>
                                  </a:solidFill>
                                  <a:effectLst>
                                    <a:innerShdw blurRad="63500" dist="50800" dir="13500000">
                                      <a:srgbClr val="000000">
                                        <a:alpha val="50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50" smtClean="0">
                                  <a:ln w="0"/>
                                  <a:solidFill>
                                    <a:sysClr val="windowText" lastClr="000000"/>
                                  </a:solidFill>
                                  <a:effectLst>
                                    <a:innerShdw blurRad="63500" dist="50800" dir="13500000">
                                      <a:srgbClr val="000000">
                                        <a:alpha val="50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 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𝑺𝑶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d>
                        <m:d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𝐚𝐪</m:t>
                          </m:r>
                        </m:e>
                      </m:d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𝒁𝒏𝑺𝑶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𝐚𝐪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en-US" sz="4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95" y="4791635"/>
                <a:ext cx="13429129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63195" y="6197763"/>
            <a:ext cx="1455257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6396" y="6242469"/>
            <a:ext cx="4011698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395702" y="414066"/>
            <a:ext cx="7415298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6038" y="6197763"/>
            <a:ext cx="323614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3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62452" y="452166"/>
            <a:ext cx="5434098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682" y="1603228"/>
            <a:ext cx="14397317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পোড়াকে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92525" y="4513177"/>
                <a:ext cx="13297630" cy="76944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400" b="1" i="1" spc="50" smtClean="0">
                                  <a:ln w="0"/>
                                  <a:solidFill>
                                    <a:sysClr val="windowText" lastClr="000000"/>
                                  </a:solidFill>
                                  <a:effectLst>
                                    <a:innerShdw blurRad="63500" dist="50800" dir="13500000">
                                      <a:srgbClr val="000000">
                                        <a:alpha val="50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pc="50" smtClean="0">
                                  <a:ln w="0"/>
                                  <a:solidFill>
                                    <a:sysClr val="windowText" lastClr="000000"/>
                                  </a:solidFill>
                                  <a:effectLst>
                                    <a:innerShdw blurRad="63500" dist="50800" dir="13500000">
                                      <a:srgbClr val="000000">
                                        <a:alpha val="50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</a:rPr>
                                <m:t>𝑪𝑯</m:t>
                              </m:r>
                            </m:e>
                            <m:sub>
                              <m:r>
                                <a:rPr lang="en-US" sz="4400" b="1" i="1" spc="50" smtClean="0">
                                  <a:ln w="0"/>
                                  <a:solidFill>
                                    <a:sysClr val="windowText" lastClr="000000"/>
                                  </a:solidFill>
                                  <a:effectLst>
                                    <a:innerShdw blurRad="63500" dist="50800" dir="13500000">
                                      <a:srgbClr val="000000">
                                        <a:alpha val="50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1" i="1" spc="50" smtClean="0">
                                  <a:ln w="0"/>
                                  <a:solidFill>
                                    <a:sysClr val="windowText" lastClr="000000"/>
                                  </a:solidFill>
                                  <a:effectLst>
                                    <a:innerShdw blurRad="63500" dist="50800" dir="13500000">
                                      <a:srgbClr val="000000">
                                        <a:alpha val="50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50" smtClean="0">
                                  <a:ln w="0"/>
                                  <a:solidFill>
                                    <a:sysClr val="windowText" lastClr="000000"/>
                                  </a:solidFill>
                                  <a:effectLst>
                                    <a:innerShdw blurRad="63500" dist="50800" dir="13500000">
                                      <a:srgbClr val="000000">
                                        <a:alpha val="50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   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</m:d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)    </m:t>
                      </m:r>
                      <m:r>
                        <a:rPr lang="en-US" sz="44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r>
                        <a:rPr lang="en-US" sz="44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25" y="4513177"/>
                <a:ext cx="13297630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09462" y="6197762"/>
            <a:ext cx="1455257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0206" y="6197762"/>
            <a:ext cx="393768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9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395702" y="659118"/>
            <a:ext cx="5809130" cy="1362635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0376" y="950259"/>
            <a:ext cx="3101789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7011" y="3370730"/>
            <a:ext cx="10094259" cy="193899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 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35505" y="2948027"/>
            <a:ext cx="12791557" cy="3450996"/>
            <a:chOff x="281329" y="2639355"/>
            <a:chExt cx="8342817" cy="1839192"/>
          </a:xfrm>
        </p:grpSpPr>
        <p:sp>
          <p:nvSpPr>
            <p:cNvPr id="6" name="Oval 5"/>
            <p:cNvSpPr/>
            <p:nvPr/>
          </p:nvSpPr>
          <p:spPr>
            <a:xfrm>
              <a:off x="281329" y="2639355"/>
              <a:ext cx="1738466" cy="17526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3399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615042" y="2678971"/>
              <a:ext cx="1710981" cy="1799576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7030A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302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21269" y="2678971"/>
              <a:ext cx="1662881" cy="176732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036851" y="2639355"/>
              <a:ext cx="1587295" cy="172186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5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586871"/>
            <a:ext cx="3279018" cy="2810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586871"/>
            <a:ext cx="13856914" cy="17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521208" y="510988"/>
            <a:ext cx="5809130" cy="1111624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1" y="-80682"/>
            <a:ext cx="4215999" cy="1703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61249" y="2045095"/>
                <a:ext cx="11967880" cy="769441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)+   </m:t>
                    </m:r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𝑪𝒍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      </m:t>
                    </m:r>
                    <m:r>
                      <a:rPr lang="en-US" sz="4400" b="1" i="1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44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পূর্ণ কর । </a:t>
                </a:r>
                <a:endParaRPr lang="en-US" sz="4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9" y="2045095"/>
                <a:ext cx="1196788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1248" y="3184079"/>
                <a:ext cx="11967881" cy="101893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𝑪𝒂𝑪𝑶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groupChr>
                  </m:oMath>
                </a14:m>
                <a:r>
                  <a:rPr lang="en-US" sz="44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44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পূর্ণ কর ।  </a:t>
                </a:r>
                <a:endParaRPr lang="en-US" sz="4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8" y="3184079"/>
                <a:ext cx="11967881" cy="10189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61248" y="4442988"/>
                <a:ext cx="11967881" cy="105054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𝑵𝒂</m:t>
                        </m:r>
                        <m:d>
                          <m:dPr>
                            <m:ctrlPr>
                              <a:rPr lang="en-US" sz="4400" b="1" i="1" spc="5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pc="5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  </m:t>
                        </m:r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𝑪𝒖𝑺𝑶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𝐚𝐪</m:t>
                    </m:r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) 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 spc="5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pc="5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</m:groupChr>
                  </m:oMath>
                </a14:m>
                <a:r>
                  <a:rPr lang="en-US" sz="44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সমীকরণটি পূর্ণ কর ।</a:t>
                </a:r>
                <a:endParaRPr lang="en-US" sz="4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8" y="4442988"/>
                <a:ext cx="11967881" cy="10505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61248" y="5881021"/>
                <a:ext cx="11967881" cy="769441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r>
                      <a:rPr lang="en-US" sz="44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      </m:t>
                    </m:r>
                    <m:r>
                      <a:rPr lang="en-US" sz="4400" b="1" i="1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44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 পূর্ণ কর । </a:t>
                </a:r>
                <a:endParaRPr lang="en-US" sz="4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8" y="5881021"/>
                <a:ext cx="11967881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72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675147" y="573741"/>
            <a:ext cx="6314150" cy="986117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766" y="3112422"/>
            <a:ext cx="14074588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 ।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 ।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4798" y="3214171"/>
            <a:ext cx="13147671" cy="2626425"/>
            <a:chOff x="246918" y="1401544"/>
            <a:chExt cx="8476907" cy="1814296"/>
          </a:xfrm>
        </p:grpSpPr>
        <p:sp>
          <p:nvSpPr>
            <p:cNvPr id="8" name="Oval 7"/>
            <p:cNvSpPr/>
            <p:nvPr/>
          </p:nvSpPr>
          <p:spPr>
            <a:xfrm>
              <a:off x="246918" y="1416264"/>
              <a:ext cx="1738466" cy="17526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3399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97836" y="1416264"/>
              <a:ext cx="1710981" cy="179957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70C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00" b="1" spc="89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29400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095080" y="1401544"/>
              <a:ext cx="1662881" cy="176732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7030A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36530" y="1447003"/>
              <a:ext cx="1587295" cy="172186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5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84138"/>
            <a:ext cx="15168282" cy="2647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094" y="448236"/>
            <a:ext cx="15168282" cy="25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54943" y="447850"/>
            <a:ext cx="11367347" cy="1935009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14305" y="2737908"/>
            <a:ext cx="14742994" cy="3817340"/>
            <a:chOff x="1098267" y="2737908"/>
            <a:chExt cx="14296519" cy="3817340"/>
          </a:xfrm>
        </p:grpSpPr>
        <p:sp>
          <p:nvSpPr>
            <p:cNvPr id="24" name="TextBox 23"/>
            <p:cNvSpPr txBox="1"/>
            <p:nvPr/>
          </p:nvSpPr>
          <p:spPr>
            <a:xfrm>
              <a:off x="9832186" y="2938418"/>
              <a:ext cx="5562600" cy="3416320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সপ্তম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১৭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/০১/২০২০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267" y="2830708"/>
              <a:ext cx="2167731" cy="37245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rgbClr val="D6009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3414454" y="2737908"/>
              <a:ext cx="6269275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6518" y="510313"/>
            <a:ext cx="10254023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সমীকরণে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034" y="3316296"/>
                <a:ext cx="13733930" cy="156966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𝑍𝑛</m:t>
                      </m:r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−</m:t>
                      </m:r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96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𝑍𝑛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96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034" y="3316296"/>
                <a:ext cx="13733930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16164" y="5969819"/>
            <a:ext cx="2454730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6518" y="510313"/>
            <a:ext cx="10379529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সমীকরণে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0515" y="3282888"/>
                <a:ext cx="12208732" cy="160306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𝑪𝒖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 </m:t>
                      </m:r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𝑪𝒖</m:t>
                      </m:r>
                    </m:oMath>
                  </m:oMathPara>
                </a14:m>
                <a:endParaRPr lang="en-US" sz="96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15" y="3282888"/>
                <a:ext cx="12208732" cy="16030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16163" y="5969819"/>
            <a:ext cx="3037437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4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802" y="509977"/>
            <a:ext cx="11616661" cy="31547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99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199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99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2133" y="4170208"/>
                <a:ext cx="14953128" cy="1569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𝑍𝑛</m:t>
                      </m:r>
                      <m:r>
                        <a:rPr lang="en-US" sz="9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𝐶𝑢𝑆𝑂</m:t>
                          </m:r>
                        </m:e>
                        <m:sub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9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𝑍𝑛𝑆𝑂</m:t>
                          </m:r>
                        </m:e>
                        <m:sub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9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9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en-US" sz="9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3" y="4170208"/>
                <a:ext cx="14953128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4" y="7761262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184" y="2352689"/>
            <a:ext cx="875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684" y="3183686"/>
            <a:ext cx="14200092" cy="3046988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বিক্রিয়াসমূহ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123764" y="431060"/>
            <a:ext cx="7637930" cy="1503948"/>
          </a:xfrm>
          <a:prstGeom prst="cloud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545976" y="448990"/>
            <a:ext cx="10452847" cy="1228503"/>
          </a:xfrm>
          <a:prstGeom prst="cloud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963" y="1765862"/>
            <a:ext cx="1470211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জারন-বিজারণ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963" y="3423891"/>
            <a:ext cx="1470211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4116" y="5593331"/>
                <a:ext cx="13733930" cy="156966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𝑍𝑛</m:t>
                      </m:r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−</m:t>
                      </m:r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9600" b="1" i="0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𝑍𝑛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96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16" y="5593331"/>
                <a:ext cx="13733930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45976" y="448990"/>
            <a:ext cx="10452847" cy="1228503"/>
          </a:xfrm>
          <a:prstGeom prst="cloudCallou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6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752" y="2329552"/>
            <a:ext cx="1470211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1445" y="4551271"/>
                <a:ext cx="12208732" cy="160306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𝑪𝒖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 </m:t>
                      </m:r>
                      <m:sSup>
                        <m:sSupPr>
                          <m:ctrlP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9600" b="1" i="1" spc="50" smtClean="0">
                              <a:ln w="0"/>
                              <a:solidFill>
                                <a:sysClr val="windowText" lastClr="00000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sz="9600" b="1" i="1" spc="50" smtClean="0">
                          <a:ln w="0"/>
                          <a:solidFill>
                            <a:sysClr val="windowText" lastClr="0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𝑪𝒖</m:t>
                      </m:r>
                    </m:oMath>
                  </m:oMathPara>
                </a14:m>
                <a:endParaRPr lang="en-US" sz="96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445" y="4551271"/>
                <a:ext cx="12208732" cy="16030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2326</TotalTime>
  <Words>413</Words>
  <Application>Microsoft Office PowerPoint</Application>
  <PresentationFormat>Custom</PresentationFormat>
  <Paragraphs>103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Arial</vt:lpstr>
      <vt:lpstr>Cambria Math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331</cp:revision>
  <dcterms:created xsi:type="dcterms:W3CDTF">2019-11-16T00:14:51Z</dcterms:created>
  <dcterms:modified xsi:type="dcterms:W3CDTF">2020-01-17T13:51:16Z</dcterms:modified>
</cp:coreProperties>
</file>