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9144000"/>
  <p:notesSz cx="6858000" cy="9144000"/>
  <p:defaultTextStyle>
    <a:defPPr>
      <a:defRPr lang="en-US"/>
    </a:defPPr>
    <a:lvl1pPr marL="0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3732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7464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51197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34929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18661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702393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86126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69858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8" y="-210"/>
      </p:cViewPr>
      <p:guideLst>
        <p:guide orient="horz" pos="288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840568"/>
            <a:ext cx="155448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81600"/>
            <a:ext cx="12801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3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51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702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86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6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66185"/>
            <a:ext cx="411480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66185"/>
            <a:ext cx="1203960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5875867"/>
            <a:ext cx="15544800" cy="1816100"/>
          </a:xfrm>
        </p:spPr>
        <p:txBody>
          <a:bodyPr anchor="t"/>
          <a:lstStyle>
            <a:lvl1pPr algn="l">
              <a:defRPr sz="6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3875618"/>
            <a:ext cx="15544800" cy="2000249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8373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746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5119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3492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1866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7023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86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698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33601"/>
            <a:ext cx="8077200" cy="6034617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133601"/>
            <a:ext cx="8077200" cy="6034617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46817"/>
            <a:ext cx="8080376" cy="853016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783732" indent="0">
              <a:buNone/>
              <a:defRPr sz="3400" b="1"/>
            </a:lvl2pPr>
            <a:lvl3pPr marL="1567464" indent="0">
              <a:buNone/>
              <a:defRPr sz="3100" b="1"/>
            </a:lvl3pPr>
            <a:lvl4pPr marL="2351197" indent="0">
              <a:buNone/>
              <a:defRPr sz="2700" b="1"/>
            </a:lvl4pPr>
            <a:lvl5pPr marL="3134929" indent="0">
              <a:buNone/>
              <a:defRPr sz="2700" b="1"/>
            </a:lvl5pPr>
            <a:lvl6pPr marL="3918661" indent="0">
              <a:buNone/>
              <a:defRPr sz="2700" b="1"/>
            </a:lvl6pPr>
            <a:lvl7pPr marL="4702393" indent="0">
              <a:buNone/>
              <a:defRPr sz="2700" b="1"/>
            </a:lvl7pPr>
            <a:lvl8pPr marL="5486126" indent="0">
              <a:buNone/>
              <a:defRPr sz="2700" b="1"/>
            </a:lvl8pPr>
            <a:lvl9pPr marL="6269858" indent="0">
              <a:buNone/>
              <a:defRPr sz="2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899833"/>
            <a:ext cx="8080376" cy="5268384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046817"/>
            <a:ext cx="8083550" cy="853016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783732" indent="0">
              <a:buNone/>
              <a:defRPr sz="3400" b="1"/>
            </a:lvl2pPr>
            <a:lvl3pPr marL="1567464" indent="0">
              <a:buNone/>
              <a:defRPr sz="3100" b="1"/>
            </a:lvl3pPr>
            <a:lvl4pPr marL="2351197" indent="0">
              <a:buNone/>
              <a:defRPr sz="2700" b="1"/>
            </a:lvl4pPr>
            <a:lvl5pPr marL="3134929" indent="0">
              <a:buNone/>
              <a:defRPr sz="2700" b="1"/>
            </a:lvl5pPr>
            <a:lvl6pPr marL="3918661" indent="0">
              <a:buNone/>
              <a:defRPr sz="2700" b="1"/>
            </a:lvl6pPr>
            <a:lvl7pPr marL="4702393" indent="0">
              <a:buNone/>
              <a:defRPr sz="2700" b="1"/>
            </a:lvl7pPr>
            <a:lvl8pPr marL="5486126" indent="0">
              <a:buNone/>
              <a:defRPr sz="2700" b="1"/>
            </a:lvl8pPr>
            <a:lvl9pPr marL="6269858" indent="0">
              <a:buNone/>
              <a:defRPr sz="2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2899833"/>
            <a:ext cx="8083550" cy="5268384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64067"/>
            <a:ext cx="6016626" cy="1549400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364067"/>
            <a:ext cx="10223500" cy="7804151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1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1913467"/>
            <a:ext cx="6016626" cy="6254751"/>
          </a:xfrm>
        </p:spPr>
        <p:txBody>
          <a:bodyPr/>
          <a:lstStyle>
            <a:lvl1pPr marL="0" indent="0">
              <a:buNone/>
              <a:defRPr sz="2400"/>
            </a:lvl1pPr>
            <a:lvl2pPr marL="783732" indent="0">
              <a:buNone/>
              <a:defRPr sz="2100"/>
            </a:lvl2pPr>
            <a:lvl3pPr marL="1567464" indent="0">
              <a:buNone/>
              <a:defRPr sz="1700"/>
            </a:lvl3pPr>
            <a:lvl4pPr marL="2351197" indent="0">
              <a:buNone/>
              <a:defRPr sz="1500"/>
            </a:lvl4pPr>
            <a:lvl5pPr marL="3134929" indent="0">
              <a:buNone/>
              <a:defRPr sz="1500"/>
            </a:lvl5pPr>
            <a:lvl6pPr marL="3918661" indent="0">
              <a:buNone/>
              <a:defRPr sz="1500"/>
            </a:lvl6pPr>
            <a:lvl7pPr marL="4702393" indent="0">
              <a:buNone/>
              <a:defRPr sz="1500"/>
            </a:lvl7pPr>
            <a:lvl8pPr marL="5486126" indent="0">
              <a:buNone/>
              <a:defRPr sz="1500"/>
            </a:lvl8pPr>
            <a:lvl9pPr marL="626985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6400800"/>
            <a:ext cx="10972800" cy="755651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817033"/>
            <a:ext cx="10972800" cy="5486400"/>
          </a:xfrm>
        </p:spPr>
        <p:txBody>
          <a:bodyPr/>
          <a:lstStyle>
            <a:lvl1pPr marL="0" indent="0">
              <a:buNone/>
              <a:defRPr sz="5500"/>
            </a:lvl1pPr>
            <a:lvl2pPr marL="783732" indent="0">
              <a:buNone/>
              <a:defRPr sz="4800"/>
            </a:lvl2pPr>
            <a:lvl3pPr marL="1567464" indent="0">
              <a:buNone/>
              <a:defRPr sz="4100"/>
            </a:lvl3pPr>
            <a:lvl4pPr marL="2351197" indent="0">
              <a:buNone/>
              <a:defRPr sz="3400"/>
            </a:lvl4pPr>
            <a:lvl5pPr marL="3134929" indent="0">
              <a:buNone/>
              <a:defRPr sz="3400"/>
            </a:lvl5pPr>
            <a:lvl6pPr marL="3918661" indent="0">
              <a:buNone/>
              <a:defRPr sz="3400"/>
            </a:lvl6pPr>
            <a:lvl7pPr marL="4702393" indent="0">
              <a:buNone/>
              <a:defRPr sz="3400"/>
            </a:lvl7pPr>
            <a:lvl8pPr marL="5486126" indent="0">
              <a:buNone/>
              <a:defRPr sz="3400"/>
            </a:lvl8pPr>
            <a:lvl9pPr marL="6269858" indent="0">
              <a:buNone/>
              <a:defRPr sz="3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7156451"/>
            <a:ext cx="10972800" cy="1073149"/>
          </a:xfrm>
        </p:spPr>
        <p:txBody>
          <a:bodyPr/>
          <a:lstStyle>
            <a:lvl1pPr marL="0" indent="0">
              <a:buNone/>
              <a:defRPr sz="2400"/>
            </a:lvl1pPr>
            <a:lvl2pPr marL="783732" indent="0">
              <a:buNone/>
              <a:defRPr sz="2100"/>
            </a:lvl2pPr>
            <a:lvl3pPr marL="1567464" indent="0">
              <a:buNone/>
              <a:defRPr sz="1700"/>
            </a:lvl3pPr>
            <a:lvl4pPr marL="2351197" indent="0">
              <a:buNone/>
              <a:defRPr sz="1500"/>
            </a:lvl4pPr>
            <a:lvl5pPr marL="3134929" indent="0">
              <a:buNone/>
              <a:defRPr sz="1500"/>
            </a:lvl5pPr>
            <a:lvl6pPr marL="3918661" indent="0">
              <a:buNone/>
              <a:defRPr sz="1500"/>
            </a:lvl6pPr>
            <a:lvl7pPr marL="4702393" indent="0">
              <a:buNone/>
              <a:defRPr sz="1500"/>
            </a:lvl7pPr>
            <a:lvl8pPr marL="5486126" indent="0">
              <a:buNone/>
              <a:defRPr sz="1500"/>
            </a:lvl8pPr>
            <a:lvl9pPr marL="626985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66184"/>
            <a:ext cx="16459200" cy="1524000"/>
          </a:xfrm>
          <a:prstGeom prst="rect">
            <a:avLst/>
          </a:prstGeom>
        </p:spPr>
        <p:txBody>
          <a:bodyPr vert="horz" lIns="156746" tIns="78373" rIns="156746" bIns="7837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133601"/>
            <a:ext cx="16459200" cy="6034617"/>
          </a:xfrm>
          <a:prstGeom prst="rect">
            <a:avLst/>
          </a:prstGeom>
        </p:spPr>
        <p:txBody>
          <a:bodyPr vert="horz" lIns="156746" tIns="78373" rIns="156746" bIns="783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8475134"/>
            <a:ext cx="4267200" cy="486833"/>
          </a:xfrm>
          <a:prstGeom prst="rect">
            <a:avLst/>
          </a:prstGeom>
        </p:spPr>
        <p:txBody>
          <a:bodyPr vert="horz" lIns="156746" tIns="78373" rIns="156746" bIns="78373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8475134"/>
            <a:ext cx="5791200" cy="486833"/>
          </a:xfrm>
          <a:prstGeom prst="rect">
            <a:avLst/>
          </a:prstGeom>
        </p:spPr>
        <p:txBody>
          <a:bodyPr vert="horz" lIns="156746" tIns="78373" rIns="156746" bIns="78373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8475134"/>
            <a:ext cx="4267200" cy="486833"/>
          </a:xfrm>
          <a:prstGeom prst="rect">
            <a:avLst/>
          </a:prstGeom>
        </p:spPr>
        <p:txBody>
          <a:bodyPr vert="horz" lIns="156746" tIns="78373" rIns="156746" bIns="78373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7464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7799" indent="-587799" algn="l" defTabSz="1567464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273565" indent="-489833" algn="l" defTabSz="156746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9331" indent="-391866" algn="l" defTabSz="1567464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indent="-391866" algn="l" defTabSz="156746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26795" indent="-391866" algn="l" defTabSz="1567464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10527" indent="-391866" algn="l" defTabSz="156746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94260" indent="-391866" algn="l" defTabSz="156746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77992" indent="-391866" algn="l" defTabSz="156746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61724" indent="-391866" algn="l" defTabSz="156746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3732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464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51197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34929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18661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02393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126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858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(31).png"/>
          <p:cNvPicPr>
            <a:picLocks noChangeAspect="1"/>
          </p:cNvPicPr>
          <p:nvPr/>
        </p:nvPicPr>
        <p:blipFill>
          <a:blip r:embed="rId2" cstate="print"/>
          <a:srcRect l="3148" t="6250" r="3148" b="11458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1000464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 </a:t>
            </a:r>
            <a:endParaRPr lang="en-US" sz="8000" dirty="0" err="1">
              <a:ln>
                <a:solidFill>
                  <a:schemeClr val="accent1">
                    <a:lumMod val="5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2181761"/>
            <a:ext cx="3962400" cy="13234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-Certificate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pic>
        <p:nvPicPr>
          <p:cNvPr id="3" name="Picture 2" descr="dsf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755" y="778238"/>
            <a:ext cx="6235683" cy="5012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xzcvx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96600" y="861743"/>
            <a:ext cx="6542542" cy="5005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638800" y="76200"/>
            <a:ext cx="6480346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44400" y="5791200"/>
            <a:ext cx="394213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অযথা গাছ কাটা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6019800"/>
            <a:ext cx="52578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 জনসংখ্যা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19600" y="7772400"/>
            <a:ext cx="9729045" cy="59473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হচ্ছে </a:t>
            </a:r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 </a:t>
            </a:r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দূষণের কারণ।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58200" y="76200"/>
            <a:ext cx="929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kern="0" dirty="0" smtClean="0">
                <a:latin typeface="NikoshBAN" pitchFamily="2" charset="0"/>
                <a:cs typeface="NikoshBAN" pitchFamily="2" charset="0"/>
              </a:rPr>
              <a:t>খাতায় একটি পর্যবেক্ষণ ফরম তৈরি কর-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8485039" y="914400"/>
            <a:ext cx="9574361" cy="67818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1600" y="2895600"/>
            <a:ext cx="8686800" cy="449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71942" y="990600"/>
            <a:ext cx="280125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IN" sz="3600" kern="0" dirty="0" smtClean="0">
                <a:latin typeface="NikoshBAN" pitchFamily="2" charset="0"/>
                <a:cs typeface="NikoshBAN" pitchFamily="2" charset="0"/>
              </a:rPr>
              <a:t>পর্যবেক্ষণ ফরম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9067800" y="16002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kern="0" dirty="0" smtClean="0">
                <a:latin typeface="NikoshBAN" pitchFamily="2" charset="0"/>
                <a:cs typeface="NikoshBAN" pitchFamily="2" charset="0"/>
              </a:rPr>
              <a:t>পর্যবেক্ষণের স্থানঃ                                             পর্যবেক্ষণের তারিখঃ </a:t>
            </a:r>
            <a:endParaRPr 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0820401" y="2209800"/>
            <a:ext cx="3886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kern="0" dirty="0" smtClean="0">
                <a:latin typeface="NikoshBAN" pitchFamily="2" charset="0"/>
                <a:cs typeface="NikoshBAN" pitchFamily="2" charset="0"/>
              </a:rPr>
              <a:t>চলো প্রাপ্ত দূষণগুলোর ছবি আঁকি।</a:t>
            </a:r>
            <a:endParaRPr lang="en-US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371600" y="990600"/>
            <a:ext cx="283897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kumimoji="0" lang="bn-BD" sz="60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0" name="Picture 9" descr="একক কা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438400"/>
            <a:ext cx="4876800" cy="4007290"/>
          </a:xfrm>
          <a:prstGeom prst="ellipse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09800" y="7744361"/>
            <a:ext cx="1493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ণিকক্ষের বাইরে আশে পাশে বিভিন্ন ধরণের দুষণ খুজেঁ বের করি।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পর্যবেক্ষণ ফরমে দুষণগুলোর ছবি আঁকি।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/>
      <p:bldP spid="8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609600"/>
            <a:ext cx="37338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EC7FEC-F346-4E2F-A6EA-4A3747ABAED8}"/>
              </a:ext>
            </a:extLst>
          </p:cNvPr>
          <p:cNvSpPr txBox="1"/>
          <p:nvPr/>
        </p:nvSpPr>
        <p:spPr>
          <a:xfrm>
            <a:off x="7207758" y="6832937"/>
            <a:ext cx="9784842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দূষণের ৫ টি কারণ লেখ।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pair 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438400"/>
            <a:ext cx="4679623" cy="3505200"/>
          </a:xfrm>
          <a:prstGeom prst="ellipse">
            <a:avLst/>
          </a:prstGeom>
        </p:spPr>
      </p:pic>
      <p:pic>
        <p:nvPicPr>
          <p:cNvPr id="11" name="Picture 10" descr="Screenshot (33).png"/>
          <p:cNvPicPr>
            <a:picLocks noChangeAspect="1"/>
          </p:cNvPicPr>
          <p:nvPr/>
        </p:nvPicPr>
        <p:blipFill>
          <a:blip r:embed="rId3" cstate="print"/>
          <a:srcRect l="18375" t="13542" r="18960" b="13542"/>
          <a:stretch>
            <a:fillRect/>
          </a:stretch>
        </p:blipFill>
        <p:spPr>
          <a:xfrm>
            <a:off x="8077200" y="685800"/>
            <a:ext cx="81534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34200" y="762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পরিবেশ দুষণের উৎস ও কারণ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dustrial-revo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5924611" cy="4114800"/>
          </a:xfrm>
          <a:prstGeom prst="rect">
            <a:avLst/>
          </a:prstGeom>
        </p:spPr>
      </p:pic>
      <p:pic>
        <p:nvPicPr>
          <p:cNvPr id="6" name="Picture 5" descr="জ্বালানি তে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990600"/>
            <a:ext cx="5087389" cy="4114800"/>
          </a:xfrm>
          <a:prstGeom prst="rect">
            <a:avLst/>
          </a:prstGeom>
        </p:spPr>
      </p:pic>
      <p:pic>
        <p:nvPicPr>
          <p:cNvPr id="7" name="Picture 6" descr="কয়ল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10999" y="1066800"/>
            <a:ext cx="6180767" cy="4038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10200"/>
            <a:ext cx="1767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বর্তমানে পৃথিবীর অনেক সমস্যার মধ্যে একটি বড় সমস্যা হল পরিবেশ দুষণ। পরিবেশ দুষণের অন্যতম প্রধান কারণ  হলো শিল্পায়ন।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304800" y="5486400"/>
            <a:ext cx="1760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শিল্পকারখানা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সচল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বিভিন্ন ধরণের জীবাশ্ম জ্বালানি যেমন- তেল, প্রাকৃতিক গ্যাস, কয়লা ইত্যাদি ব্যবহার করা হয়।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জীবাশ্ম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জ্বালানি ব্যবহারই দুষণের প্রধাণ উৎস।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14800" y="5478959"/>
            <a:ext cx="1120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দুষণের আরও একটি বড় কারণ। </a:t>
            </a:r>
            <a:endParaRPr lang="en-US" sz="4400" dirty="0"/>
          </a:p>
        </p:txBody>
      </p:sp>
      <p:pic>
        <p:nvPicPr>
          <p:cNvPr id="4" name="Picture 3" descr="জনসংখ্যা.jpg"/>
          <p:cNvPicPr>
            <a:picLocks noChangeAspect="1"/>
          </p:cNvPicPr>
          <p:nvPr/>
        </p:nvPicPr>
        <p:blipFill>
          <a:blip r:embed="rId2" cstate="print"/>
          <a:srcRect b="15152"/>
          <a:stretch>
            <a:fillRect/>
          </a:stretch>
        </p:blipFill>
        <p:spPr>
          <a:xfrm>
            <a:off x="228601" y="381000"/>
            <a:ext cx="5562600" cy="4800600"/>
          </a:xfrm>
          <a:prstGeom prst="rect">
            <a:avLst/>
          </a:prstGeom>
        </p:spPr>
      </p:pic>
      <p:pic>
        <p:nvPicPr>
          <p:cNvPr id="5" name="Picture 4" descr="EnvironmentPolluti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381000"/>
            <a:ext cx="5791200" cy="4800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86200" y="5486400"/>
            <a:ext cx="1234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প্রয়োজনীয় খাদ্য ও প্রাকৃতিক সম্পদের জন্য মানুষ পরিবেশ ধ্বংশ করছে।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3657600" y="5486400"/>
            <a:ext cx="1333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পরিবেশের বেশির ভাগ দুষণ মানুষের দৈনন্দিন কর্মকান্ডের ফলেই হয়ে থাকে। </a:t>
            </a:r>
            <a:endParaRPr lang="en-US" sz="4400" dirty="0"/>
          </a:p>
        </p:txBody>
      </p:sp>
      <p:pic>
        <p:nvPicPr>
          <p:cNvPr id="9" name="Picture 8" descr="পরিবেশ ধ্বং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39599" y="304800"/>
            <a:ext cx="5935287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1800" y="304800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পরিবেশ দূষণের প্রভাব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6019800"/>
            <a:ext cx="17297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দূষণের ফলে মানুষ, জীবজন্তু ও প্পরিবেশের ব্যাপক ক্ষতি হয় । দূষণের কারণেমানুষ বিভিন্ন ধরনের রোগে আক্রান্তু হচ্ছে যেমন- ক্যানসার, শ্বাসজনিত রোগ, পানিবাহিত রোগ, ত্বকের রোগ ইত্যাদি।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imple-ways-to-spot-skin-cancer-slide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5516074" cy="4039377"/>
          </a:xfrm>
          <a:prstGeom prst="roundRect">
            <a:avLst>
              <a:gd name="adj" fmla="val 7075"/>
            </a:avLst>
          </a:prstGeom>
          <a:ln w="28575">
            <a:solidFill>
              <a:schemeClr val="tx1"/>
            </a:solidFill>
          </a:ln>
          <a:effectLst/>
        </p:spPr>
      </p:pic>
      <p:pic>
        <p:nvPicPr>
          <p:cNvPr id="5" name="Picture 4" descr="lung-cancer-manage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1295400"/>
            <a:ext cx="5516074" cy="4039377"/>
          </a:xfrm>
          <a:prstGeom prst="roundRect">
            <a:avLst>
              <a:gd name="adj" fmla="val 8226"/>
            </a:avLst>
          </a:prstGeom>
          <a:ln w="28575">
            <a:solidFill>
              <a:schemeClr val="tx1"/>
            </a:solidFill>
          </a:ln>
          <a:effectLst/>
        </p:spPr>
      </p:pic>
      <p:pic>
        <p:nvPicPr>
          <p:cNvPr id="6" name="Picture 5" descr="agadf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44400" y="1219200"/>
            <a:ext cx="5570623" cy="4114800"/>
          </a:xfrm>
          <a:prstGeom prst="roundRect">
            <a:avLst>
              <a:gd name="adj" fmla="val 7459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dfsaf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85926" y="1183271"/>
            <a:ext cx="6201874" cy="4592270"/>
          </a:xfrm>
          <a:prstGeom prst="roundRect">
            <a:avLst>
              <a:gd name="adj" fmla="val 7181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few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799" y="1183272"/>
            <a:ext cx="6189343" cy="4582991"/>
          </a:xfrm>
          <a:prstGeom prst="roundRect">
            <a:avLst>
              <a:gd name="adj" fmla="val 7940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100069" y="5943600"/>
            <a:ext cx="375793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পৃথিবীর তাপমাত্রা বৃদ্ধি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65722" y="5943600"/>
            <a:ext cx="335648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হিমবাহ গলা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56793" y="76200"/>
            <a:ext cx="7462336" cy="696007"/>
          </a:xfrm>
          <a:prstGeom prst="roundRect">
            <a:avLst/>
          </a:prstGeom>
          <a:noFill/>
          <a:effectLst>
            <a:glow rad="63500">
              <a:schemeClr val="bg1">
                <a:lumMod val="75000"/>
                <a:alpha val="3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27328" y="144555"/>
            <a:ext cx="3921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1662" y="122013"/>
            <a:ext cx="52725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এগুলো হলো পরিবেশ দূষণের প্রভাব।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00" y="6858000"/>
            <a:ext cx="1501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দূষণের ফলে জীবজন্তুর আবাসস্থল নষ্ট হচ্ছে। খাদ্য শৃঙ্খল ধ্বংস হচ্ছে । ফলে অনেক জীব পরিবেশ থেকে বিলুপ্তু হয়ে যাচ্ছে। এছাড়া পৃথিবীর তাপমাত্রা ক্রমশ বৃদ্ধি পাচ্ছে। ফলে হিমবাহ গলে সুমুদ্রের পানির উচ্চতাও বেড়ে যাচ্ছে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399" y="228600"/>
            <a:ext cx="6359505" cy="746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9556996" y="1293158"/>
            <a:ext cx="530200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8109196" y="2705746"/>
            <a:ext cx="8197604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৯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নং 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 </a:t>
            </a: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মনযোগ সহকারে পড়।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4953001" y="5657671"/>
            <a:ext cx="11201399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কি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পরিবেশ দূষণ হয়, তা দলে আলোচনা করে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 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6917264" y="76200"/>
            <a:ext cx="435309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4953000" y="7334071"/>
            <a:ext cx="11277600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দলঃ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দূষণের প্রভাবে কি কি রোগ হয়, তা দলে আলোচনা করে ৫টি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লিখ। 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group 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219200"/>
            <a:ext cx="6457950" cy="43053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4963" y="2479067"/>
            <a:ext cx="5778948" cy="711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প্রশ্নগুলোর উত্তর খাতায় লিখঃ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01000" y="254862"/>
            <a:ext cx="3048000" cy="88813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5907545" y="4381193"/>
            <a:ext cx="69840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১। দুটি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জীবাশ্ম জালানির নাম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লেখ?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5907546" y="6027437"/>
            <a:ext cx="7152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৩। পরিবেশ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দূষণের একটি উৎস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লিখ?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5902924" y="5204315"/>
            <a:ext cx="7152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২। পরিবেশ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দূষণের ২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টি কারণ লিখ?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5902924" y="6850559"/>
            <a:ext cx="7152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৪। পরিবেশ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দূষণের ২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টি প্রভাব লিখ?</a:t>
            </a:r>
            <a:endParaRPr lang="en-US" sz="4400" dirty="0"/>
          </a:p>
        </p:txBody>
      </p:sp>
      <p:pic>
        <p:nvPicPr>
          <p:cNvPr id="8" name="Picture 7" descr="মূল্যায়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73200" y="152400"/>
            <a:ext cx="3962400" cy="39624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259417" y="152400"/>
            <a:ext cx="4008783" cy="134963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bn-IN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10668000" cy="6001643"/>
          </a:xfrm>
          <a:prstGeom prst="rightArrowCallou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লুৎফর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bn-IN" sz="48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4800" b="1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কুন্দারামপুর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ঘোড়াঘাট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০১৭১৭১৩৭৬৫৩</a:t>
            </a:r>
          </a:p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mlutfor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@gmail.com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utfor 4 bad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06200" y="1752600"/>
            <a:ext cx="65532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086600" y="152400"/>
            <a:ext cx="3995891" cy="1371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পরিকল্পিত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2667000"/>
            <a:ext cx="11887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তোমার পরিচিত পরিবেশ হতে পাঁচটি পরিবেশ দূষণের উদাহ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ণ দাও।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.jpg"/>
          <p:cNvPicPr>
            <a:picLocks noChangeAspect="1"/>
          </p:cNvPicPr>
          <p:nvPr/>
        </p:nvPicPr>
        <p:blipFill>
          <a:blip r:embed="rId2" cstate="print"/>
          <a:srcRect b="12346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85618" y="2127409"/>
            <a:ext cx="61028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8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38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bn-IN" sz="88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25408" y="792551"/>
            <a:ext cx="9495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এখানেই শেষ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সকলকে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5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CEC39C-9B40-4F64-894B-4CFD7BAB11CD}"/>
              </a:ext>
            </a:extLst>
          </p:cNvPr>
          <p:cNvSpPr txBox="1"/>
          <p:nvPr/>
        </p:nvSpPr>
        <p:spPr>
          <a:xfrm>
            <a:off x="5943600" y="228600"/>
            <a:ext cx="4495800" cy="1015663"/>
          </a:xfrm>
          <a:prstGeom prst="flowChartPunchedTap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ukesh Sutradh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15800" y="828596"/>
            <a:ext cx="5257800" cy="6943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90600" y="1371600"/>
            <a:ext cx="7772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বিষয়-প্রাথমিক বিজ্ঞান</a:t>
            </a:r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ঠ্যাংশ</a:t>
            </a:r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……</a:t>
            </a:r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বেড়ে যাচ্ছে</a:t>
            </a:r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পৃষ্টা. ৯ ও ১০</a:t>
            </a:r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 ও ২ </a:t>
            </a:r>
            <a:endParaRPr lang="bn-IN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50356" y="1641142"/>
            <a:ext cx="112644" cy="5369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6268278" y="76200"/>
            <a:ext cx="5618922" cy="212366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2438400"/>
            <a:ext cx="1402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IN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	১.২.১ 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পরিবেশ দূষণ কী তা বলতে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	১.২.২ 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পরিবেশ দুষণের কারণ উল্লেখ করতে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6000" dirty="0">
              <a:latin typeface="NikoshBAN" pitchFamily="2" charset="0"/>
              <a:cs typeface="NikoshBAN" pitchFamily="2" charset="0"/>
            </a:endParaRP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	১.২.৩ 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দূষণের উৎসসমূহ চিহ্নিত করতে পারবে।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2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127337"/>
            <a:ext cx="8077200" cy="1555909"/>
          </a:xfrm>
          <a:prstGeom prst="downArrowCallout">
            <a:avLst/>
          </a:prstGeom>
          <a:ln w="3810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382000" y="3733800"/>
          <a:ext cx="2082799" cy="1757362"/>
        </p:xfrm>
        <a:graphic>
          <a:graphicData uri="http://schemas.openxmlformats.org/presentationml/2006/ole">
            <p:oleObj spid="_x0000_s1027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o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133600"/>
            <a:ext cx="5943600" cy="4800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216533" y="945421"/>
            <a:ext cx="9495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n w="0"/>
                <a:latin typeface="NikoshBAN" pitchFamily="2" charset="0"/>
                <a:cs typeface="NikoshBAN" pitchFamily="2" charset="0"/>
              </a:rPr>
              <a:t>ভিডিও তে তোমরা কি কি দেখলে 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466923" y="978626"/>
            <a:ext cx="4690262" cy="818859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bn-IN" sz="4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19087" y="4079045"/>
            <a:ext cx="7140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২</a:t>
            </a:r>
            <a:r>
              <a:rPr lang="bn-IN" sz="4000" dirty="0" smtClean="0">
                <a:ln w="0"/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n w="0"/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latin typeface="NikoshBAN" pitchFamily="2" charset="0"/>
                <a:cs typeface="NikoshBAN" pitchFamily="2" charset="0"/>
              </a:rPr>
              <a:t>দূষণ</a:t>
            </a:r>
            <a:r>
              <a:rPr lang="bn-IN" sz="4000" dirty="0" smtClean="0">
                <a:ln w="0"/>
                <a:latin typeface="NikoshBAN" pitchFamily="2" charset="0"/>
                <a:cs typeface="NikoshBAN" pitchFamily="2" charset="0"/>
              </a:rPr>
              <a:t>),</a:t>
            </a:r>
            <a:endParaRPr lang="bn-IN" sz="40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n w="0"/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000" dirty="0" err="1" smtClean="0">
                <a:ln w="0"/>
                <a:latin typeface="NikoshBAN" pitchFamily="2" charset="0"/>
                <a:cs typeface="NikoshBAN" pitchFamily="2" charset="0"/>
              </a:rPr>
              <a:t>ঠ্যাংশ</a:t>
            </a:r>
            <a:r>
              <a:rPr lang="bn-IN" sz="4000" dirty="0" smtClean="0">
                <a:ln w="0"/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……</a:t>
            </a:r>
            <a:r>
              <a:rPr lang="bn-IN" sz="4000" dirty="0" smtClean="0">
                <a:ln w="0"/>
                <a:latin typeface="NikoshBAN" pitchFamily="2" charset="0"/>
                <a:cs typeface="NikoshBAN" pitchFamily="2" charset="0"/>
              </a:rPr>
              <a:t>বেড়ে যাচ্ছে।</a:t>
            </a:r>
            <a:endParaRPr lang="bn-IN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6400" y="2272369"/>
            <a:ext cx="4453421" cy="851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n w="0"/>
                <a:latin typeface="NikoshBAN" pitchFamily="2" charset="0"/>
                <a:cs typeface="NikoshBAN" pitchFamily="2" charset="0"/>
              </a:rPr>
              <a:t>আ</a:t>
            </a:r>
            <a:r>
              <a:rPr lang="bn-IN" sz="2400" dirty="0" smtClean="0">
                <a:ln w="0"/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400" dirty="0" err="1" smtClean="0">
                <a:ln w="0"/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24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latin typeface="NikoshBAN" pitchFamily="2" charset="0"/>
                <a:cs typeface="NikoshBAN" pitchFamily="2" charset="0"/>
              </a:rPr>
              <a:t>দূষণ</a:t>
            </a:r>
            <a:endParaRPr lang="bn-IN" sz="24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o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5181600" cy="30480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65000"/>
              </a:schemeClr>
            </a:solidFill>
          </a:ln>
          <a:effectLst/>
        </p:spPr>
      </p:pic>
      <p:pic>
        <p:nvPicPr>
          <p:cNvPr id="3" name="Picture 2" descr="h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15623" y="1645934"/>
            <a:ext cx="5281577" cy="32789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</p:pic>
      <p:pic>
        <p:nvPicPr>
          <p:cNvPr id="4" name="Picture 3" descr="Water-Pollu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562600"/>
            <a:ext cx="5123175" cy="307803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</p:pic>
      <p:pic>
        <p:nvPicPr>
          <p:cNvPr id="5" name="Picture 4" descr="Dead fish in River Tam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63200" y="5181600"/>
            <a:ext cx="5400492" cy="33528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467600" y="152400"/>
            <a:ext cx="5163593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739914"/>
            <a:ext cx="151638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 পরিবর্তন যখন জীবের জন্য ক্ষতিকর হয় তখন তাকে বলা হয় </a:t>
            </a:r>
            <a:r>
              <a:rPr lang="bn-IN" sz="44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পরিবেশ দূষণ।</a:t>
            </a:r>
            <a:endParaRPr lang="en-US" sz="44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3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5600" y="76200"/>
            <a:ext cx="6405921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07467" y="6172200"/>
            <a:ext cx="409453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কয়লা পোড়ানো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6248400"/>
            <a:ext cx="4977645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 কারখানার ধোঁয়া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koy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0800" y="1034195"/>
            <a:ext cx="7239000" cy="5061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dho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914400"/>
            <a:ext cx="7391400" cy="5292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4191000" y="7315200"/>
            <a:ext cx="9909860" cy="12954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হচ্ছে পরিবেশ দূষণের কারণ।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_main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pic>
        <p:nvPicPr>
          <p:cNvPr id="5" name="Picture 4" descr="anigif_enhanced-buzz-22916-1370297811-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44201" y="848576"/>
            <a:ext cx="7148056" cy="509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Water-Pollu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848576"/>
            <a:ext cx="6519355" cy="5247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943600" y="0"/>
            <a:ext cx="6708946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44200" y="6172200"/>
            <a:ext cx="723900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কল কারখানার রাসায়নিক পদার্থ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6248400"/>
            <a:ext cx="6385081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কল কারখানার দূষিত পানি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52800" y="7711069"/>
            <a:ext cx="10077757" cy="82333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হচ্ছে পরিবেশ দূষণের কারণ।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501</Words>
  <Application>Microsoft Office PowerPoint</Application>
  <PresentationFormat>Custom</PresentationFormat>
  <Paragraphs>79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lutfor rahman</dc:creator>
  <cp:lastModifiedBy>Home</cp:lastModifiedBy>
  <cp:revision>50</cp:revision>
  <dcterms:created xsi:type="dcterms:W3CDTF">2006-08-16T00:00:00Z</dcterms:created>
  <dcterms:modified xsi:type="dcterms:W3CDTF">2020-01-17T16:44:05Z</dcterms:modified>
</cp:coreProperties>
</file>