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75" r:id="rId3"/>
    <p:sldId id="280" r:id="rId4"/>
    <p:sldId id="274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>
      <p:cViewPr varScale="1">
        <p:scale>
          <a:sx n="85" d="100"/>
          <a:sy n="85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FD3C2-B9B2-472F-86BD-6C40308133E7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4A74F-43C7-456B-A3D2-378A0398A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IN" sz="1200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পরিবেশের</a:t>
            </a:r>
            <a:r>
              <a:rPr lang="bn-IN" sz="120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আন্তঃসম্পর্ক বা সংযোগ বুঝানোর চেষ্টা করা হয়েছে।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 আলোচনার মাধ্য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ধারণাটি স্পষ্ট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3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0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8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30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48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4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1311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48379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576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81814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31176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29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25591"/>
            <a:ext cx="6400800" cy="372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609600"/>
            <a:ext cx="5943600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1248449">
            <a:off x="187928" y="411831"/>
            <a:ext cx="24384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PB\Downloads\1 sundarban_tr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926" y="1865602"/>
            <a:ext cx="2603074" cy="240159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PB\Downloads\imag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3" y="1987173"/>
            <a:ext cx="2318627" cy="23562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PB\Downloads\as sundarbans_d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09800"/>
            <a:ext cx="1905000" cy="193468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6629400" y="1752601"/>
            <a:ext cx="2667000" cy="381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62700" y="1638301"/>
            <a:ext cx="2209800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086600" y="1371601"/>
            <a:ext cx="2514600" cy="990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515894" y="1791495"/>
            <a:ext cx="2437606" cy="754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667500" y="1562101"/>
            <a:ext cx="28194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682489">
            <a:off x="7107457" y="930559"/>
            <a:ext cx="1156258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b="1" u="sng" dirty="0"/>
          </a:p>
        </p:txBody>
      </p:sp>
      <p:sp>
        <p:nvSpPr>
          <p:cNvPr id="35" name="Rectangle 34"/>
          <p:cNvSpPr/>
          <p:nvPr/>
        </p:nvSpPr>
        <p:spPr>
          <a:xfrm>
            <a:off x="6477000" y="2133600"/>
            <a:ext cx="1156258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400" b="1" u="sng" dirty="0"/>
          </a:p>
        </p:txBody>
      </p:sp>
      <p:sp>
        <p:nvSpPr>
          <p:cNvPr id="36" name="Rectangle 35"/>
          <p:cNvSpPr/>
          <p:nvPr/>
        </p:nvSpPr>
        <p:spPr>
          <a:xfrm>
            <a:off x="2743200" y="1981200"/>
            <a:ext cx="1156258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400" b="1" u="sng" dirty="0"/>
          </a:p>
        </p:txBody>
      </p:sp>
      <p:sp>
        <p:nvSpPr>
          <p:cNvPr id="37" name="Rectangle 36"/>
          <p:cNvSpPr/>
          <p:nvPr/>
        </p:nvSpPr>
        <p:spPr>
          <a:xfrm>
            <a:off x="1752600" y="4186535"/>
            <a:ext cx="6096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মৃত্যুর পর জীবের উপর ছত্রাক, ব্যাকটেরিয়া ক্রিয়া করে  </a:t>
            </a:r>
            <a:endParaRPr lang="en-US" sz="2400" b="1" u="sng" dirty="0"/>
          </a:p>
        </p:txBody>
      </p:sp>
      <p:sp>
        <p:nvSpPr>
          <p:cNvPr id="38" name="Right Arrow 37"/>
          <p:cNvSpPr/>
          <p:nvPr/>
        </p:nvSpPr>
        <p:spPr>
          <a:xfrm rot="4721566">
            <a:off x="7436557" y="2368745"/>
            <a:ext cx="1899618" cy="215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6096000" y="3428998"/>
            <a:ext cx="1318720" cy="250077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2438400" y="3505200"/>
            <a:ext cx="1307332" cy="28121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ft Brace 19"/>
          <p:cNvSpPr/>
          <p:nvPr/>
        </p:nvSpPr>
        <p:spPr>
          <a:xfrm rot="16200000">
            <a:off x="4089671" y="508269"/>
            <a:ext cx="1040862" cy="8153399"/>
          </a:xfrm>
          <a:prstGeom prst="leftBrace">
            <a:avLst>
              <a:gd name="adj1" fmla="val 17528"/>
              <a:gd name="adj2" fmla="val 51357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676400"/>
            <a:ext cx="1156258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মাংসাশী</a:t>
            </a:r>
            <a:endParaRPr lang="en-US" sz="2400" b="1" u="sng" dirty="0"/>
          </a:p>
        </p:txBody>
      </p:sp>
      <p:pic>
        <p:nvPicPr>
          <p:cNvPr id="1027" name="Picture 3" descr="C:\Users\PB\Downloads\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09255"/>
            <a:ext cx="2455207" cy="2057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Left Brace 23"/>
          <p:cNvSpPr/>
          <p:nvPr/>
        </p:nvSpPr>
        <p:spPr>
          <a:xfrm rot="16200000" flipH="1">
            <a:off x="4114801" y="-2285999"/>
            <a:ext cx="838202" cy="7848602"/>
          </a:xfrm>
          <a:prstGeom prst="leftBrace">
            <a:avLst>
              <a:gd name="adj1" fmla="val 17528"/>
              <a:gd name="adj2" fmla="val 5155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4100259" y="6045736"/>
            <a:ext cx="1289805" cy="228596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4916" y="5257800"/>
            <a:ext cx="3709084" cy="138499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 প্রকৃয়ার বিনষ্ট শক্তি (তাপ)। বিয়োজকের ক্রিয়ায় অজৈব পুষ্টিদ্রব্য পরিবেশে মিশে যায়।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228600"/>
            <a:ext cx="2819400" cy="954107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 প্রকৃয়ার বিনষ্ট শক্তি (তাপ) 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0407" y="4824091"/>
            <a:ext cx="1689658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0" grpId="0" animBg="1"/>
      <p:bldP spid="22" grpId="0" animBg="1"/>
      <p:bldP spid="26" grpId="0" animBg="1"/>
      <p:bldP spid="26" grpId="1" animBg="1"/>
      <p:bldP spid="27" grpId="0" animBg="1"/>
      <p:bldP spid="2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8" y="2829580"/>
            <a:ext cx="1219202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813447"/>
            <a:ext cx="1600199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891" y="0"/>
            <a:ext cx="7374909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শক্তিপ্রবাহ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একমুখী, পুষ্টিদ্রব্য চক্রাকারে প্রবাহিত হচ্ছে।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95400"/>
            <a:ext cx="2412242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2454" y="2813446"/>
            <a:ext cx="1231946" cy="5847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মাংসাশী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962400"/>
            <a:ext cx="1600199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906089"/>
            <a:ext cx="2411104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6286"/>
            <a:ext cx="152400" cy="1160059"/>
            <a:chOff x="6509982" y="996287"/>
            <a:chExt cx="152400" cy="1160059"/>
          </a:xfrm>
        </p:grpSpPr>
        <p:sp>
          <p:nvSpPr>
            <p:cNvPr id="41" name="Freeform 4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55794" y="1128160"/>
            <a:ext cx="152400" cy="1160059"/>
            <a:chOff x="6509982" y="996287"/>
            <a:chExt cx="152400" cy="1160059"/>
          </a:xfrm>
        </p:grpSpPr>
        <p:sp>
          <p:nvSpPr>
            <p:cNvPr id="45" name="Freeform 4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08194" y="1280560"/>
            <a:ext cx="152400" cy="1160059"/>
            <a:chOff x="6509982" y="996287"/>
            <a:chExt cx="152400" cy="1160059"/>
          </a:xfrm>
        </p:grpSpPr>
        <p:sp>
          <p:nvSpPr>
            <p:cNvPr id="49" name="Freeform 4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96000" y="1034647"/>
            <a:ext cx="152400" cy="1160059"/>
            <a:chOff x="6509982" y="996287"/>
            <a:chExt cx="152400" cy="1160059"/>
          </a:xfrm>
        </p:grpSpPr>
        <p:sp>
          <p:nvSpPr>
            <p:cNvPr id="53" name="Freeform 5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248400" y="1166521"/>
            <a:ext cx="152400" cy="1160059"/>
            <a:chOff x="6509982" y="996287"/>
            <a:chExt cx="152400" cy="1160059"/>
          </a:xfrm>
        </p:grpSpPr>
        <p:sp>
          <p:nvSpPr>
            <p:cNvPr id="57" name="Freeform 56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00800" y="1318921"/>
            <a:ext cx="152400" cy="1160059"/>
            <a:chOff x="6509982" y="996287"/>
            <a:chExt cx="152400" cy="1160059"/>
          </a:xfrm>
        </p:grpSpPr>
        <p:sp>
          <p:nvSpPr>
            <p:cNvPr id="61" name="Freeform 6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5715000" y="3058066"/>
            <a:ext cx="1489914" cy="19312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828800" y="2895601"/>
            <a:ext cx="1722241" cy="23571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9230534">
            <a:off x="5476338" y="3783670"/>
            <a:ext cx="1791990" cy="166105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288282" y="2014170"/>
            <a:ext cx="1135045" cy="3071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6200000">
            <a:off x="4372710" y="2332891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5400000">
            <a:off x="4372710" y="3566507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320349">
            <a:off x="1715706" y="3781934"/>
            <a:ext cx="2091941" cy="19690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4455507" y="4646619"/>
            <a:ext cx="470375" cy="16873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703394" y="4737480"/>
            <a:ext cx="192206" cy="739115"/>
            <a:chOff x="6509982" y="996287"/>
            <a:chExt cx="152400" cy="1160059"/>
          </a:xfrm>
        </p:grpSpPr>
        <p:sp>
          <p:nvSpPr>
            <p:cNvPr id="75" name="Freeform 7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920518" y="4895264"/>
            <a:ext cx="192206" cy="739115"/>
            <a:chOff x="6509982" y="996287"/>
            <a:chExt cx="152400" cy="1160059"/>
          </a:xfrm>
        </p:grpSpPr>
        <p:sp>
          <p:nvSpPr>
            <p:cNvPr id="79" name="Freeform 7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24200" y="5058489"/>
            <a:ext cx="192206" cy="739115"/>
            <a:chOff x="6509982" y="996287"/>
            <a:chExt cx="152400" cy="1160059"/>
          </a:xfrm>
        </p:grpSpPr>
        <p:sp>
          <p:nvSpPr>
            <p:cNvPr id="83" name="Freeform 8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 rot="20352613">
            <a:off x="1661499" y="2302390"/>
            <a:ext cx="1851486" cy="255673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 rot="12234458">
            <a:off x="5763099" y="2386305"/>
            <a:ext cx="1602663" cy="23575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" y="5903893"/>
            <a:ext cx="9067800" cy="95410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2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55" y="69777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5943600"/>
            <a:ext cx="4648200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শৃঙ্খলের মাধ্যমে এরা পরস্পর সম্পর্কযুক্ত।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334787"/>
            <a:ext cx="1219202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4232481"/>
            <a:ext cx="15240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2641491"/>
            <a:ext cx="1524000" cy="10156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স্তরের খাদক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2403693" y="3851490"/>
            <a:ext cx="469567" cy="209451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42153" y="5006498"/>
            <a:ext cx="354544" cy="24754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79543"/>
            <a:ext cx="1524000" cy="10156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2400299" y="2263298"/>
            <a:ext cx="457200" cy="1978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4722" y="202570"/>
            <a:ext cx="54102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শক্তি প্রবাহ চলছে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2570"/>
            <a:ext cx="8534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স্তরের জীব সম্প্রদায় সংখ্যার অনুপাত মোটামুটি ভাবে অপরিবর্তিত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57200" y="1981200"/>
            <a:ext cx="6553200" cy="4876800"/>
          </a:xfrm>
          <a:prstGeom prst="triangle">
            <a:avLst>
              <a:gd name="adj" fmla="val 497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257300" y="1984612"/>
            <a:ext cx="4953000" cy="36576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305050" y="2016457"/>
            <a:ext cx="2857500" cy="2121090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57" y="4137548"/>
            <a:ext cx="3131343" cy="1540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82" y="2819401"/>
            <a:ext cx="1879059" cy="1318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3661"/>
            <a:ext cx="5974382" cy="114433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943600" y="4724400"/>
            <a:ext cx="2971800" cy="457200"/>
          </a:xfrm>
          <a:prstGeom prst="wedgeRectCallout">
            <a:avLst>
              <a:gd name="adj1" fmla="val -82399"/>
              <a:gd name="adj2" fmla="val 240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 বৃদ্ধি পেলে কী ঘটবে?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B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8237" y="1644868"/>
            <a:ext cx="4229163" cy="628738"/>
          </a:xfrm>
          <a:prstGeom prst="rect">
            <a:avLst/>
          </a:prstGeom>
        </p:spPr>
      </p:pic>
      <p:pic>
        <p:nvPicPr>
          <p:cNvPr id="14" name="Picture 13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1438" y="2142302"/>
            <a:ext cx="2047548" cy="2191056"/>
          </a:xfrm>
          <a:prstGeom prst="rect">
            <a:avLst/>
          </a:prstGeom>
        </p:spPr>
      </p:pic>
      <p:pic>
        <p:nvPicPr>
          <p:cNvPr id="15" name="Picture 14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020" y="2133599"/>
            <a:ext cx="2128410" cy="223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1" y="3048195"/>
            <a:ext cx="1879059" cy="131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0" y="3048000"/>
            <a:ext cx="1904403" cy="140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90600" y="936719"/>
            <a:ext cx="7391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হ্রাস/বৃদ্ধির চলছে, এই ভারসাম্য প্রাকৃতিক ভাবে নিয়ন্ত্রিত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3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6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2 L 2.77778E-6 -0.0430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0817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243 -0.0708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838200" y="4750115"/>
            <a:ext cx="7772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খাদ্যশৃঙ্খলটিতে শক্তিপ্রবাহ কীভাবে চলে ব্যাখ্যা কর।     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5356" y="429271"/>
            <a:ext cx="49876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2192724"/>
            <a:ext cx="1628775" cy="108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64916"/>
            <a:ext cx="2385160" cy="156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17034"/>
            <a:ext cx="1977984" cy="161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48475"/>
            <a:ext cx="2094616" cy="168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152400" y="1856017"/>
            <a:ext cx="1676400" cy="186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" y="533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71800" y="457200"/>
            <a:ext cx="2667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6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00" y="2514600"/>
            <a:ext cx="7185546" cy="1689571"/>
            <a:chOff x="1295400" y="2410584"/>
            <a:chExt cx="7185546" cy="16895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1295400" y="2410584"/>
              <a:ext cx="7162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 জড় ও জীবজগতের মধ্যে সংযোগ সৃষ্টি হয় কীভাবে?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95400" y="2962982"/>
              <a:ext cx="7162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পরিবেশে বাস্তুতন্ত্র একটি স্বয়ংসম্পূর্ণ একক- কীভাবে?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18146" y="3515380"/>
              <a:ext cx="7162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প্রকৃতি কীভাবে পরিবেশের ভারসাম্য রক্ষা করে?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0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91940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 প্রকৃতি কীভাবে এই পরিবেশের ভারসাম্য রক্ষা করে চলেছে ব্যাখ্যা কর ।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4767352"/>
            <a:ext cx="8382000" cy="18620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648200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97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8300" y="2387600"/>
            <a:ext cx="58674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2000" b="1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153400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একটি বাস্তুতন্ত্রে শক্তি প্রবাহ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চলে তা ব্যাখ্যা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পরিবেশের ভারসাম্য রক্ষায় বাস্তুতন্ত্রের ভূমিকা বর্ণনা করতে পারবে।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86380"/>
            <a:ext cx="6477000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/>
          <p:cNvSpPr/>
          <p:nvPr/>
        </p:nvSpPr>
        <p:spPr>
          <a:xfrm>
            <a:off x="2590803" y="790634"/>
            <a:ext cx="464820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উদ্ভিদে কীভাবে শক্তি সঞ্চিত হল?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4007831" cy="3962400"/>
          </a:xfrm>
          <a:prstGeom prst="rect">
            <a:avLst/>
          </a:prstGeom>
          <a:noFill/>
        </p:spPr>
      </p:pic>
      <p:sp>
        <p:nvSpPr>
          <p:cNvPr id="144" name="Right Arrow 143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environment-industry-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010" y="290362"/>
            <a:ext cx="6557790" cy="57294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514600"/>
            <a:ext cx="701040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বাস্তুতন্ত্রে শক্তি প্রবাহ এবং 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ভারসাম্য রক্ষায় বাস্তুতন্ত্রের ভূমিকা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941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/>
          <p:cNvSpPr/>
          <p:nvPr/>
        </p:nvSpPr>
        <p:spPr>
          <a:xfrm rot="18178664" flipV="1">
            <a:off x="2997913" y="847559"/>
            <a:ext cx="1859129" cy="4812759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812" y="2895600"/>
            <a:ext cx="2435787" cy="338687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90500" y="3771900"/>
            <a:ext cx="48006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300" y="266700"/>
            <a:ext cx="1524000" cy="1447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905000"/>
            <a:ext cx="4038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28600" y="2133600"/>
            <a:ext cx="1752600" cy="1066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4394" y="2132806"/>
            <a:ext cx="3428206" cy="282019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409700" y="571500"/>
            <a:ext cx="1676400" cy="533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228600"/>
            <a:ext cx="29718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952500" y="3162300"/>
            <a:ext cx="38862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059173">
            <a:off x="2176887" y="3122569"/>
            <a:ext cx="43434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আসা আলোর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২% ব্যবহৃত হয় সালোকসংশ্লেষণে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286000" y="1524000"/>
            <a:ext cx="68580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n 5"/>
          <p:cNvSpPr/>
          <p:nvPr/>
        </p:nvSpPr>
        <p:spPr>
          <a:xfrm>
            <a:off x="831272" y="851346"/>
            <a:ext cx="2064328" cy="18918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82468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2600" y="2935068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00" y="3773268"/>
            <a:ext cx="1066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600" y="3392268"/>
            <a:ext cx="1600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200" y="4535269"/>
            <a:ext cx="1143000" cy="6463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067580"/>
            <a:ext cx="7086600" cy="52322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হচ্ছে।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28600"/>
            <a:ext cx="2971800" cy="5847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শক্তির উৎস সূর্য</a:t>
            </a:r>
            <a:endParaRPr lang="en-US" sz="32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400" y="5307448"/>
            <a:ext cx="7518400" cy="156966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প্র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 চলাকালে সবুজ উদ্ভিদ প্রাকৃতিক যৌগ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পানি,  নাইট্রোজেন, সালফার আয়রন,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 ব্যবহার করে।</a:t>
            </a:r>
            <a:r>
              <a:rPr lang="bn-IN" sz="32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8100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অজীব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2484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5410200" y="1219200"/>
            <a:ext cx="838200" cy="838200"/>
          </a:xfrm>
          <a:prstGeom prst="mathPlus">
            <a:avLst>
              <a:gd name="adj1" fmla="val 1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0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স্তরের খাদককে ২য় স্তরের খাদক খাচ্ছে ।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38400" y="6091535"/>
            <a:ext cx="6629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গ্রহণের মাধ্যমে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 হচ্ছে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6158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498</Words>
  <Application>Microsoft Office PowerPoint</Application>
  <PresentationFormat>On-screen Show (4:3)</PresentationFormat>
  <Paragraphs>91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NikoshBAN</vt:lpstr>
      <vt:lpstr>SutonnyMJ</vt:lpstr>
      <vt:lpstr>Trebuchet MS</vt:lpstr>
      <vt:lpstr>Vrinda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72</cp:revision>
  <dcterms:created xsi:type="dcterms:W3CDTF">2006-08-16T00:00:00Z</dcterms:created>
  <dcterms:modified xsi:type="dcterms:W3CDTF">2019-12-16T02:37:51Z</dcterms:modified>
</cp:coreProperties>
</file>