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74" r:id="rId3"/>
    <p:sldId id="286" r:id="rId4"/>
    <p:sldId id="263" r:id="rId5"/>
    <p:sldId id="260" r:id="rId6"/>
    <p:sldId id="266" r:id="rId7"/>
    <p:sldId id="272" r:id="rId8"/>
    <p:sldId id="261" r:id="rId9"/>
    <p:sldId id="271" r:id="rId10"/>
    <p:sldId id="287" r:id="rId11"/>
    <p:sldId id="276" r:id="rId12"/>
    <p:sldId id="270" r:id="rId13"/>
    <p:sldId id="267" r:id="rId14"/>
    <p:sldId id="277" r:id="rId15"/>
    <p:sldId id="259" r:id="rId16"/>
    <p:sldId id="268" r:id="rId17"/>
    <p:sldId id="269" r:id="rId18"/>
    <p:sldId id="257" r:id="rId19"/>
    <p:sldId id="280" r:id="rId20"/>
    <p:sldId id="262" r:id="rId21"/>
    <p:sldId id="273" r:id="rId22"/>
    <p:sldId id="282" r:id="rId23"/>
    <p:sldId id="278" r:id="rId24"/>
    <p:sldId id="265" r:id="rId25"/>
    <p:sldId id="264" r:id="rId26"/>
    <p:sldId id="258" r:id="rId27"/>
    <p:sldId id="279" r:id="rId28"/>
    <p:sldId id="281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38100" y="87084"/>
            <a:ext cx="9029700" cy="6651173"/>
          </a:xfrm>
          <a:prstGeom prst="rect">
            <a:avLst/>
          </a:prstGeom>
          <a:solidFill>
            <a:srgbClr val="00B050"/>
          </a:solidFill>
          <a:ln w="1905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2400" y="261255"/>
            <a:ext cx="8763000" cy="6302829"/>
          </a:xfrm>
          <a:prstGeom prst="rect">
            <a:avLst/>
          </a:prstGeom>
          <a:noFill/>
          <a:ln w="1143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242207" y="304800"/>
            <a:ext cx="8610600" cy="6237513"/>
          </a:xfrm>
          <a:prstGeom prst="roundRect">
            <a:avLst/>
          </a:prstGeom>
          <a:ln w="635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242207" y="304800"/>
            <a:ext cx="685800" cy="478972"/>
          </a:xfrm>
          <a:prstGeom prst="ellipse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b="-43182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379029" y="6531427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kailashroy03@gmail.com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7" Type="http://schemas.openxmlformats.org/officeDocument/2006/relationships/image" Target="../media/image13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0.png"/><Relationship Id="rId5" Type="http://schemas.openxmlformats.org/officeDocument/2006/relationships/image" Target="../media/image110.png"/><Relationship Id="rId4" Type="http://schemas.openxmlformats.org/officeDocument/2006/relationships/image" Target="../media/image10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bn.wikipedia.org/wiki/%E0%A6%AF%E0%A7%81%E0%A6%95%E0%A7%8D%E0%A6%A4%E0%A6%B0%E0%A6%BE%E0%A6%9C%E0%A7%8D%E0%A6%AF" TargetMode="External"/><Relationship Id="rId3" Type="http://schemas.openxmlformats.org/officeDocument/2006/relationships/hyperlink" Target="https://bn.wikipedia.org/wiki/%E0%A6%AB%E0%A7%87%E0%A6%AC%E0%A7%8D%E0%A6%B0%E0%A7%81%E0%A6%AF%E0%A6%BC%E0%A6%BE%E0%A6%B0%E0%A6%BF_%E0%A7%A7%E0%A7%AD" TargetMode="External"/><Relationship Id="rId7" Type="http://schemas.openxmlformats.org/officeDocument/2006/relationships/hyperlink" Target="https://bn.wikipedia.org/wiki/%E0%A6%85%E0%A6%B8%E0%A7%8D%E0%A6%9F%E0%A7%8D%E0%A6%B0%E0%A7%87%E0%A6%B2%E0%A6%BF%E0%A6%AF%E0%A6%BC%E0%A6%BE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n.wikipedia.org/wiki/%E0%A7%A7%E0%A7%AF%E0%A7%AC%E0%A7%A8" TargetMode="External"/><Relationship Id="rId5" Type="http://schemas.openxmlformats.org/officeDocument/2006/relationships/hyperlink" Target="https://bn.wikipedia.org/wiki/%E0%A6%9C%E0%A7%81%E0%A6%B2%E0%A6%BE%E0%A6%87_%E0%A7%A8%E0%A7%AF" TargetMode="External"/><Relationship Id="rId10" Type="http://schemas.openxmlformats.org/officeDocument/2006/relationships/hyperlink" Target="https://bn.wikipedia.org/w/index.php?title=%E0%A6%AC%E0%A6%BF%E0%A6%AC%E0%A6%B0%E0%A7%8D%E0%A6%A4%E0%A6%A8%E0%A6%AC%E0%A6%BE%E0%A6%A6%E0%A7%80_%E0%A6%9C%E0%A7%80%E0%A6%AC%E0%A6%AC%E0%A6%BF%E0%A6%9C%E0%A7%8D%E0%A6%9E%E0%A6%BE%E0%A6%A8%E0%A7%80&amp;action=edit&amp;redlink=1" TargetMode="External"/><Relationship Id="rId4" Type="http://schemas.openxmlformats.org/officeDocument/2006/relationships/hyperlink" Target="https://bn.wikipedia.org/wiki/%E0%A7%A7%E0%A7%AE%E0%A7%AF%E0%A7%A6" TargetMode="External"/><Relationship Id="rId9" Type="http://schemas.openxmlformats.org/officeDocument/2006/relationships/hyperlink" Target="https://bn.wikipedia.org/w/index.php?title=%E0%A6%AA%E0%A6%B0%E0%A6%BF%E0%A6%B8%E0%A6%82%E0%A6%96%E0%A7%8D%E0%A6%AF%E0%A6%BE%E0%A6%A8%E0%A6%AC%E0%A6%BF%E0%A6%A6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401781"/>
            <a:ext cx="7924800" cy="57150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42123">
            <a:off x="4330509" y="1463031"/>
            <a:ext cx="4022472" cy="923330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স্বাগতম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194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4522" y="2362200"/>
            <a:ext cx="6874191" cy="6463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/>
              <a:t>25, 45,40,20, 35, 30,35,30,40,41,</a:t>
            </a:r>
          </a:p>
          <a:p>
            <a:r>
              <a:rPr lang="bn-IN" dirty="0" smtClean="0"/>
              <a:t>46,20,25,30,45,42,45,47,50,30.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2012" y="1617260"/>
            <a:ext cx="6886701" cy="4001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কোন শ্রেনীর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NikoshBAN" pitchFamily="2" charset="0"/>
              </a:rPr>
              <a:t>20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জন শিক্ষার্থীর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গণিতের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প্রাপ্ত নম্বর দেওয়া আছেঃ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2824348" y="304800"/>
            <a:ext cx="2052452" cy="6477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লক্ষ করি</a:t>
            </a:r>
            <a:endParaRPr lang="en-US" sz="2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80402" y="4308114"/>
                <a:ext cx="6908311" cy="986296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5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শ্রেণিব্যাপ্তি নিয়ে </a:t>
                </a: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শ্রেণিসংখ্যা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31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5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=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6.2 = 7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টি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402" y="4308114"/>
                <a:ext cx="6908311" cy="986296"/>
              </a:xfrm>
              <a:prstGeom prst="rect">
                <a:avLst/>
              </a:prstGeom>
              <a:blipFill rotWithShape="0">
                <a:blip r:embed="rId2"/>
                <a:stretch>
                  <a:fillRect l="-1143" t="-5422" b="-6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150917" y="3370421"/>
            <a:ext cx="6837796" cy="46166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পরিসর=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(50 – 20) + 1 = 31</a:t>
            </a:r>
            <a:endParaRPr lang="bn-IN" sz="2400" dirty="0" smtClean="0">
              <a:latin typeface="Times New Roman" pitchFamily="18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880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Callout 6"/>
          <p:cNvSpPr/>
          <p:nvPr/>
        </p:nvSpPr>
        <p:spPr>
          <a:xfrm>
            <a:off x="3124200" y="457200"/>
            <a:ext cx="2590800" cy="914400"/>
          </a:xfrm>
          <a:prstGeom prst="down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258842"/>
            <a:ext cx="7467600" cy="6463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কোন শ্রেনীর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Times New Roman" pitchFamily="18" charset="0"/>
                <a:cs typeface="NikoshBAN" pitchFamily="2" charset="0"/>
              </a:rPr>
              <a:t>২০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জন শিক্ষার্থীর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গণিতের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প্রাপ্ত নম্বর দেওয়া আছেঃ</a:t>
            </a:r>
          </a:p>
          <a:p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৪০, ৪১, ৪৫, ১৮, ৪১, ২০, ৪৫, ৪১, ৪৫, ২৫, ২০, ৪০, ১৮, ২০, ৪৫, ৪৭, ৪৮, ৪৮, ৪৯, ১৯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5880" y="3652665"/>
            <a:ext cx="7045534" cy="3385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 smtClean="0"/>
              <a:t>১। পরিসর নির্ণয় কর।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828171" y="4339922"/>
            <a:ext cx="7100952" cy="33855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/>
              <a:t>২</a:t>
            </a:r>
            <a:r>
              <a:rPr lang="bn-IN" sz="1600" dirty="0" smtClean="0"/>
              <a:t>। শ্রেণিব্যাপ্তি ৫ ধরে শ্রেণি সংখ্যা নির্ণয় কর।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266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1613" y="990600"/>
            <a:ext cx="7059387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কোন শ্রেনীর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Times New Roman" pitchFamily="18" charset="0"/>
                <a:cs typeface="NikoshBAN" pitchFamily="2" charset="0"/>
              </a:rPr>
              <a:t>২০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জন শিক্ষার্থীর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গণিতের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প্রাপ্ত নম্বর দেওয়া আছেঃ</a:t>
            </a:r>
          </a:p>
          <a:p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২৫,৪৫,৪০,২০,৩৫,৩০,৩৫,৩০,৪০,৪১,৪৬,২০,২৫,৩০,৪৫,৪২,৪৫,৪৭,৫০,৩০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624966"/>
              </p:ext>
            </p:extLst>
          </p:nvPr>
        </p:nvGraphicFramePr>
        <p:xfrm>
          <a:off x="1025236" y="2667000"/>
          <a:ext cx="6961910" cy="374189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28727"/>
                <a:gridCol w="2856185"/>
                <a:gridCol w="2376998"/>
              </a:tblGrid>
              <a:tr h="3576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bn-IN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ব্যাপ্তি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ট্যালি</a:t>
                      </a:r>
                      <a:r>
                        <a:rPr lang="bn-IN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গনসংখ্যা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220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20</a:t>
                      </a:r>
                      <a:r>
                        <a:rPr lang="bn-IN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- 24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//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220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25</a:t>
                      </a:r>
                      <a:r>
                        <a:rPr lang="bn-IN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- </a:t>
                      </a: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29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//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220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30</a:t>
                      </a:r>
                      <a:r>
                        <a:rPr lang="bn-IN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- 3</a:t>
                      </a: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4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////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4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220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3</a:t>
                      </a: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5 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- </a:t>
                      </a: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39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//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220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4</a:t>
                      </a: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0</a:t>
                      </a:r>
                      <a:r>
                        <a:rPr lang="bn-IN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- </a:t>
                      </a: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44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////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4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220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45 - 49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/////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220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50</a:t>
                      </a:r>
                      <a:r>
                        <a:rPr lang="bn-IN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- 54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1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220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20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27758" y="2024069"/>
            <a:ext cx="7073242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শ্রেণিব্যাপ্তি ৫ নিয়ে গনসংখ্যা সারণিঃ</a:t>
            </a:r>
          </a:p>
        </p:txBody>
      </p:sp>
    </p:spTree>
    <p:extLst>
      <p:ext uri="{BB962C8B-B14F-4D97-AF65-F5344CB8AC3E}">
        <p14:creationId xmlns:p14="http://schemas.microsoft.com/office/powerpoint/2010/main" val="110266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327202"/>
              </p:ext>
            </p:extLst>
          </p:nvPr>
        </p:nvGraphicFramePr>
        <p:xfrm>
          <a:off x="959892" y="1447800"/>
          <a:ext cx="7239000" cy="38183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75888"/>
                <a:gridCol w="2273229"/>
                <a:gridCol w="1623735"/>
                <a:gridCol w="1966148"/>
              </a:tblGrid>
              <a:tr h="35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bn-IN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ব্যাপ্তি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শ্রেণি মধ্যমান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 (xi)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গনসংখ্যা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(fi)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fixi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4315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20</a:t>
                      </a:r>
                      <a:r>
                        <a:rPr lang="bn-IN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- 24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২২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৪৪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4315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25</a:t>
                      </a:r>
                      <a:r>
                        <a:rPr lang="bn-IN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- </a:t>
                      </a: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29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২৭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৫৪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4315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30</a:t>
                      </a:r>
                      <a:r>
                        <a:rPr lang="bn-IN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- 3</a:t>
                      </a: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4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৩২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4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১২৮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4315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3</a:t>
                      </a: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5 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- </a:t>
                      </a: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39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৩৭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৭৪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4315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4</a:t>
                      </a: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0</a:t>
                      </a:r>
                      <a:r>
                        <a:rPr lang="bn-IN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- </a:t>
                      </a: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44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৪২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4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১৬৮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4315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45 - 49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৪৭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২৩৫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4315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dirty="0" smtClean="0">
                          <a:latin typeface="NikoshBAN" pitchFamily="2" charset="0"/>
                          <a:cs typeface="NikoshBAN" pitchFamily="2" charset="0"/>
                        </a:rPr>
                        <a:t>50</a:t>
                      </a:r>
                      <a:r>
                        <a:rPr lang="bn-IN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- 54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৫২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1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৫২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4315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20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৭৫৫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0" y="5486400"/>
                <a:ext cx="7315199" cy="455509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নির্ণেয় </a:t>
                </a:r>
                <a:r>
                  <a:rPr lang="en-US" sz="1400" dirty="0" err="1" smtClean="0"/>
                  <a:t>গানিতিক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গড়</a:t>
                </a:r>
                <a:r>
                  <a:rPr lang="en-US" sz="1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⅀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𝑓𝑖𝑥𝑖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1400" dirty="0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৭৫৫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২০</m:t>
                        </m:r>
                      </m:den>
                    </m:f>
                  </m:oMath>
                </a14:m>
                <a:r>
                  <a:rPr lang="en-US" sz="1400" dirty="0" smtClean="0"/>
                  <a:t> = ৩৭.৭৫</a:t>
                </a:r>
                <a:endParaRPr lang="en-US" sz="1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486400"/>
                <a:ext cx="7315199" cy="455509"/>
              </a:xfrm>
              <a:prstGeom prst="rect">
                <a:avLst/>
              </a:prstGeom>
              <a:blipFill rotWithShape="0">
                <a:blip r:embed="rId2"/>
                <a:stretch>
                  <a:fillRect l="-83" b="-1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Horizontal Scroll 1"/>
          <p:cNvSpPr/>
          <p:nvPr/>
        </p:nvSpPr>
        <p:spPr>
          <a:xfrm>
            <a:off x="2590800" y="457200"/>
            <a:ext cx="2819400" cy="533400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400" dirty="0" smtClean="0">
                <a:solidFill>
                  <a:schemeClr val="tx1"/>
                </a:solidFill>
              </a:rPr>
              <a:t>গানিতিক গড়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66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667000" y="408709"/>
            <a:ext cx="2438400" cy="838200"/>
          </a:xfrm>
          <a:prstGeom prst="down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785807"/>
            <a:ext cx="7848600" cy="33855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কোন শ্রেনীর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5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0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জন শিক্ষার্থীর 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9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0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নম্বরের সাময়িক পরীক্ষার প্রাপ্ত নম্বরের গনসংখ্যা সারনী হলোঃ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193486"/>
              </p:ext>
            </p:extLst>
          </p:nvPr>
        </p:nvGraphicFramePr>
        <p:xfrm>
          <a:off x="762000" y="3429000"/>
          <a:ext cx="7620991" cy="6705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92437"/>
                <a:gridCol w="1092437"/>
                <a:gridCol w="1160715"/>
                <a:gridCol w="1024159"/>
                <a:gridCol w="1092437"/>
                <a:gridCol w="1130922"/>
                <a:gridCol w="1027884"/>
              </a:tblGrid>
              <a:tr h="335280">
                <a:tc>
                  <a:txBody>
                    <a:bodyPr/>
                    <a:lstStyle/>
                    <a:p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প্রাপ্ত নম্বর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3</a:t>
                      </a: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1-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4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0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4</a:t>
                      </a: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1- </a:t>
                      </a:r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0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1- </a:t>
                      </a:r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0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1- </a:t>
                      </a:r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7</a:t>
                      </a: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0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7</a:t>
                      </a: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1- </a:t>
                      </a:r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0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81- 90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গনসংখ্যা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7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12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638800" y="381000"/>
            <a:ext cx="2209800" cy="21336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4648200"/>
            <a:ext cx="7848600" cy="3693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প্রদত্ত উপাত্তের গানিতিক গড় নির্ণয়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66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096491" y="381000"/>
            <a:ext cx="2819400" cy="7620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লক্ষ্য করি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63386" y="1905000"/>
            <a:ext cx="6085610" cy="2895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88917" y="5064258"/>
            <a:ext cx="6612082" cy="5847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সারির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পরের সারিতে</a:t>
            </a:r>
          </a:p>
          <a:p>
            <a:r>
              <a:rPr lang="bn-IN" sz="1600" dirty="0" smtClean="0">
                <a:latin typeface="NikoshBAN" pitchFamily="2" charset="0"/>
                <a:cs typeface="NikoshBAN" pitchFamily="2" charset="0"/>
              </a:rPr>
              <a:t>2,3,4,5,6,7,8,9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সংখ্যা মাঝখানে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5790" y="5751078"/>
            <a:ext cx="6695209" cy="5847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সুতরাং  সংখ্যাসুচক উপাত্ত ক্রমানুসারে সাজিয়ে সমান দুই ভাগে ভাগ </a:t>
            </a:r>
          </a:p>
          <a:p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করে যে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মান পাওয়া যায় তাহাকেই উপাত্তগুলোর মধ্যক বলে।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3386" y="1265340"/>
            <a:ext cx="6400800" cy="3385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চিত্রে  সমান চিহ্নের  ডান দিকে কোন কোন সংখ্যা মাঝখানে আছে?</a:t>
            </a:r>
          </a:p>
        </p:txBody>
      </p:sp>
    </p:spTree>
    <p:extLst>
      <p:ext uri="{BB962C8B-B14F-4D97-AF65-F5344CB8AC3E}">
        <p14:creationId xmlns:p14="http://schemas.microsoft.com/office/powerpoint/2010/main" val="110266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096491" y="381000"/>
            <a:ext cx="2819400" cy="7620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এসো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দেখি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464778" y="4953000"/>
            <a:ext cx="6841021" cy="369332"/>
            <a:chOff x="1458192" y="2069068"/>
            <a:chExt cx="4561608" cy="369332"/>
          </a:xfrm>
        </p:grpSpPr>
        <p:sp>
          <p:nvSpPr>
            <p:cNvPr id="3" name="TextBox 2"/>
            <p:cNvSpPr txBox="1"/>
            <p:nvPr/>
          </p:nvSpPr>
          <p:spPr>
            <a:xfrm>
              <a:off x="1458192" y="2069068"/>
              <a:ext cx="1742208" cy="3693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dirty="0" smtClean="0"/>
                <a:t>৩ , ৪, ৫, ৬</a:t>
              </a:r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352800" y="206906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৭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962400" y="2069068"/>
              <a:ext cx="2057400" cy="3693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dirty="0" smtClean="0"/>
                <a:t>৮ , ৯ , ১০, ১১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13323" y="1143000"/>
            <a:ext cx="2362202" cy="1676400"/>
            <a:chOff x="507441" y="1081999"/>
            <a:chExt cx="3176153" cy="152400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9" name="Notched Right Arrow 8"/>
            <p:cNvSpPr/>
            <p:nvPr/>
          </p:nvSpPr>
          <p:spPr>
            <a:xfrm>
              <a:off x="507441" y="1081999"/>
              <a:ext cx="3176153" cy="1524000"/>
            </a:xfrm>
            <a:prstGeom prst="notched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11556" y="1720334"/>
              <a:ext cx="1967923" cy="30777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bn-IN" sz="1600" dirty="0"/>
                <a:t>ম</a:t>
              </a:r>
              <a:r>
                <a:rPr lang="bn-IN" sz="1600" b="1" dirty="0"/>
                <a:t>ধ্য</a:t>
              </a:r>
              <a:r>
                <a:rPr lang="bn-IN" sz="1600" dirty="0"/>
                <a:t>ক নির্ণয়ঃ</a:t>
              </a:r>
              <a:endParaRPr lang="en-US" sz="16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430312" y="2971800"/>
            <a:ext cx="6875488" cy="83099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 smtClean="0"/>
              <a:t>ধরি, ৫,৩,৪,৮,৬,৭,৯,১১,১০ কতকগুলো সংখ্যা</a:t>
            </a:r>
          </a:p>
          <a:p>
            <a:r>
              <a:rPr lang="bn-IN" sz="1600" dirty="0" smtClean="0"/>
              <a:t>সংখ্যাগুলো মানের ক্রম অনুসারে সাজালে হয়,</a:t>
            </a:r>
          </a:p>
          <a:p>
            <a:r>
              <a:rPr lang="bn-IN" sz="1600" dirty="0" smtClean="0"/>
              <a:t>৩,৪,৫,৬,৭,৮,৯,১০,১১।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64778" y="5867400"/>
            <a:ext cx="6841021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 smtClean="0"/>
              <a:t>৭ সংখ্যার অবস্থান মাঝে । সুতরাং মধ্যক  ৭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30312" y="4166300"/>
            <a:ext cx="6875488" cy="3385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 smtClean="0"/>
              <a:t> ক্রমবিন্যস্ত সংখ্যাগুলো  সমান দুই ভাগে ভাগ করলে হয়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266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000632"/>
            <a:ext cx="8353567" cy="30777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/>
              <a:t>নিচের  </a:t>
            </a:r>
            <a:r>
              <a:rPr lang="en-US" sz="1400" dirty="0" err="1" smtClean="0"/>
              <a:t>সংখ্যাগুলোর</a:t>
            </a:r>
            <a:r>
              <a:rPr lang="en-US" sz="1400" dirty="0" smtClean="0"/>
              <a:t> </a:t>
            </a:r>
            <a:r>
              <a:rPr lang="en-US" sz="1400" dirty="0" err="1" smtClean="0"/>
              <a:t>মধ্যক</a:t>
            </a:r>
            <a:r>
              <a:rPr lang="en-US" sz="1400" dirty="0" smtClean="0"/>
              <a:t> </a:t>
            </a:r>
            <a:r>
              <a:rPr lang="en-US" sz="1400" dirty="0" err="1" smtClean="0"/>
              <a:t>নির্ণয়</a:t>
            </a:r>
            <a:r>
              <a:rPr lang="en-US" sz="1400" dirty="0" smtClean="0"/>
              <a:t> ক</a:t>
            </a:r>
            <a:r>
              <a:rPr lang="bn-IN" sz="1400" dirty="0" smtClean="0"/>
              <a:t>রিঃ</a:t>
            </a:r>
            <a:r>
              <a:rPr lang="en-US" sz="1400" dirty="0" smtClean="0"/>
              <a:t> ২৩, ১১, ২৫, ১৫,২১, ১২, ১৭, ১৮,  ২২, ২৭, ২৯, ৩০, ১৬, ১৯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93510" y="1620707"/>
            <a:ext cx="8341057" cy="7386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/>
              <a:t>সমাধানঃ সংখ্যাগুলোকে মানের ক্রমানুসারে উর্ধ্বক্রমে সাজানো হল- ১১,১২,১৫,১৬,১৭,১৮,১৯,২১,২২,২৩,২৫,২৭,২৯,৩০</a:t>
            </a:r>
          </a:p>
          <a:p>
            <a:r>
              <a:rPr lang="bn-IN" sz="1400" dirty="0" smtClean="0"/>
              <a:t>এখানে </a:t>
            </a:r>
            <a:r>
              <a:rPr lang="en-US" sz="1400" dirty="0" err="1" smtClean="0"/>
              <a:t>সংখ্যাগুলো</a:t>
            </a:r>
            <a:r>
              <a:rPr lang="bn-IN" sz="1400" dirty="0" smtClean="0"/>
              <a:t> জোড় সংখ্যা </a:t>
            </a:r>
            <a:r>
              <a:rPr lang="en-US" sz="1400" dirty="0" smtClean="0"/>
              <a:t> </a:t>
            </a:r>
            <a:r>
              <a:rPr lang="en-US" sz="1400" dirty="0" err="1" smtClean="0"/>
              <a:t>মধ্যক</a:t>
            </a:r>
            <a:r>
              <a:rPr lang="en-US" sz="1400" dirty="0" smtClean="0"/>
              <a:t> </a:t>
            </a:r>
            <a:r>
              <a:rPr lang="en-US" sz="1400" dirty="0" err="1" smtClean="0"/>
              <a:t>নির্ণয়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করঃ</a:t>
            </a:r>
            <a:r>
              <a:rPr lang="en-US" sz="1400" dirty="0" smtClean="0"/>
              <a:t> </a:t>
            </a:r>
            <a:r>
              <a:rPr lang="bn-IN" sz="1400" dirty="0" smtClean="0"/>
              <a:t> </a:t>
            </a:r>
            <a:r>
              <a:rPr lang="en-US" sz="1400" dirty="0" smtClean="0"/>
              <a:t>n = ১৪ </a:t>
            </a:r>
            <a:endParaRPr lang="en-US" sz="1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554182" y="2695113"/>
            <a:ext cx="7010400" cy="661143"/>
            <a:chOff x="685800" y="3279632"/>
            <a:chExt cx="7010400" cy="661143"/>
          </a:xfrm>
          <a:solidFill>
            <a:schemeClr val="accent4">
              <a:lumMod val="60000"/>
              <a:lumOff val="40000"/>
            </a:schemeClr>
          </a:solidFill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3096490" y="3279632"/>
                  <a:ext cx="4599710" cy="661143"/>
                </a:xfrm>
                <a:prstGeom prst="rect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bn-IN" sz="1400" b="0" i="1" smtClean="0">
                                    <a:latin typeface="Cambria Math"/>
                                  </a:rPr>
                                  <m:t>১৪</m:t>
                                </m:r>
                              </m:num>
                              <m:den>
                                <m:r>
                                  <a:rPr lang="bn-IN" sz="1400" b="0" i="1" smtClean="0">
                                    <a:latin typeface="Cambria Math"/>
                                  </a:rPr>
                                  <m:t>২</m:t>
                                </m:r>
                              </m:den>
                            </m:f>
                            <m:r>
                              <a:rPr lang="bn-IN" sz="14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তম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ও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 ( </m:t>
                            </m:r>
                            <m:f>
                              <m:fPr>
                                <m:ctrlPr>
                                  <a:rPr lang="bn-IN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bn-IN" sz="1400" b="0" i="1" smtClean="0">
                                    <a:latin typeface="Cambria Math"/>
                                  </a:rPr>
                                  <m:t>১৪</m:t>
                                </m:r>
                              </m:num>
                              <m:den>
                                <m:r>
                                  <a:rPr lang="bn-IN" sz="1400" b="0" i="1" smtClean="0">
                                    <a:latin typeface="Cambria Math"/>
                                  </a:rPr>
                                  <m:t>২</m:t>
                                </m:r>
                              </m:den>
                            </m:f>
                            <m:r>
                              <a:rPr lang="bn-IN" sz="14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১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 )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তম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পদ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দুইটির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মানের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যোগফল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 </m:t>
                            </m:r>
                          </m:num>
                          <m:den>
                            <m:r>
                              <a:rPr lang="bn-IN" sz="1400" b="0" i="1" smtClean="0">
                                <a:latin typeface="Cambria Math"/>
                              </a:rPr>
                              <m:t>২</m:t>
                            </m:r>
                          </m:den>
                        </m:f>
                        <m:r>
                          <a:rPr lang="en-US" sz="1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400" i="1">
                            <a:latin typeface="Cambria Math"/>
                          </a:rPr>
                          <m:t>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6490" y="3279632"/>
                  <a:ext cx="4599710" cy="66114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Box 5"/>
            <p:cNvSpPr txBox="1"/>
            <p:nvPr/>
          </p:nvSpPr>
          <p:spPr>
            <a:xfrm>
              <a:off x="685800" y="3387033"/>
              <a:ext cx="1153391" cy="307777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dirty="0" err="1" smtClean="0"/>
                <a:t>মধ্যক</a:t>
              </a:r>
              <a:r>
                <a:rPr lang="en-US" sz="1400" dirty="0" smtClean="0"/>
                <a:t> </a:t>
              </a:r>
              <a:endParaRPr lang="en-US" sz="1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31477" y="3356256"/>
              <a:ext cx="696083" cy="338554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bn-IN" sz="14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1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899859" y="3574234"/>
            <a:ext cx="5664723" cy="573940"/>
            <a:chOff x="1996841" y="4071550"/>
            <a:chExt cx="5664723" cy="573940"/>
          </a:xfrm>
          <a:solidFill>
            <a:schemeClr val="accent4">
              <a:lumMod val="60000"/>
              <a:lumOff val="40000"/>
            </a:schemeClr>
          </a:solidFill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3061854" y="4071550"/>
                  <a:ext cx="4599710" cy="573940"/>
                </a:xfrm>
                <a:prstGeom prst="rect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bn-IN" sz="1400" b="0" i="1" smtClean="0">
                                <a:latin typeface="Cambria Math"/>
                              </a:rPr>
                              <m:t>৭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ম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তম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ও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  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৮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ম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তম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পদ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দুইটির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মানের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যোগফল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 </m:t>
                            </m:r>
                          </m:num>
                          <m:den>
                            <m:r>
                              <a:rPr lang="bn-IN" sz="1400" b="0" i="1" smtClean="0">
                                <a:latin typeface="Cambria Math"/>
                              </a:rPr>
                              <m:t>২</m:t>
                            </m:r>
                          </m:den>
                        </m:f>
                        <m:r>
                          <a:rPr lang="en-US" sz="1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400" i="1">
                            <a:latin typeface="Cambria Math"/>
                          </a:rPr>
                          <m:t>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1854" y="4071550"/>
                  <a:ext cx="4599710" cy="57394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1996841" y="4148174"/>
              <a:ext cx="696083" cy="338554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bn-IN" sz="14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1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899859" y="4214708"/>
            <a:ext cx="5664723" cy="510140"/>
            <a:chOff x="1996841" y="4721661"/>
            <a:chExt cx="5664723" cy="510140"/>
          </a:xfrm>
          <a:solidFill>
            <a:srgbClr val="00B0F0"/>
          </a:solidFill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3061854" y="4721661"/>
                  <a:ext cx="4599710" cy="510140"/>
                </a:xfrm>
                <a:prstGeom prst="rect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bn-IN" sz="1400" b="0" i="1" smtClean="0">
                                <a:latin typeface="Cambria Math"/>
                              </a:rPr>
                              <m:t>১৯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২১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 </m:t>
                            </m:r>
                          </m:num>
                          <m:den>
                            <m:r>
                              <a:rPr lang="bn-IN" sz="1400" b="0" i="1" smtClean="0">
                                <a:latin typeface="Cambria Math"/>
                              </a:rPr>
                              <m:t>২</m:t>
                            </m:r>
                          </m:den>
                        </m:f>
                        <m:r>
                          <a:rPr lang="en-US" sz="1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400" i="1">
                            <a:latin typeface="Cambria Math"/>
                          </a:rPr>
                          <m:t>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1854" y="4721661"/>
                  <a:ext cx="4599710" cy="51014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Box 10"/>
            <p:cNvSpPr txBox="1"/>
            <p:nvPr/>
          </p:nvSpPr>
          <p:spPr>
            <a:xfrm>
              <a:off x="1996841" y="4798285"/>
              <a:ext cx="696083" cy="338554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bn-IN" sz="14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1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899859" y="4874061"/>
            <a:ext cx="5664723" cy="510140"/>
            <a:chOff x="1996841" y="5384201"/>
            <a:chExt cx="5664723" cy="510140"/>
          </a:xfrm>
          <a:solidFill>
            <a:srgbClr val="00B0F0"/>
          </a:solidFill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3061854" y="5384201"/>
                  <a:ext cx="4599710" cy="510140"/>
                </a:xfrm>
                <a:prstGeom prst="rect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bn-IN" sz="1400" b="0" i="1" smtClean="0">
                                <a:latin typeface="Cambria Math"/>
                              </a:rPr>
                              <m:t>৪০</m:t>
                            </m:r>
                            <m:r>
                              <a:rPr lang="bn-IN" sz="1400" b="0" i="1" smtClean="0">
                                <a:latin typeface="Cambria Math"/>
                              </a:rPr>
                              <m:t> </m:t>
                            </m:r>
                          </m:num>
                          <m:den>
                            <m:r>
                              <a:rPr lang="bn-IN" sz="1400" b="0" i="1" smtClean="0">
                                <a:latin typeface="Cambria Math"/>
                              </a:rPr>
                              <m:t>২</m:t>
                            </m:r>
                          </m:den>
                        </m:f>
                        <m:r>
                          <a:rPr lang="en-US" sz="1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400" i="1">
                            <a:latin typeface="Cambria Math"/>
                          </a:rPr>
                          <m:t>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1854" y="5384201"/>
                  <a:ext cx="4599710" cy="51014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14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TextBox 12"/>
            <p:cNvSpPr txBox="1"/>
            <p:nvPr/>
          </p:nvSpPr>
          <p:spPr>
            <a:xfrm>
              <a:off x="1996841" y="5460825"/>
              <a:ext cx="696083" cy="338554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bn-IN" sz="14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1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899859" y="5531823"/>
            <a:ext cx="5664723" cy="338554"/>
            <a:chOff x="1996841" y="6027669"/>
            <a:chExt cx="5664723" cy="338554"/>
          </a:xfrm>
          <a:solidFill>
            <a:srgbClr val="92D050"/>
          </a:solidFill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3061854" y="6027669"/>
                  <a:ext cx="4599710" cy="307777"/>
                </a:xfrm>
                <a:prstGeom prst="rect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bn-IN" sz="1400" b="0" dirty="0" smtClean="0"/>
                    <a:t>২০</a:t>
                  </a:r>
                  <a14:m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i="1">
                          <a:latin typeface="Cambria Math"/>
                        </a:rPr>
                        <m:t> 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1854" y="6027669"/>
                  <a:ext cx="4599710" cy="30777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45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TextBox 14"/>
            <p:cNvSpPr txBox="1"/>
            <p:nvPr/>
          </p:nvSpPr>
          <p:spPr>
            <a:xfrm>
              <a:off x="1996841" y="6027669"/>
              <a:ext cx="696083" cy="338554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bn-IN" sz="14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1400" dirty="0">
                <a:latin typeface="NikoshBAN" pitchFamily="2" charset="0"/>
                <a:cs typeface="NikoshBAN" pitchFamily="2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899858" y="6096000"/>
                <a:ext cx="5664723" cy="307777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1400" b="0" dirty="0" smtClean="0"/>
                  <a:t> অতএব , মধ্যক ২০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 </m:t>
                    </m:r>
                    <m:r>
                      <a:rPr lang="en-US" sz="1400" i="1"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858" y="6096000"/>
                <a:ext cx="5664723" cy="307777"/>
              </a:xfrm>
              <a:prstGeom prst="rect">
                <a:avLst/>
              </a:prstGeom>
              <a:blipFill rotWithShape="1">
                <a:blip r:embed="rId7"/>
                <a:stretch>
                  <a:fillRect l="-107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266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90600" y="5447812"/>
                <a:ext cx="7467600" cy="307777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 </a:t>
                </a:r>
                <a:r>
                  <a:rPr lang="bn-IN" sz="1400" dirty="0" smtClean="0"/>
                  <a:t>সেট টিতে </a:t>
                </a:r>
                <a:r>
                  <a:rPr lang="en-US" sz="1400" dirty="0" err="1" smtClean="0"/>
                  <a:t>লাল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বৃত্ত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বেশিবার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আছে</a:t>
                </a:r>
                <a:r>
                  <a:rPr lang="en-US" sz="1400" dirty="0" smtClean="0"/>
                  <a:t>।</a:t>
                </a:r>
                <a:r>
                  <a:rPr lang="bn-IN" sz="1400" dirty="0" smtClean="0"/>
                  <a:t>  </a:t>
                </a:r>
                <a:r>
                  <a:rPr lang="en-US" sz="1400" dirty="0" smtClean="0"/>
                  <a:t>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1400" dirty="0" smtClean="0"/>
                  <a:t> </a:t>
                </a:r>
                <a:r>
                  <a:rPr lang="en-US" sz="1400" dirty="0" err="1" smtClean="0"/>
                  <a:t>প্রচুরক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লাল</a:t>
                </a:r>
                <a:r>
                  <a:rPr lang="en-US" sz="1400" dirty="0" smtClean="0"/>
                  <a:t>।</a:t>
                </a:r>
                <a:endParaRPr lang="en-US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447812"/>
                <a:ext cx="7467600" cy="307777"/>
              </a:xfrm>
              <a:prstGeom prst="rect">
                <a:avLst/>
              </a:prstGeom>
              <a:blipFill rotWithShape="0">
                <a:blip r:embed="rId2"/>
                <a:stretch>
                  <a:fillRect t="-1852" b="-14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Horizontal Scroll 20"/>
          <p:cNvSpPr/>
          <p:nvPr/>
        </p:nvSpPr>
        <p:spPr>
          <a:xfrm>
            <a:off x="3077929" y="360218"/>
            <a:ext cx="2819400" cy="76200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লক্ষ করি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066800" y="1739993"/>
            <a:ext cx="6553199" cy="3352800"/>
            <a:chOff x="2557661" y="1143000"/>
            <a:chExt cx="4419600" cy="3547645"/>
          </a:xfrm>
        </p:grpSpPr>
        <p:grpSp>
          <p:nvGrpSpPr>
            <p:cNvPr id="19" name="Group 18"/>
            <p:cNvGrpSpPr/>
            <p:nvPr/>
          </p:nvGrpSpPr>
          <p:grpSpPr>
            <a:xfrm>
              <a:off x="3096491" y="1597491"/>
              <a:ext cx="3138863" cy="2760789"/>
              <a:chOff x="2124799" y="1348149"/>
              <a:chExt cx="3209202" cy="3024559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2124799" y="1395041"/>
                <a:ext cx="381000" cy="457200"/>
              </a:xfrm>
              <a:prstGeom prst="ellipse">
                <a:avLst/>
              </a:prstGeom>
              <a:solidFill>
                <a:srgbClr val="C00000"/>
              </a:solidFill>
              <a:ln w="254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254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4920762" y="2995243"/>
                <a:ext cx="381000" cy="4572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254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254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2139460" y="3909646"/>
                <a:ext cx="381000" cy="457200"/>
              </a:xfrm>
              <a:prstGeom prst="ellipse">
                <a:avLst/>
              </a:prstGeom>
              <a:solidFill>
                <a:srgbClr val="7030A0"/>
              </a:solidFill>
              <a:ln w="254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254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106614" y="3880338"/>
                <a:ext cx="381000" cy="457200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254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4088424" y="3915508"/>
                <a:ext cx="381000" cy="457200"/>
              </a:xfrm>
              <a:prstGeom prst="ellipse">
                <a:avLst/>
              </a:prstGeom>
              <a:solidFill>
                <a:srgbClr val="00B050"/>
              </a:solidFill>
              <a:ln w="254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254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4953001" y="3880338"/>
                <a:ext cx="381000" cy="457200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254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254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062653" y="1348149"/>
                <a:ext cx="381000" cy="457200"/>
              </a:xfrm>
              <a:prstGeom prst="ellipse">
                <a:avLst/>
              </a:prstGeom>
              <a:solidFill>
                <a:srgbClr val="FFC000"/>
              </a:solidFill>
              <a:ln w="254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254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139460" y="2233242"/>
                <a:ext cx="381000" cy="4572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254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162899" y="3147644"/>
                <a:ext cx="381000" cy="45720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254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047998" y="2203933"/>
                <a:ext cx="381000" cy="457200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254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080238" y="3030415"/>
                <a:ext cx="381000" cy="457200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254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018087" y="2233242"/>
                <a:ext cx="381000" cy="4572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254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971194" y="1371597"/>
                <a:ext cx="381000" cy="457200"/>
              </a:xfrm>
              <a:prstGeom prst="ellipse">
                <a:avLst/>
              </a:prstGeom>
              <a:solidFill>
                <a:schemeClr val="accent3"/>
              </a:solidFill>
              <a:ln w="254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254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4088424" y="2989384"/>
                <a:ext cx="381000" cy="457200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C0000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254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882662" y="1395041"/>
                <a:ext cx="381000" cy="45720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254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4917831" y="2133593"/>
                <a:ext cx="381000" cy="4572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25400">
                    <a:solidFill>
                      <a:schemeClr val="tx1"/>
                    </a:solidFill>
                  </a:ln>
                </a:endParaRPr>
              </a:p>
            </p:txBody>
          </p:sp>
        </p:grpSp>
        <p:sp>
          <p:nvSpPr>
            <p:cNvPr id="2" name="Rounded Rectangle 1"/>
            <p:cNvSpPr/>
            <p:nvPr/>
          </p:nvSpPr>
          <p:spPr>
            <a:xfrm>
              <a:off x="2557661" y="1143000"/>
              <a:ext cx="4419600" cy="3547645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990600" y="1219199"/>
            <a:ext cx="7086600" cy="30777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/>
              <a:t> নিচের সেট টিতে কোন বৃত্তের সংখ্যা বেশী 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13949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5389322"/>
            <a:ext cx="7376615" cy="3385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কোন  উপাত্তে যে সংখ্যাটি  সবচেয়ে বেশি বার থাকে তাকে  প্রচুরক  বলে।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837817"/>
            <a:ext cx="7391400" cy="5847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মনেকরি, ১১,৯,১০,১২,১১,১২,১৪,১১,১০,২০,২১,১১,৯ ও ১৮ একটি উপাত্ত। </a:t>
            </a:r>
          </a:p>
          <a:p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উপাত্তটি মানের উর্ধ্ব ক্রমে সাজালে হয়- ৯,৯,১০,১০,১১,১১,১১,১১,১২,১২,১৪,১৮,২০,২১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9379" y="3821181"/>
            <a:ext cx="7391400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দেখা যায় ১১ সংখ্যাটি ৪ বার উপস্থাপিত হয়েছে  এবং সবচেয়ে বেশিবার আছে  । </a:t>
            </a:r>
          </a:p>
          <a:p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তাই ১১ হলো উপাত্তগুলোর প্রচুরক।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1800" y="762000"/>
            <a:ext cx="2027471" cy="3693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প্রচুরক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66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G:\K -pictur\DSC_0165 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03" y="930124"/>
            <a:ext cx="2167907" cy="2421438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4642013" y="651781"/>
            <a:ext cx="534637" cy="5407479"/>
            <a:chOff x="4521777" y="662418"/>
            <a:chExt cx="534637" cy="5407479"/>
          </a:xfrm>
        </p:grpSpPr>
        <p:sp>
          <p:nvSpPr>
            <p:cNvPr id="5" name="Rectangle 4"/>
            <p:cNvSpPr/>
            <p:nvPr/>
          </p:nvSpPr>
          <p:spPr>
            <a:xfrm>
              <a:off x="4728110" y="662418"/>
              <a:ext cx="152400" cy="540747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876800" y="1001740"/>
              <a:ext cx="179614" cy="4699645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521777" y="1016336"/>
              <a:ext cx="179614" cy="4699645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381000" y="3817917"/>
            <a:ext cx="3886200" cy="1785104"/>
          </a:xfrm>
          <a:prstGeom prst="rect">
            <a:avLst/>
          </a:prstGeom>
          <a:ln w="101600"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000" i="1" dirty="0">
                <a:latin typeface="NikoshBAN" panose="02000000000000000000" pitchFamily="2" charset="0"/>
                <a:cs typeface="NikoshBAN" panose="02000000000000000000" pitchFamily="2" charset="0"/>
              </a:rPr>
              <a:t>কৈলাশ রায়</a:t>
            </a:r>
          </a:p>
          <a:p>
            <a:pPr algn="ctr"/>
            <a:r>
              <a:rPr lang="bn-BD" i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শিক্ষক(গণিত)</a:t>
            </a:r>
          </a:p>
          <a:p>
            <a:pPr algn="ctr"/>
            <a:r>
              <a:rPr lang="bn-BD" i="1" dirty="0">
                <a:latin typeface="NikoshBAN" panose="02000000000000000000" pitchFamily="2" charset="0"/>
                <a:cs typeface="NikoshBAN" panose="02000000000000000000" pitchFamily="2" charset="0"/>
              </a:rPr>
              <a:t>দেবীডুবা বালিকা উচ্চ বিদ্যালয়</a:t>
            </a:r>
          </a:p>
          <a:p>
            <a:pPr algn="ctr"/>
            <a:r>
              <a:rPr lang="bn-BD" i="1" dirty="0">
                <a:latin typeface="NikoshBAN" panose="02000000000000000000" pitchFamily="2" charset="0"/>
                <a:cs typeface="NikoshBAN" panose="02000000000000000000" pitchFamily="2" charset="0"/>
              </a:rPr>
              <a:t>দেবীগঞ্জ, পঞ্চগড়।</a:t>
            </a:r>
            <a:endParaRPr lang="en-US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i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 -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01723209721</a:t>
            </a:r>
          </a:p>
          <a:p>
            <a:pPr algn="ctr"/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G</a:t>
            </a:r>
            <a:r>
              <a:rPr lang="en-US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kailashroy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</a:p>
        </p:txBody>
      </p:sp>
      <p:sp>
        <p:nvSpPr>
          <p:cNvPr id="9" name="Rectangle 8"/>
          <p:cNvSpPr/>
          <p:nvPr/>
        </p:nvSpPr>
        <p:spPr>
          <a:xfrm>
            <a:off x="5410200" y="3794166"/>
            <a:ext cx="3200400" cy="1754326"/>
          </a:xfrm>
          <a:prstGeom prst="rect">
            <a:avLst/>
          </a:prstGeom>
          <a:ln w="88900"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</a:t>
            </a:r>
            <a:r>
              <a:rPr lang="bn-IN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bn-BD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pPr algn="ctr"/>
            <a:r>
              <a:rPr lang="bn-BD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আধ্যায়ঃ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bn-IN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উপাত্ত</a:t>
            </a:r>
            <a:endParaRPr lang="bn-BD" b="1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 </a:t>
            </a:r>
            <a:r>
              <a:rPr lang="bn-BD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bn-BD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১৭/০১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bn-IN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Nironjan\Desktop\লগো LOGO\বাতায়ন লগো\Pictur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82" y="930124"/>
            <a:ext cx="1981200" cy="2299754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196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945264" y="1580820"/>
            <a:ext cx="6750936" cy="3778864"/>
            <a:chOff x="1306726" y="1672613"/>
            <a:chExt cx="6732463" cy="4146109"/>
          </a:xfrm>
        </p:grpSpPr>
        <p:grpSp>
          <p:nvGrpSpPr>
            <p:cNvPr id="196" name="Group 195"/>
            <p:cNvGrpSpPr/>
            <p:nvPr/>
          </p:nvGrpSpPr>
          <p:grpSpPr>
            <a:xfrm>
              <a:off x="1729880" y="1672613"/>
              <a:ext cx="5572985" cy="3648941"/>
              <a:chOff x="2026218" y="1868631"/>
              <a:chExt cx="5572985" cy="3648941"/>
            </a:xfrm>
          </p:grpSpPr>
          <p:grpSp>
            <p:nvGrpSpPr>
              <p:cNvPr id="122" name="Group 121"/>
              <p:cNvGrpSpPr/>
              <p:nvPr/>
            </p:nvGrpSpPr>
            <p:grpSpPr>
              <a:xfrm>
                <a:off x="2026218" y="1868631"/>
                <a:ext cx="5572985" cy="3648941"/>
                <a:chOff x="2026218" y="1868631"/>
                <a:chExt cx="5572985" cy="3648941"/>
              </a:xfrm>
            </p:grpSpPr>
            <p:cxnSp>
              <p:nvCxnSpPr>
                <p:cNvPr id="46" name="Straight Connector 45"/>
                <p:cNvCxnSpPr/>
                <p:nvPr/>
              </p:nvCxnSpPr>
              <p:spPr>
                <a:xfrm flipH="1">
                  <a:off x="2026218" y="5517572"/>
                  <a:ext cx="5572985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3" name="Group 82"/>
                <p:cNvGrpSpPr/>
                <p:nvPr/>
              </p:nvGrpSpPr>
              <p:grpSpPr>
                <a:xfrm>
                  <a:off x="2071247" y="1868631"/>
                  <a:ext cx="5091553" cy="3622964"/>
                  <a:chOff x="2514600" y="1863436"/>
                  <a:chExt cx="5091553" cy="3622964"/>
                </a:xfrm>
              </p:grpSpPr>
              <p:grpSp>
                <p:nvGrpSpPr>
                  <p:cNvPr id="54" name="Group 53"/>
                  <p:cNvGrpSpPr/>
                  <p:nvPr/>
                </p:nvGrpSpPr>
                <p:grpSpPr>
                  <a:xfrm>
                    <a:off x="2514600" y="1880923"/>
                    <a:ext cx="5091553" cy="3605477"/>
                    <a:chOff x="2514600" y="1880923"/>
                    <a:chExt cx="5091553" cy="3605477"/>
                  </a:xfrm>
                </p:grpSpPr>
                <p:cxnSp>
                  <p:nvCxnSpPr>
                    <p:cNvPr id="4" name="Straight Connector 3"/>
                    <p:cNvCxnSpPr/>
                    <p:nvPr/>
                  </p:nvCxnSpPr>
                  <p:spPr>
                    <a:xfrm>
                      <a:off x="25146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" name="Straight Connector 4"/>
                    <p:cNvCxnSpPr/>
                    <p:nvPr/>
                  </p:nvCxnSpPr>
                  <p:spPr>
                    <a:xfrm>
                      <a:off x="26670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" name="Straight Connector 5"/>
                    <p:cNvCxnSpPr/>
                    <p:nvPr/>
                  </p:nvCxnSpPr>
                  <p:spPr>
                    <a:xfrm>
                      <a:off x="28194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>
                      <a:off x="29718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>
                      <a:off x="3131127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Straight Connector 42"/>
                    <p:cNvCxnSpPr/>
                    <p:nvPr/>
                  </p:nvCxnSpPr>
                  <p:spPr>
                    <a:xfrm>
                      <a:off x="3283527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Straight Connector 43"/>
                    <p:cNvCxnSpPr/>
                    <p:nvPr/>
                  </p:nvCxnSpPr>
                  <p:spPr>
                    <a:xfrm>
                      <a:off x="34290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>
                      <a:off x="35814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Straight Connector 122"/>
                    <p:cNvCxnSpPr/>
                    <p:nvPr/>
                  </p:nvCxnSpPr>
                  <p:spPr>
                    <a:xfrm>
                      <a:off x="7453753" y="1880923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" name="Straight Connector 152"/>
                    <p:cNvCxnSpPr/>
                    <p:nvPr/>
                  </p:nvCxnSpPr>
                  <p:spPr>
                    <a:xfrm>
                      <a:off x="7606153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5" name="Group 54"/>
                  <p:cNvGrpSpPr/>
                  <p:nvPr/>
                </p:nvGrpSpPr>
                <p:grpSpPr>
                  <a:xfrm>
                    <a:off x="3740727" y="1905000"/>
                    <a:ext cx="1066800" cy="3581400"/>
                    <a:chOff x="2514600" y="1905000"/>
                    <a:chExt cx="1066800" cy="3581400"/>
                  </a:xfrm>
                </p:grpSpPr>
                <p:cxnSp>
                  <p:nvCxnSpPr>
                    <p:cNvPr id="56" name="Straight Connector 55"/>
                    <p:cNvCxnSpPr/>
                    <p:nvPr/>
                  </p:nvCxnSpPr>
                  <p:spPr>
                    <a:xfrm>
                      <a:off x="25146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/>
                    <p:cNvCxnSpPr/>
                    <p:nvPr/>
                  </p:nvCxnSpPr>
                  <p:spPr>
                    <a:xfrm>
                      <a:off x="26670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>
                      <a:off x="28194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" name="Straight Connector 58"/>
                    <p:cNvCxnSpPr/>
                    <p:nvPr/>
                  </p:nvCxnSpPr>
                  <p:spPr>
                    <a:xfrm>
                      <a:off x="29718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>
                      <a:off x="3131127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>
                      <a:off x="3283527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>
                      <a:off x="34290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>
                      <a:off x="35814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4" name="Group 63"/>
                  <p:cNvGrpSpPr/>
                  <p:nvPr/>
                </p:nvGrpSpPr>
                <p:grpSpPr>
                  <a:xfrm>
                    <a:off x="4946071" y="1870363"/>
                    <a:ext cx="1066800" cy="3581400"/>
                    <a:chOff x="2514600" y="1905000"/>
                    <a:chExt cx="1066800" cy="3581400"/>
                  </a:xfrm>
                </p:grpSpPr>
                <p:cxnSp>
                  <p:nvCxnSpPr>
                    <p:cNvPr id="65" name="Straight Connector 64"/>
                    <p:cNvCxnSpPr/>
                    <p:nvPr/>
                  </p:nvCxnSpPr>
                  <p:spPr>
                    <a:xfrm>
                      <a:off x="25146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Straight Connector 65"/>
                    <p:cNvCxnSpPr/>
                    <p:nvPr/>
                  </p:nvCxnSpPr>
                  <p:spPr>
                    <a:xfrm>
                      <a:off x="26670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Straight Connector 66"/>
                    <p:cNvCxnSpPr/>
                    <p:nvPr/>
                  </p:nvCxnSpPr>
                  <p:spPr>
                    <a:xfrm>
                      <a:off x="28194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Straight Connector 67"/>
                    <p:cNvCxnSpPr/>
                    <p:nvPr/>
                  </p:nvCxnSpPr>
                  <p:spPr>
                    <a:xfrm>
                      <a:off x="29718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Straight Connector 68"/>
                    <p:cNvCxnSpPr/>
                    <p:nvPr/>
                  </p:nvCxnSpPr>
                  <p:spPr>
                    <a:xfrm>
                      <a:off x="3131127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Straight Connector 69"/>
                    <p:cNvCxnSpPr/>
                    <p:nvPr/>
                  </p:nvCxnSpPr>
                  <p:spPr>
                    <a:xfrm>
                      <a:off x="3283527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" name="Straight Connector 70"/>
                    <p:cNvCxnSpPr/>
                    <p:nvPr/>
                  </p:nvCxnSpPr>
                  <p:spPr>
                    <a:xfrm>
                      <a:off x="34290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Straight Connector 71"/>
                    <p:cNvCxnSpPr/>
                    <p:nvPr/>
                  </p:nvCxnSpPr>
                  <p:spPr>
                    <a:xfrm>
                      <a:off x="35814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3" name="Group 72"/>
                  <p:cNvGrpSpPr/>
                  <p:nvPr/>
                </p:nvGrpSpPr>
                <p:grpSpPr>
                  <a:xfrm>
                    <a:off x="6213756" y="1863436"/>
                    <a:ext cx="1066800" cy="3581400"/>
                    <a:chOff x="2514600" y="1905000"/>
                    <a:chExt cx="1066800" cy="3581400"/>
                  </a:xfrm>
                </p:grpSpPr>
                <p:cxnSp>
                  <p:nvCxnSpPr>
                    <p:cNvPr id="74" name="Straight Connector 73"/>
                    <p:cNvCxnSpPr/>
                    <p:nvPr/>
                  </p:nvCxnSpPr>
                  <p:spPr>
                    <a:xfrm>
                      <a:off x="25146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Straight Connector 74"/>
                    <p:cNvCxnSpPr/>
                    <p:nvPr/>
                  </p:nvCxnSpPr>
                  <p:spPr>
                    <a:xfrm>
                      <a:off x="26670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Straight Connector 75"/>
                    <p:cNvCxnSpPr/>
                    <p:nvPr/>
                  </p:nvCxnSpPr>
                  <p:spPr>
                    <a:xfrm>
                      <a:off x="28194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Straight Connector 76"/>
                    <p:cNvCxnSpPr/>
                    <p:nvPr/>
                  </p:nvCxnSpPr>
                  <p:spPr>
                    <a:xfrm>
                      <a:off x="29718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Straight Connector 77"/>
                    <p:cNvCxnSpPr/>
                    <p:nvPr/>
                  </p:nvCxnSpPr>
                  <p:spPr>
                    <a:xfrm>
                      <a:off x="3131127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Straight Connector 78"/>
                    <p:cNvCxnSpPr/>
                    <p:nvPr/>
                  </p:nvCxnSpPr>
                  <p:spPr>
                    <a:xfrm>
                      <a:off x="3283527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Straight Connector 79"/>
                    <p:cNvCxnSpPr/>
                    <p:nvPr/>
                  </p:nvCxnSpPr>
                  <p:spPr>
                    <a:xfrm>
                      <a:off x="34290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Straight Connector 80"/>
                    <p:cNvCxnSpPr/>
                    <p:nvPr/>
                  </p:nvCxnSpPr>
                  <p:spPr>
                    <a:xfrm>
                      <a:off x="35814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84" name="Group 83"/>
              <p:cNvGrpSpPr/>
              <p:nvPr/>
            </p:nvGrpSpPr>
            <p:grpSpPr>
              <a:xfrm rot="5400000">
                <a:off x="3197248" y="1373645"/>
                <a:ext cx="3581400" cy="4654504"/>
                <a:chOff x="2514600" y="1870363"/>
                <a:chExt cx="3498271" cy="3616037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514600" y="1878097"/>
                  <a:ext cx="1066800" cy="3608303"/>
                  <a:chOff x="2514600" y="1878097"/>
                  <a:chExt cx="1066800" cy="3608303"/>
                </a:xfrm>
              </p:grpSpPr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25146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>
                    <a:off x="26670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>
                    <a:off x="28194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>
                    <a:off x="29718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>
                    <a:off x="3131126" y="1878097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>
                    <a:off x="3283527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>
                    <a:off x="34290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>
                    <a:off x="35814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6" name="Group 85"/>
                <p:cNvGrpSpPr/>
                <p:nvPr/>
              </p:nvGrpSpPr>
              <p:grpSpPr>
                <a:xfrm>
                  <a:off x="3740727" y="1905000"/>
                  <a:ext cx="1066800" cy="3581400"/>
                  <a:chOff x="2514600" y="1905000"/>
                  <a:chExt cx="1066800" cy="3581400"/>
                </a:xfrm>
              </p:grpSpPr>
              <p:cxnSp>
                <p:nvCxnSpPr>
                  <p:cNvPr id="105" name="Straight Connector 104"/>
                  <p:cNvCxnSpPr/>
                  <p:nvPr/>
                </p:nvCxnSpPr>
                <p:spPr>
                  <a:xfrm>
                    <a:off x="25146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26670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28194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29718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3131127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3283527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>
                    <a:off x="34290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35814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7" name="Group 86"/>
                <p:cNvGrpSpPr/>
                <p:nvPr/>
              </p:nvGrpSpPr>
              <p:grpSpPr>
                <a:xfrm>
                  <a:off x="4946071" y="1870363"/>
                  <a:ext cx="1066800" cy="3581400"/>
                  <a:chOff x="2514600" y="1905000"/>
                  <a:chExt cx="1066800" cy="3581400"/>
                </a:xfrm>
              </p:grpSpPr>
              <p:cxnSp>
                <p:nvCxnSpPr>
                  <p:cNvPr id="97" name="Straight Connector 96"/>
                  <p:cNvCxnSpPr/>
                  <p:nvPr/>
                </p:nvCxnSpPr>
                <p:spPr>
                  <a:xfrm>
                    <a:off x="25146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/>
                  <p:cNvCxnSpPr/>
                  <p:nvPr/>
                </p:nvCxnSpPr>
                <p:spPr>
                  <a:xfrm>
                    <a:off x="26670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/>
                  <p:cNvCxnSpPr/>
                  <p:nvPr/>
                </p:nvCxnSpPr>
                <p:spPr>
                  <a:xfrm>
                    <a:off x="28194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/>
                  <p:nvPr/>
                </p:nvCxnSpPr>
                <p:spPr>
                  <a:xfrm>
                    <a:off x="29718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3131127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>
                    <a:off x="3283527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>
                    <a:off x="34290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>
                    <a:off x="35814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95" name="Straight Connector 194"/>
              <p:cNvCxnSpPr/>
              <p:nvPr/>
            </p:nvCxnSpPr>
            <p:spPr>
              <a:xfrm>
                <a:off x="7305245" y="1910195"/>
                <a:ext cx="0" cy="35814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7" name="Group 196"/>
            <p:cNvGrpSpPr/>
            <p:nvPr/>
          </p:nvGrpSpPr>
          <p:grpSpPr>
            <a:xfrm>
              <a:off x="1306726" y="1714176"/>
              <a:ext cx="6732463" cy="4104546"/>
              <a:chOff x="879244" y="925747"/>
              <a:chExt cx="7274156" cy="4475240"/>
            </a:xfrm>
          </p:grpSpPr>
          <p:cxnSp>
            <p:nvCxnSpPr>
              <p:cNvPr id="199" name="Straight Connector 198"/>
              <p:cNvCxnSpPr/>
              <p:nvPr/>
            </p:nvCxnSpPr>
            <p:spPr>
              <a:xfrm flipH="1">
                <a:off x="1593273" y="4876800"/>
                <a:ext cx="65601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0" name="Freeform 199"/>
              <p:cNvSpPr/>
              <p:nvPr/>
            </p:nvSpPr>
            <p:spPr>
              <a:xfrm>
                <a:off x="1634836" y="4738255"/>
                <a:ext cx="391850" cy="138545"/>
              </a:xfrm>
              <a:custGeom>
                <a:avLst/>
                <a:gdLst>
                  <a:gd name="connsiteX0" fmla="*/ 0 w 391850"/>
                  <a:gd name="connsiteY0" fmla="*/ 110836 h 138545"/>
                  <a:gd name="connsiteX1" fmla="*/ 69273 w 391850"/>
                  <a:gd name="connsiteY1" fmla="*/ 83127 h 138545"/>
                  <a:gd name="connsiteX2" fmla="*/ 83128 w 391850"/>
                  <a:gd name="connsiteY2" fmla="*/ 41563 h 138545"/>
                  <a:gd name="connsiteX3" fmla="*/ 124691 w 391850"/>
                  <a:gd name="connsiteY3" fmla="*/ 13854 h 138545"/>
                  <a:gd name="connsiteX4" fmla="*/ 124691 w 391850"/>
                  <a:gd name="connsiteY4" fmla="*/ 96981 h 138545"/>
                  <a:gd name="connsiteX5" fmla="*/ 138546 w 391850"/>
                  <a:gd name="connsiteY5" fmla="*/ 138545 h 138545"/>
                  <a:gd name="connsiteX6" fmla="*/ 193964 w 391850"/>
                  <a:gd name="connsiteY6" fmla="*/ 124690 h 138545"/>
                  <a:gd name="connsiteX7" fmla="*/ 166255 w 391850"/>
                  <a:gd name="connsiteY7" fmla="*/ 27709 h 138545"/>
                  <a:gd name="connsiteX8" fmla="*/ 138546 w 391850"/>
                  <a:gd name="connsiteY8" fmla="*/ 69272 h 138545"/>
                  <a:gd name="connsiteX9" fmla="*/ 124691 w 391850"/>
                  <a:gd name="connsiteY9" fmla="*/ 110836 h 138545"/>
                  <a:gd name="connsiteX10" fmla="*/ 207819 w 391850"/>
                  <a:gd name="connsiteY10" fmla="*/ 83127 h 138545"/>
                  <a:gd name="connsiteX11" fmla="*/ 249382 w 391850"/>
                  <a:gd name="connsiteY11" fmla="*/ 55418 h 138545"/>
                  <a:gd name="connsiteX12" fmla="*/ 304800 w 391850"/>
                  <a:gd name="connsiteY12" fmla="*/ 0 h 138545"/>
                  <a:gd name="connsiteX13" fmla="*/ 290946 w 391850"/>
                  <a:gd name="connsiteY13" fmla="*/ 69272 h 138545"/>
                  <a:gd name="connsiteX14" fmla="*/ 304800 w 391850"/>
                  <a:gd name="connsiteY14" fmla="*/ 96981 h 138545"/>
                  <a:gd name="connsiteX15" fmla="*/ 318655 w 391850"/>
                  <a:gd name="connsiteY15" fmla="*/ 13854 h 138545"/>
                  <a:gd name="connsiteX16" fmla="*/ 387928 w 391850"/>
                  <a:gd name="connsiteY16" fmla="*/ 27709 h 138545"/>
                  <a:gd name="connsiteX17" fmla="*/ 374073 w 391850"/>
                  <a:gd name="connsiteY17" fmla="*/ 83127 h 138545"/>
                  <a:gd name="connsiteX18" fmla="*/ 346364 w 391850"/>
                  <a:gd name="connsiteY18" fmla="*/ 124690 h 138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1850" h="138545">
                    <a:moveTo>
                      <a:pt x="0" y="110836"/>
                    </a:moveTo>
                    <a:cubicBezTo>
                      <a:pt x="23091" y="101600"/>
                      <a:pt x="50167" y="99048"/>
                      <a:pt x="69273" y="83127"/>
                    </a:cubicBezTo>
                    <a:cubicBezTo>
                      <a:pt x="80492" y="73778"/>
                      <a:pt x="74005" y="52967"/>
                      <a:pt x="83128" y="41563"/>
                    </a:cubicBezTo>
                    <a:cubicBezTo>
                      <a:pt x="93530" y="28561"/>
                      <a:pt x="110837" y="23090"/>
                      <a:pt x="124691" y="13854"/>
                    </a:cubicBezTo>
                    <a:cubicBezTo>
                      <a:pt x="161638" y="124693"/>
                      <a:pt x="124691" y="-13856"/>
                      <a:pt x="124691" y="96981"/>
                    </a:cubicBezTo>
                    <a:cubicBezTo>
                      <a:pt x="124691" y="111585"/>
                      <a:pt x="133928" y="124690"/>
                      <a:pt x="138546" y="138545"/>
                    </a:cubicBezTo>
                    <a:cubicBezTo>
                      <a:pt x="157019" y="133927"/>
                      <a:pt x="182896" y="140184"/>
                      <a:pt x="193964" y="124690"/>
                    </a:cubicBezTo>
                    <a:cubicBezTo>
                      <a:pt x="253359" y="41537"/>
                      <a:pt x="212042" y="42970"/>
                      <a:pt x="166255" y="27709"/>
                    </a:cubicBezTo>
                    <a:cubicBezTo>
                      <a:pt x="157019" y="41563"/>
                      <a:pt x="145993" y="54379"/>
                      <a:pt x="138546" y="69272"/>
                    </a:cubicBezTo>
                    <a:cubicBezTo>
                      <a:pt x="132015" y="82334"/>
                      <a:pt x="110370" y="107972"/>
                      <a:pt x="124691" y="110836"/>
                    </a:cubicBezTo>
                    <a:cubicBezTo>
                      <a:pt x="153332" y="116564"/>
                      <a:pt x="207819" y="83127"/>
                      <a:pt x="207819" y="83127"/>
                    </a:cubicBezTo>
                    <a:cubicBezTo>
                      <a:pt x="221673" y="73891"/>
                      <a:pt x="238980" y="68420"/>
                      <a:pt x="249382" y="55418"/>
                    </a:cubicBezTo>
                    <a:cubicBezTo>
                      <a:pt x="303120" y="-11755"/>
                      <a:pt x="214119" y="30226"/>
                      <a:pt x="304800" y="0"/>
                    </a:cubicBezTo>
                    <a:cubicBezTo>
                      <a:pt x="300182" y="23091"/>
                      <a:pt x="299214" y="47223"/>
                      <a:pt x="290946" y="69272"/>
                    </a:cubicBezTo>
                    <a:cubicBezTo>
                      <a:pt x="273041" y="117019"/>
                      <a:pt x="231737" y="121337"/>
                      <a:pt x="304800" y="96981"/>
                    </a:cubicBezTo>
                    <a:cubicBezTo>
                      <a:pt x="309418" y="69272"/>
                      <a:pt x="297075" y="31837"/>
                      <a:pt x="318655" y="13854"/>
                    </a:cubicBezTo>
                    <a:cubicBezTo>
                      <a:pt x="336745" y="-1221"/>
                      <a:pt x="373218" y="9321"/>
                      <a:pt x="387928" y="27709"/>
                    </a:cubicBezTo>
                    <a:cubicBezTo>
                      <a:pt x="399823" y="42578"/>
                      <a:pt x="381574" y="65625"/>
                      <a:pt x="374073" y="83127"/>
                    </a:cubicBezTo>
                    <a:cubicBezTo>
                      <a:pt x="367514" y="98432"/>
                      <a:pt x="346364" y="124690"/>
                      <a:pt x="346364" y="124690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1" name="Group 200"/>
              <p:cNvGrpSpPr/>
              <p:nvPr/>
            </p:nvGrpSpPr>
            <p:grpSpPr>
              <a:xfrm>
                <a:off x="2064952" y="2209801"/>
                <a:ext cx="4272213" cy="2667000"/>
                <a:chOff x="2066289" y="2189019"/>
                <a:chExt cx="4272213" cy="2667000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206" name="Rectangle 205"/>
                <p:cNvSpPr/>
                <p:nvPr/>
              </p:nvSpPr>
              <p:spPr>
                <a:xfrm>
                  <a:off x="3503366" y="2189019"/>
                  <a:ext cx="716514" cy="2667000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 206"/>
                <p:cNvSpPr/>
                <p:nvPr/>
              </p:nvSpPr>
              <p:spPr>
                <a:xfrm>
                  <a:off x="2782803" y="2840183"/>
                  <a:ext cx="716514" cy="201583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 207"/>
                <p:cNvSpPr/>
                <p:nvPr/>
              </p:nvSpPr>
              <p:spPr>
                <a:xfrm>
                  <a:off x="2066289" y="3332019"/>
                  <a:ext cx="716514" cy="15240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 208"/>
                <p:cNvSpPr/>
                <p:nvPr/>
              </p:nvSpPr>
              <p:spPr>
                <a:xfrm>
                  <a:off x="4219880" y="2570019"/>
                  <a:ext cx="716514" cy="2286000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 209"/>
                <p:cNvSpPr/>
                <p:nvPr/>
              </p:nvSpPr>
              <p:spPr>
                <a:xfrm>
                  <a:off x="4905474" y="3027219"/>
                  <a:ext cx="716514" cy="182880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 210"/>
                <p:cNvSpPr/>
                <p:nvPr/>
              </p:nvSpPr>
              <p:spPr>
                <a:xfrm>
                  <a:off x="5621988" y="3522519"/>
                  <a:ext cx="716514" cy="1333500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2" name="TextBox 201"/>
              <p:cNvSpPr txBox="1"/>
              <p:nvPr/>
            </p:nvSpPr>
            <p:spPr>
              <a:xfrm>
                <a:off x="7620000" y="4996934"/>
                <a:ext cx="457200" cy="369332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X</a:t>
                </a:r>
                <a:endParaRPr lang="en-US" dirty="0"/>
              </a:p>
            </p:txBody>
          </p:sp>
          <p:sp>
            <p:nvSpPr>
              <p:cNvPr id="203" name="TextBox 202"/>
              <p:cNvSpPr txBox="1"/>
              <p:nvPr/>
            </p:nvSpPr>
            <p:spPr>
              <a:xfrm>
                <a:off x="879244" y="925747"/>
                <a:ext cx="457200" cy="369332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/>
                  <a:t>Y</a:t>
                </a:r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>
                <a:off x="1807543" y="5000536"/>
                <a:ext cx="5254871" cy="400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21        31       </a:t>
                </a:r>
                <a:r>
                  <a:rPr lang="bn-IN" dirty="0" smtClean="0"/>
                  <a:t> </a:t>
                </a:r>
                <a:r>
                  <a:rPr lang="en-US" dirty="0" smtClean="0"/>
                  <a:t>41      </a:t>
                </a:r>
                <a:r>
                  <a:rPr lang="bn-IN" dirty="0" smtClean="0"/>
                  <a:t> </a:t>
                </a:r>
                <a:r>
                  <a:rPr lang="en-US" dirty="0" smtClean="0"/>
                  <a:t> 51       </a:t>
                </a:r>
                <a:r>
                  <a:rPr lang="bn-IN" dirty="0" smtClean="0"/>
                  <a:t> </a:t>
                </a:r>
                <a:r>
                  <a:rPr lang="en-US" dirty="0" smtClean="0"/>
                  <a:t>61       </a:t>
                </a:r>
                <a:r>
                  <a:rPr lang="bn-IN" dirty="0" smtClean="0"/>
                  <a:t> </a:t>
                </a:r>
                <a:r>
                  <a:rPr lang="en-US" dirty="0" smtClean="0"/>
                  <a:t>71     </a:t>
                </a:r>
                <a:r>
                  <a:rPr lang="bn-IN" dirty="0" smtClean="0"/>
                  <a:t>80</a:t>
                </a:r>
                <a:r>
                  <a:rPr lang="en-US" dirty="0" smtClean="0"/>
                  <a:t>  </a:t>
                </a:r>
                <a:endParaRPr lang="en-US" dirty="0"/>
              </a:p>
            </p:txBody>
          </p:sp>
          <p:sp>
            <p:nvSpPr>
              <p:cNvPr id="205" name="TextBox 204"/>
              <p:cNvSpPr txBox="1"/>
              <p:nvPr/>
            </p:nvSpPr>
            <p:spPr>
              <a:xfrm rot="16200000">
                <a:off x="-278803" y="2840588"/>
                <a:ext cx="29263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10         20          30        40             </a:t>
                </a:r>
                <a:endParaRPr lang="en-US" dirty="0"/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879244" y="4622860"/>
                <a:ext cx="339957" cy="400451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dirty="0" smtClean="0"/>
                  <a:t>০</a:t>
                </a:r>
                <a:endParaRPr lang="en-US" dirty="0"/>
              </a:p>
            </p:txBody>
          </p:sp>
        </p:grpSp>
      </p:grpSp>
      <p:sp>
        <p:nvSpPr>
          <p:cNvPr id="92" name="TextBox 91"/>
          <p:cNvSpPr txBox="1"/>
          <p:nvPr/>
        </p:nvSpPr>
        <p:spPr>
          <a:xfrm>
            <a:off x="2952091" y="672430"/>
            <a:ext cx="2477583" cy="3385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 smtClean="0"/>
              <a:t>আয়ত লেখ</a:t>
            </a:r>
            <a:r>
              <a:rPr lang="en-US" sz="1600" dirty="0" smtClean="0"/>
              <a:t> </a:t>
            </a:r>
            <a:r>
              <a:rPr lang="bn-IN" sz="1600" dirty="0" smtClean="0"/>
              <a:t>কি </a:t>
            </a:r>
            <a:r>
              <a:rPr lang="en-US" sz="1600" dirty="0" smtClean="0"/>
              <a:t> ?</a:t>
            </a:r>
            <a:endParaRPr lang="en-US" sz="1600" dirty="0"/>
          </a:p>
        </p:txBody>
      </p:sp>
      <p:sp>
        <p:nvSpPr>
          <p:cNvPr id="93" name="TextBox 92"/>
          <p:cNvSpPr txBox="1"/>
          <p:nvPr/>
        </p:nvSpPr>
        <p:spPr>
          <a:xfrm>
            <a:off x="734291" y="5562600"/>
            <a:ext cx="75438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কাগজে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x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অক্ষ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বরাবর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শ্রেণিব্যাপ্তি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Y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বরাবর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গনসংখ্যা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নিবেশন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আয়তলেখ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আকাঁ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আয়তের ভুমি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শ্রেণিব্যাপ্তি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এবং উচ্চতা হয় গনসংখ্যা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66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942100"/>
              </p:ext>
            </p:extLst>
          </p:nvPr>
        </p:nvGraphicFramePr>
        <p:xfrm>
          <a:off x="571500" y="1828800"/>
          <a:ext cx="8001000" cy="165778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71600"/>
                <a:gridCol w="1066800"/>
                <a:gridCol w="1143000"/>
                <a:gridCol w="1143000"/>
                <a:gridCol w="1143000"/>
                <a:gridCol w="1066800"/>
                <a:gridCol w="1066800"/>
              </a:tblGrid>
              <a:tr h="91440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উচ্চতার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শ্রেণিব্যাপ্তি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সেমিতে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১১৪-১২৪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১২৪-১৩৪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১৩৪-১৪৪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১৪৪-১৫৪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১৫৪-১৬৪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১৬৪-১৭৪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</a:tr>
              <a:tr h="743389">
                <a:tc>
                  <a:txBody>
                    <a:bodyPr/>
                    <a:lstStyle/>
                    <a:p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গনসংখ্যা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১০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২০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৮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4495800"/>
            <a:ext cx="7772400" cy="33855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উপরে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শিক্ষার্থীর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উচ্চতার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গনসংখ্যা সারনী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আয়তলেখ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আকঁ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533400"/>
            <a:ext cx="2477583" cy="3385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600" dirty="0" smtClean="0"/>
              <a:t>এসো দেখি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266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24000" y="990600"/>
            <a:ext cx="6748442" cy="3648941"/>
            <a:chOff x="1502115" y="1834619"/>
            <a:chExt cx="6748442" cy="3648941"/>
          </a:xfrm>
        </p:grpSpPr>
        <p:grpSp>
          <p:nvGrpSpPr>
            <p:cNvPr id="196" name="Group 195"/>
            <p:cNvGrpSpPr/>
            <p:nvPr/>
          </p:nvGrpSpPr>
          <p:grpSpPr>
            <a:xfrm>
              <a:off x="1502115" y="1834619"/>
              <a:ext cx="5572985" cy="3648941"/>
              <a:chOff x="2026218" y="1868631"/>
              <a:chExt cx="5572985" cy="3648941"/>
            </a:xfrm>
          </p:grpSpPr>
          <p:grpSp>
            <p:nvGrpSpPr>
              <p:cNvPr id="122" name="Group 121"/>
              <p:cNvGrpSpPr/>
              <p:nvPr/>
            </p:nvGrpSpPr>
            <p:grpSpPr>
              <a:xfrm>
                <a:off x="2026218" y="1868631"/>
                <a:ext cx="5572985" cy="3648941"/>
                <a:chOff x="2026218" y="1868631"/>
                <a:chExt cx="5572985" cy="3648941"/>
              </a:xfrm>
            </p:grpSpPr>
            <p:cxnSp>
              <p:nvCxnSpPr>
                <p:cNvPr id="46" name="Straight Connector 45"/>
                <p:cNvCxnSpPr/>
                <p:nvPr/>
              </p:nvCxnSpPr>
              <p:spPr>
                <a:xfrm flipH="1">
                  <a:off x="2026218" y="5517572"/>
                  <a:ext cx="5572985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3" name="Group 82"/>
                <p:cNvGrpSpPr/>
                <p:nvPr/>
              </p:nvGrpSpPr>
              <p:grpSpPr>
                <a:xfrm>
                  <a:off x="2071247" y="1868631"/>
                  <a:ext cx="5091553" cy="3622964"/>
                  <a:chOff x="2514600" y="1863436"/>
                  <a:chExt cx="5091553" cy="3622964"/>
                </a:xfrm>
              </p:grpSpPr>
              <p:grpSp>
                <p:nvGrpSpPr>
                  <p:cNvPr id="54" name="Group 53"/>
                  <p:cNvGrpSpPr/>
                  <p:nvPr/>
                </p:nvGrpSpPr>
                <p:grpSpPr>
                  <a:xfrm>
                    <a:off x="2514600" y="1880923"/>
                    <a:ext cx="5091553" cy="3605477"/>
                    <a:chOff x="2514600" y="1880923"/>
                    <a:chExt cx="5091553" cy="3605477"/>
                  </a:xfrm>
                </p:grpSpPr>
                <p:cxnSp>
                  <p:nvCxnSpPr>
                    <p:cNvPr id="4" name="Straight Connector 3"/>
                    <p:cNvCxnSpPr/>
                    <p:nvPr/>
                  </p:nvCxnSpPr>
                  <p:spPr>
                    <a:xfrm>
                      <a:off x="25146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" name="Straight Connector 4"/>
                    <p:cNvCxnSpPr/>
                    <p:nvPr/>
                  </p:nvCxnSpPr>
                  <p:spPr>
                    <a:xfrm>
                      <a:off x="26670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" name="Straight Connector 5"/>
                    <p:cNvCxnSpPr/>
                    <p:nvPr/>
                  </p:nvCxnSpPr>
                  <p:spPr>
                    <a:xfrm>
                      <a:off x="28194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>
                      <a:off x="29718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>
                      <a:off x="3131127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Straight Connector 42"/>
                    <p:cNvCxnSpPr/>
                    <p:nvPr/>
                  </p:nvCxnSpPr>
                  <p:spPr>
                    <a:xfrm>
                      <a:off x="3283527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Straight Connector 43"/>
                    <p:cNvCxnSpPr/>
                    <p:nvPr/>
                  </p:nvCxnSpPr>
                  <p:spPr>
                    <a:xfrm>
                      <a:off x="34290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>
                      <a:off x="35814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Straight Connector 122"/>
                    <p:cNvCxnSpPr/>
                    <p:nvPr/>
                  </p:nvCxnSpPr>
                  <p:spPr>
                    <a:xfrm>
                      <a:off x="7453753" y="1880923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" name="Straight Connector 152"/>
                    <p:cNvCxnSpPr/>
                    <p:nvPr/>
                  </p:nvCxnSpPr>
                  <p:spPr>
                    <a:xfrm>
                      <a:off x="7606153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5" name="Group 54"/>
                  <p:cNvGrpSpPr/>
                  <p:nvPr/>
                </p:nvGrpSpPr>
                <p:grpSpPr>
                  <a:xfrm>
                    <a:off x="3740727" y="1905000"/>
                    <a:ext cx="1066800" cy="3581400"/>
                    <a:chOff x="2514600" y="1905000"/>
                    <a:chExt cx="1066800" cy="3581400"/>
                  </a:xfrm>
                </p:grpSpPr>
                <p:cxnSp>
                  <p:nvCxnSpPr>
                    <p:cNvPr id="56" name="Straight Connector 55"/>
                    <p:cNvCxnSpPr/>
                    <p:nvPr/>
                  </p:nvCxnSpPr>
                  <p:spPr>
                    <a:xfrm>
                      <a:off x="25146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/>
                    <p:cNvCxnSpPr/>
                    <p:nvPr/>
                  </p:nvCxnSpPr>
                  <p:spPr>
                    <a:xfrm>
                      <a:off x="26670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>
                      <a:off x="28194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" name="Straight Connector 58"/>
                    <p:cNvCxnSpPr/>
                    <p:nvPr/>
                  </p:nvCxnSpPr>
                  <p:spPr>
                    <a:xfrm>
                      <a:off x="29718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>
                      <a:off x="3131127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>
                      <a:off x="3283527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>
                      <a:off x="34290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>
                      <a:off x="35814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4" name="Group 63"/>
                  <p:cNvGrpSpPr/>
                  <p:nvPr/>
                </p:nvGrpSpPr>
                <p:grpSpPr>
                  <a:xfrm>
                    <a:off x="4946071" y="1870363"/>
                    <a:ext cx="1066800" cy="3581400"/>
                    <a:chOff x="2514600" y="1905000"/>
                    <a:chExt cx="1066800" cy="3581400"/>
                  </a:xfrm>
                </p:grpSpPr>
                <p:cxnSp>
                  <p:nvCxnSpPr>
                    <p:cNvPr id="65" name="Straight Connector 64"/>
                    <p:cNvCxnSpPr/>
                    <p:nvPr/>
                  </p:nvCxnSpPr>
                  <p:spPr>
                    <a:xfrm>
                      <a:off x="25146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Straight Connector 65"/>
                    <p:cNvCxnSpPr/>
                    <p:nvPr/>
                  </p:nvCxnSpPr>
                  <p:spPr>
                    <a:xfrm>
                      <a:off x="26670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Straight Connector 66"/>
                    <p:cNvCxnSpPr/>
                    <p:nvPr/>
                  </p:nvCxnSpPr>
                  <p:spPr>
                    <a:xfrm>
                      <a:off x="28194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Straight Connector 67"/>
                    <p:cNvCxnSpPr/>
                    <p:nvPr/>
                  </p:nvCxnSpPr>
                  <p:spPr>
                    <a:xfrm>
                      <a:off x="29718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Straight Connector 68"/>
                    <p:cNvCxnSpPr/>
                    <p:nvPr/>
                  </p:nvCxnSpPr>
                  <p:spPr>
                    <a:xfrm>
                      <a:off x="3131127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Straight Connector 69"/>
                    <p:cNvCxnSpPr/>
                    <p:nvPr/>
                  </p:nvCxnSpPr>
                  <p:spPr>
                    <a:xfrm>
                      <a:off x="3283527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" name="Straight Connector 70"/>
                    <p:cNvCxnSpPr/>
                    <p:nvPr/>
                  </p:nvCxnSpPr>
                  <p:spPr>
                    <a:xfrm>
                      <a:off x="34290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Straight Connector 71"/>
                    <p:cNvCxnSpPr/>
                    <p:nvPr/>
                  </p:nvCxnSpPr>
                  <p:spPr>
                    <a:xfrm>
                      <a:off x="35814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3" name="Group 72"/>
                  <p:cNvGrpSpPr/>
                  <p:nvPr/>
                </p:nvGrpSpPr>
                <p:grpSpPr>
                  <a:xfrm>
                    <a:off x="6213756" y="1863436"/>
                    <a:ext cx="1066800" cy="3581400"/>
                    <a:chOff x="2514600" y="1905000"/>
                    <a:chExt cx="1066800" cy="3581400"/>
                  </a:xfrm>
                </p:grpSpPr>
                <p:cxnSp>
                  <p:nvCxnSpPr>
                    <p:cNvPr id="74" name="Straight Connector 73"/>
                    <p:cNvCxnSpPr/>
                    <p:nvPr/>
                  </p:nvCxnSpPr>
                  <p:spPr>
                    <a:xfrm>
                      <a:off x="25146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Straight Connector 74"/>
                    <p:cNvCxnSpPr/>
                    <p:nvPr/>
                  </p:nvCxnSpPr>
                  <p:spPr>
                    <a:xfrm>
                      <a:off x="26670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Straight Connector 75"/>
                    <p:cNvCxnSpPr/>
                    <p:nvPr/>
                  </p:nvCxnSpPr>
                  <p:spPr>
                    <a:xfrm>
                      <a:off x="28194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Straight Connector 76"/>
                    <p:cNvCxnSpPr/>
                    <p:nvPr/>
                  </p:nvCxnSpPr>
                  <p:spPr>
                    <a:xfrm>
                      <a:off x="29718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Straight Connector 77"/>
                    <p:cNvCxnSpPr/>
                    <p:nvPr/>
                  </p:nvCxnSpPr>
                  <p:spPr>
                    <a:xfrm>
                      <a:off x="3131127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Straight Connector 78"/>
                    <p:cNvCxnSpPr/>
                    <p:nvPr/>
                  </p:nvCxnSpPr>
                  <p:spPr>
                    <a:xfrm>
                      <a:off x="3283527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Straight Connector 79"/>
                    <p:cNvCxnSpPr/>
                    <p:nvPr/>
                  </p:nvCxnSpPr>
                  <p:spPr>
                    <a:xfrm>
                      <a:off x="34290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Straight Connector 80"/>
                    <p:cNvCxnSpPr/>
                    <p:nvPr/>
                  </p:nvCxnSpPr>
                  <p:spPr>
                    <a:xfrm>
                      <a:off x="3581400" y="1905000"/>
                      <a:ext cx="0" cy="3581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84" name="Group 83"/>
              <p:cNvGrpSpPr/>
              <p:nvPr/>
            </p:nvGrpSpPr>
            <p:grpSpPr>
              <a:xfrm rot="5400000">
                <a:off x="2902524" y="1078919"/>
                <a:ext cx="3581400" cy="5243954"/>
                <a:chOff x="2514600" y="1870362"/>
                <a:chExt cx="3498271" cy="4073975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514600" y="1870363"/>
                  <a:ext cx="1066800" cy="3616037"/>
                  <a:chOff x="2514600" y="1870363"/>
                  <a:chExt cx="1066800" cy="3616037"/>
                </a:xfrm>
              </p:grpSpPr>
              <p:cxnSp>
                <p:nvCxnSpPr>
                  <p:cNvPr id="113" name="Straight Connector 112"/>
                  <p:cNvCxnSpPr/>
                  <p:nvPr/>
                </p:nvCxnSpPr>
                <p:spPr>
                  <a:xfrm rot="16200000" flipH="1">
                    <a:off x="706582" y="3678381"/>
                    <a:ext cx="3616036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>
                    <a:off x="26670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>
                    <a:off x="28194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>
                    <a:off x="29718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>
                    <a:off x="3131127" y="1878097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>
                    <a:off x="3283527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>
                    <a:off x="34290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>
                    <a:off x="35814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6" name="Group 85"/>
                <p:cNvGrpSpPr/>
                <p:nvPr/>
              </p:nvGrpSpPr>
              <p:grpSpPr>
                <a:xfrm>
                  <a:off x="3740727" y="1905000"/>
                  <a:ext cx="1066800" cy="3581400"/>
                  <a:chOff x="2514600" y="1905000"/>
                  <a:chExt cx="1066800" cy="3581400"/>
                </a:xfrm>
              </p:grpSpPr>
              <p:cxnSp>
                <p:nvCxnSpPr>
                  <p:cNvPr id="105" name="Straight Connector 104"/>
                  <p:cNvCxnSpPr/>
                  <p:nvPr/>
                </p:nvCxnSpPr>
                <p:spPr>
                  <a:xfrm>
                    <a:off x="25146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26670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28194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29718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3131127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3283527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>
                    <a:off x="34290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35814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7" name="Group 86"/>
                <p:cNvGrpSpPr/>
                <p:nvPr/>
              </p:nvGrpSpPr>
              <p:grpSpPr>
                <a:xfrm>
                  <a:off x="4946071" y="1870362"/>
                  <a:ext cx="1066800" cy="4073975"/>
                  <a:chOff x="2514600" y="1904999"/>
                  <a:chExt cx="1066800" cy="4073975"/>
                </a:xfrm>
              </p:grpSpPr>
              <p:cxnSp>
                <p:nvCxnSpPr>
                  <p:cNvPr id="97" name="Straight Connector 96"/>
                  <p:cNvCxnSpPr/>
                  <p:nvPr/>
                </p:nvCxnSpPr>
                <p:spPr>
                  <a:xfrm>
                    <a:off x="25146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/>
                  <p:cNvCxnSpPr/>
                  <p:nvPr/>
                </p:nvCxnSpPr>
                <p:spPr>
                  <a:xfrm>
                    <a:off x="26670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/>
                  <p:cNvCxnSpPr/>
                  <p:nvPr/>
                </p:nvCxnSpPr>
                <p:spPr>
                  <a:xfrm>
                    <a:off x="28194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/>
                  <p:nvPr/>
                </p:nvCxnSpPr>
                <p:spPr>
                  <a:xfrm>
                    <a:off x="29718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3131127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>
                    <a:off x="3283527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 rot="16200000" flipH="1">
                    <a:off x="1404789" y="3929210"/>
                    <a:ext cx="4073975" cy="25553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>
                    <a:off x="3581400" y="1905000"/>
                    <a:ext cx="0" cy="3581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95" name="Straight Connector 194"/>
              <p:cNvCxnSpPr/>
              <p:nvPr/>
            </p:nvCxnSpPr>
            <p:spPr>
              <a:xfrm>
                <a:off x="7305245" y="1910195"/>
                <a:ext cx="0" cy="35814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9" name="Straight Connector 198"/>
            <p:cNvCxnSpPr/>
            <p:nvPr/>
          </p:nvCxnSpPr>
          <p:spPr>
            <a:xfrm flipH="1">
              <a:off x="1502115" y="5483560"/>
              <a:ext cx="674844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970006" y="1119273"/>
            <a:ext cx="7337617" cy="4018184"/>
            <a:chOff x="815785" y="1348082"/>
            <a:chExt cx="7337617" cy="4018184"/>
          </a:xfrm>
        </p:grpSpPr>
        <p:cxnSp>
          <p:nvCxnSpPr>
            <p:cNvPr id="95" name="Straight Connector 94"/>
            <p:cNvCxnSpPr/>
            <p:nvPr/>
          </p:nvCxnSpPr>
          <p:spPr>
            <a:xfrm flipH="1">
              <a:off x="1410171" y="4876801"/>
              <a:ext cx="674323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Freeform 95"/>
            <p:cNvSpPr/>
            <p:nvPr/>
          </p:nvSpPr>
          <p:spPr>
            <a:xfrm>
              <a:off x="1409477" y="4685522"/>
              <a:ext cx="616515" cy="187668"/>
            </a:xfrm>
            <a:custGeom>
              <a:avLst/>
              <a:gdLst>
                <a:gd name="connsiteX0" fmla="*/ 0 w 391850"/>
                <a:gd name="connsiteY0" fmla="*/ 110836 h 138545"/>
                <a:gd name="connsiteX1" fmla="*/ 69273 w 391850"/>
                <a:gd name="connsiteY1" fmla="*/ 83127 h 138545"/>
                <a:gd name="connsiteX2" fmla="*/ 83128 w 391850"/>
                <a:gd name="connsiteY2" fmla="*/ 41563 h 138545"/>
                <a:gd name="connsiteX3" fmla="*/ 124691 w 391850"/>
                <a:gd name="connsiteY3" fmla="*/ 13854 h 138545"/>
                <a:gd name="connsiteX4" fmla="*/ 124691 w 391850"/>
                <a:gd name="connsiteY4" fmla="*/ 96981 h 138545"/>
                <a:gd name="connsiteX5" fmla="*/ 138546 w 391850"/>
                <a:gd name="connsiteY5" fmla="*/ 138545 h 138545"/>
                <a:gd name="connsiteX6" fmla="*/ 193964 w 391850"/>
                <a:gd name="connsiteY6" fmla="*/ 124690 h 138545"/>
                <a:gd name="connsiteX7" fmla="*/ 166255 w 391850"/>
                <a:gd name="connsiteY7" fmla="*/ 27709 h 138545"/>
                <a:gd name="connsiteX8" fmla="*/ 138546 w 391850"/>
                <a:gd name="connsiteY8" fmla="*/ 69272 h 138545"/>
                <a:gd name="connsiteX9" fmla="*/ 124691 w 391850"/>
                <a:gd name="connsiteY9" fmla="*/ 110836 h 138545"/>
                <a:gd name="connsiteX10" fmla="*/ 207819 w 391850"/>
                <a:gd name="connsiteY10" fmla="*/ 83127 h 138545"/>
                <a:gd name="connsiteX11" fmla="*/ 249382 w 391850"/>
                <a:gd name="connsiteY11" fmla="*/ 55418 h 138545"/>
                <a:gd name="connsiteX12" fmla="*/ 304800 w 391850"/>
                <a:gd name="connsiteY12" fmla="*/ 0 h 138545"/>
                <a:gd name="connsiteX13" fmla="*/ 290946 w 391850"/>
                <a:gd name="connsiteY13" fmla="*/ 69272 h 138545"/>
                <a:gd name="connsiteX14" fmla="*/ 304800 w 391850"/>
                <a:gd name="connsiteY14" fmla="*/ 96981 h 138545"/>
                <a:gd name="connsiteX15" fmla="*/ 318655 w 391850"/>
                <a:gd name="connsiteY15" fmla="*/ 13854 h 138545"/>
                <a:gd name="connsiteX16" fmla="*/ 387928 w 391850"/>
                <a:gd name="connsiteY16" fmla="*/ 27709 h 138545"/>
                <a:gd name="connsiteX17" fmla="*/ 374073 w 391850"/>
                <a:gd name="connsiteY17" fmla="*/ 83127 h 138545"/>
                <a:gd name="connsiteX18" fmla="*/ 346364 w 391850"/>
                <a:gd name="connsiteY18" fmla="*/ 124690 h 13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91850" h="138545">
                  <a:moveTo>
                    <a:pt x="0" y="110836"/>
                  </a:moveTo>
                  <a:cubicBezTo>
                    <a:pt x="23091" y="101600"/>
                    <a:pt x="50167" y="99048"/>
                    <a:pt x="69273" y="83127"/>
                  </a:cubicBezTo>
                  <a:cubicBezTo>
                    <a:pt x="80492" y="73778"/>
                    <a:pt x="74005" y="52967"/>
                    <a:pt x="83128" y="41563"/>
                  </a:cubicBezTo>
                  <a:cubicBezTo>
                    <a:pt x="93530" y="28561"/>
                    <a:pt x="110837" y="23090"/>
                    <a:pt x="124691" y="13854"/>
                  </a:cubicBezTo>
                  <a:cubicBezTo>
                    <a:pt x="161638" y="124693"/>
                    <a:pt x="124691" y="-13856"/>
                    <a:pt x="124691" y="96981"/>
                  </a:cubicBezTo>
                  <a:cubicBezTo>
                    <a:pt x="124691" y="111585"/>
                    <a:pt x="133928" y="124690"/>
                    <a:pt x="138546" y="138545"/>
                  </a:cubicBezTo>
                  <a:cubicBezTo>
                    <a:pt x="157019" y="133927"/>
                    <a:pt x="182896" y="140184"/>
                    <a:pt x="193964" y="124690"/>
                  </a:cubicBezTo>
                  <a:cubicBezTo>
                    <a:pt x="253359" y="41537"/>
                    <a:pt x="212042" y="42970"/>
                    <a:pt x="166255" y="27709"/>
                  </a:cubicBezTo>
                  <a:cubicBezTo>
                    <a:pt x="157019" y="41563"/>
                    <a:pt x="145993" y="54379"/>
                    <a:pt x="138546" y="69272"/>
                  </a:cubicBezTo>
                  <a:cubicBezTo>
                    <a:pt x="132015" y="82334"/>
                    <a:pt x="110370" y="107972"/>
                    <a:pt x="124691" y="110836"/>
                  </a:cubicBezTo>
                  <a:cubicBezTo>
                    <a:pt x="153332" y="116564"/>
                    <a:pt x="207819" y="83127"/>
                    <a:pt x="207819" y="83127"/>
                  </a:cubicBezTo>
                  <a:cubicBezTo>
                    <a:pt x="221673" y="73891"/>
                    <a:pt x="238980" y="68420"/>
                    <a:pt x="249382" y="55418"/>
                  </a:cubicBezTo>
                  <a:cubicBezTo>
                    <a:pt x="303120" y="-11755"/>
                    <a:pt x="214119" y="30226"/>
                    <a:pt x="304800" y="0"/>
                  </a:cubicBezTo>
                  <a:cubicBezTo>
                    <a:pt x="300182" y="23091"/>
                    <a:pt x="299214" y="47223"/>
                    <a:pt x="290946" y="69272"/>
                  </a:cubicBezTo>
                  <a:cubicBezTo>
                    <a:pt x="273041" y="117019"/>
                    <a:pt x="231737" y="121337"/>
                    <a:pt x="304800" y="96981"/>
                  </a:cubicBezTo>
                  <a:cubicBezTo>
                    <a:pt x="309418" y="69272"/>
                    <a:pt x="297075" y="31837"/>
                    <a:pt x="318655" y="13854"/>
                  </a:cubicBezTo>
                  <a:cubicBezTo>
                    <a:pt x="336745" y="-1221"/>
                    <a:pt x="373218" y="9321"/>
                    <a:pt x="387928" y="27709"/>
                  </a:cubicBezTo>
                  <a:cubicBezTo>
                    <a:pt x="399823" y="42578"/>
                    <a:pt x="381574" y="65625"/>
                    <a:pt x="374073" y="83127"/>
                  </a:cubicBezTo>
                  <a:cubicBezTo>
                    <a:pt x="367514" y="98432"/>
                    <a:pt x="346364" y="124690"/>
                    <a:pt x="346364" y="12469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1" name="Group 120"/>
            <p:cNvGrpSpPr/>
            <p:nvPr/>
          </p:nvGrpSpPr>
          <p:grpSpPr>
            <a:xfrm>
              <a:off x="2064952" y="2359883"/>
              <a:ext cx="4282351" cy="2516918"/>
              <a:chOff x="2066289" y="2339101"/>
              <a:chExt cx="4282351" cy="2516918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128" name="Rectangle 127"/>
              <p:cNvSpPr/>
              <p:nvPr/>
            </p:nvSpPr>
            <p:spPr>
              <a:xfrm>
                <a:off x="3527829" y="3594365"/>
                <a:ext cx="716514" cy="126165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2786852" y="4204265"/>
                <a:ext cx="716514" cy="65175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2066289" y="4367378"/>
                <a:ext cx="716514" cy="488641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219880" y="2339101"/>
                <a:ext cx="716514" cy="2516918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943321" y="3736201"/>
                <a:ext cx="716514" cy="1115916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5632126" y="4367377"/>
                <a:ext cx="716514" cy="454005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4" name="TextBox 123"/>
            <p:cNvSpPr txBox="1"/>
            <p:nvPr/>
          </p:nvSpPr>
          <p:spPr>
            <a:xfrm>
              <a:off x="7620000" y="4996934"/>
              <a:ext cx="457200" cy="3693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815785" y="1348082"/>
              <a:ext cx="457200" cy="3693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830761" y="4996934"/>
              <a:ext cx="49510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১১৪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       </a:t>
              </a:r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১২৪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        </a:t>
              </a:r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১৩৪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      </a:t>
              </a:r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১৪৪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       </a:t>
              </a:r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১৫৪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     </a:t>
              </a:r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১৬৪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      </a:t>
              </a:r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১৭৪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-266956" y="2951125"/>
              <a:ext cx="26226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>
                  <a:latin typeface="NikoshBAN" pitchFamily="2" charset="0"/>
                  <a:cs typeface="NikoshBAN" pitchFamily="2" charset="0"/>
                </a:rPr>
                <a:t>৫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        </a:t>
              </a:r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১০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         </a:t>
              </a:r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১৫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      </a:t>
              </a:r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২০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          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957687" y="4780002"/>
              <a:ext cx="315298" cy="3693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dirty="0"/>
                <a:t>০</a:t>
              </a:r>
              <a:endParaRPr lang="en-US" dirty="0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568813" y="5336448"/>
            <a:ext cx="7722078" cy="7386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কাগজে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x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অক্ষ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বরাবর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বর্গঘর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শ্রেণিব্যাপ্তি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1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Y </a:t>
            </a:r>
            <a:r>
              <a:rPr lang="en-US" sz="1400" dirty="0" err="1">
                <a:latin typeface="NikoshBAN" pitchFamily="2" charset="0"/>
                <a:cs typeface="NikoshBAN" pitchFamily="2" charset="0"/>
              </a:rPr>
              <a:t>অক্ষ</a:t>
            </a:r>
            <a:r>
              <a:rPr lang="en-US" sz="1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>
                <a:latin typeface="NikoshBAN" pitchFamily="2" charset="0"/>
                <a:cs typeface="NikoshBAN" pitchFamily="2" charset="0"/>
              </a:rPr>
              <a:t>বরাবর</a:t>
            </a:r>
            <a:r>
              <a:rPr lang="en-US" sz="1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1400" dirty="0" err="1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1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>
                <a:latin typeface="NikoshBAN" pitchFamily="2" charset="0"/>
                <a:cs typeface="NikoshBAN" pitchFamily="2" charset="0"/>
              </a:rPr>
              <a:t>বর্গঘর</a:t>
            </a:r>
            <a:r>
              <a:rPr lang="en-US" sz="1400" dirty="0">
                <a:latin typeface="NikoshBAN" pitchFamily="2" charset="0"/>
                <a:cs typeface="NikoshBAN" pitchFamily="2" charset="0"/>
              </a:rPr>
              <a:t> </a:t>
            </a:r>
            <a:endParaRPr lang="en-US" sz="1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1400" dirty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14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1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1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গনসংখ্যা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নিবেশন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আয়তলেখ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আকাঁ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 x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অক্ষের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মুল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১১৪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ভাঙ্গা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আগের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বোঝানো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1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935687" y="440295"/>
            <a:ext cx="2477583" cy="3385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 smtClean="0"/>
              <a:t>আয়তলেখ</a:t>
            </a:r>
            <a:r>
              <a:rPr lang="en-US" sz="1600" dirty="0" smtClean="0"/>
              <a:t> </a:t>
            </a:r>
            <a:r>
              <a:rPr lang="bn-IN" sz="1600" dirty="0" smtClean="0"/>
              <a:t>অংকন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7017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276600" y="457200"/>
            <a:ext cx="2514600" cy="838200"/>
          </a:xfrm>
          <a:prstGeom prst="down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819400"/>
            <a:ext cx="7734300" cy="33855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কোন শ্রেনীর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60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জন শিক্ষার্থীর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50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নম্বরের সাময়িক পরীক্ষার প্রাপ্ত নম্বরের গনসংখ্যা সারনী হলোঃ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857200"/>
              </p:ext>
            </p:extLst>
          </p:nvPr>
        </p:nvGraphicFramePr>
        <p:xfrm>
          <a:off x="685800" y="3505200"/>
          <a:ext cx="7620000" cy="9144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457200">
                <a:tc>
                  <a:txBody>
                    <a:bodyPr/>
                    <a:lstStyle/>
                    <a:p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প্রাপ্ত নম্বর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1-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10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11- 20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21- 30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31- 40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41- 50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গনসংখ্যা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7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10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16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18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6057900" y="565467"/>
            <a:ext cx="2362200" cy="213528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029200"/>
            <a:ext cx="7467600" cy="3385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400" dirty="0" smtClean="0"/>
              <a:t>আয়ত লেখ নির্ণয় কর</a:t>
            </a:r>
            <a:r>
              <a:rPr lang="bn-IN" sz="1600" dirty="0" smtClean="0"/>
              <a:t>।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266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703161" y="1530927"/>
            <a:ext cx="3352800" cy="3200400"/>
            <a:chOff x="2895600" y="1600200"/>
            <a:chExt cx="3352800" cy="3200400"/>
          </a:xfrm>
        </p:grpSpPr>
        <p:sp>
          <p:nvSpPr>
            <p:cNvPr id="12" name="Oval 11"/>
            <p:cNvSpPr/>
            <p:nvPr/>
          </p:nvSpPr>
          <p:spPr>
            <a:xfrm>
              <a:off x="2895600" y="1600200"/>
              <a:ext cx="3352800" cy="3200400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12" idx="1"/>
            </p:cNvCxnSpPr>
            <p:nvPr/>
          </p:nvCxnSpPr>
          <p:spPr>
            <a:xfrm>
              <a:off x="3386606" y="2068888"/>
              <a:ext cx="1185394" cy="9791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12" idx="7"/>
            </p:cNvCxnSpPr>
            <p:nvPr/>
          </p:nvCxnSpPr>
          <p:spPr>
            <a:xfrm flipV="1">
              <a:off x="4572000" y="2068888"/>
              <a:ext cx="1185394" cy="9791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12" idx="6"/>
            </p:cNvCxnSpPr>
            <p:nvPr/>
          </p:nvCxnSpPr>
          <p:spPr>
            <a:xfrm>
              <a:off x="4572000" y="3048000"/>
              <a:ext cx="16764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12" idx="2"/>
            </p:cNvCxnSpPr>
            <p:nvPr/>
          </p:nvCxnSpPr>
          <p:spPr>
            <a:xfrm flipH="1">
              <a:off x="2895600" y="3048000"/>
              <a:ext cx="16764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2" idx="3"/>
            </p:cNvCxnSpPr>
            <p:nvPr/>
          </p:nvCxnSpPr>
          <p:spPr>
            <a:xfrm flipH="1">
              <a:off x="3386606" y="3048000"/>
              <a:ext cx="1185394" cy="12839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12" idx="4"/>
            </p:cNvCxnSpPr>
            <p:nvPr/>
          </p:nvCxnSpPr>
          <p:spPr>
            <a:xfrm>
              <a:off x="4572000" y="3048000"/>
              <a:ext cx="0" cy="1752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572000" y="3048000"/>
              <a:ext cx="1409700" cy="100563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5072703" y="2583786"/>
            <a:ext cx="876300" cy="369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১ রান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41411" y="2098877"/>
            <a:ext cx="876300" cy="369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২</a:t>
            </a:r>
            <a:r>
              <a:rPr lang="bn-IN" dirty="0" smtClean="0"/>
              <a:t> রান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90228" y="2589530"/>
            <a:ext cx="876300" cy="369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৩</a:t>
            </a:r>
            <a:r>
              <a:rPr lang="bn-IN" dirty="0" smtClean="0"/>
              <a:t> রান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28120" y="3271405"/>
            <a:ext cx="876300" cy="369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৪</a:t>
            </a:r>
            <a:r>
              <a:rPr lang="bn-IN" dirty="0" smtClean="0"/>
              <a:t> রান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03261" y="3984365"/>
            <a:ext cx="876300" cy="369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৫</a:t>
            </a:r>
            <a:r>
              <a:rPr lang="bn-IN" dirty="0" smtClean="0"/>
              <a:t> রান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14197" y="3893127"/>
            <a:ext cx="876300" cy="369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৬ রান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344831">
            <a:off x="4712483" y="3302273"/>
            <a:ext cx="1596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400" dirty="0" smtClean="0"/>
              <a:t>অতিরিক্ত রান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5105399"/>
            <a:ext cx="7924800" cy="64633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সংগৃহিত পরিসংখ্যানের  উপাদানের সকল ভাগ কে একটি বৃত্তের অভ্যান্তরে বিভিন্ন অংশে প্রকাশ করলে যে লেখচিত্র পাওয়া যায় তাকে পাইচিত্র বলে।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Horizontal Scroll 19"/>
          <p:cNvSpPr/>
          <p:nvPr/>
        </p:nvSpPr>
        <p:spPr>
          <a:xfrm>
            <a:off x="3096491" y="381000"/>
            <a:ext cx="2819400" cy="7620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এসো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দেখি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66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132764" y="762000"/>
            <a:ext cx="7315200" cy="33855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২০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০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শিক্ষার্থীর  পছন্দের ফলের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সারনী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প্রদত্ত উপাত্তের পাইচিত্র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আকঁ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59332"/>
              </p:ext>
            </p:extLst>
          </p:nvPr>
        </p:nvGraphicFramePr>
        <p:xfrm>
          <a:off x="1143000" y="1905000"/>
          <a:ext cx="7162799" cy="7620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674421"/>
                <a:gridCol w="1302328"/>
                <a:gridCol w="1395350"/>
                <a:gridCol w="1395350"/>
                <a:gridCol w="1395350"/>
              </a:tblGrid>
              <a:tr h="420736">
                <a:tc>
                  <a:txBody>
                    <a:bodyPr/>
                    <a:lstStyle/>
                    <a:p>
                      <a:r>
                        <a:rPr lang="bn-IN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ফল</a:t>
                      </a:r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আম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কাঁঠাল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লিচু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জামরুল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41264">
                <a:tc>
                  <a:txBody>
                    <a:bodyPr/>
                    <a:lstStyle/>
                    <a:p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শিক্ষার্থীর</a:t>
                      </a:r>
                      <a:r>
                        <a:rPr lang="bn-IN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৭০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৩০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৮০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২০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2875030"/>
            <a:ext cx="1524000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424546" y="2915671"/>
                <a:ext cx="5530268" cy="122617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২০০ জনের জন্য কোন= ৩৬০</a:t>
                </a:r>
                <a14:m>
                  <m:oMath xmlns:m="http://schemas.openxmlformats.org/officeDocument/2006/math">
                    <m:r>
                      <a:rPr lang="bn-IN" i="1" smtClean="0">
                        <a:latin typeface="Cambria Math"/>
                        <a:ea typeface="Cambria Math"/>
                        <a:cs typeface="NikoshBAN" pitchFamily="2" charset="0"/>
                      </a:rPr>
                      <m:t>°</m:t>
                    </m:r>
                  </m:oMath>
                </a14:m>
                <a:endParaRPr lang="bn-IN" dirty="0" smtClean="0">
                  <a:latin typeface="NikoshBAN" pitchFamily="2" charset="0"/>
                  <a:cs typeface="NikoshBAN" pitchFamily="2" charset="0"/>
                </a:endParaRPr>
              </a:p>
              <a:p>
                <a:pPr marL="342900" indent="-342900">
                  <a:buAutoNum type="arabicPlain"/>
                </a:pPr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”        ”    ”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৩৬০</m:t>
                        </m:r>
                        <m:r>
                          <a:rPr lang="bn-IN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°</m:t>
                        </m:r>
                      </m:num>
                      <m:den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২০০</m:t>
                        </m:r>
                      </m:den>
                    </m:f>
                  </m:oMath>
                </a14:m>
                <a:endParaRPr lang="bn-IN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৭০  </a:t>
                </a:r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”        ”    </a:t>
                </a:r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”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৭০</m:t>
                        </m:r>
                        <m:r>
                          <a:rPr lang="bn-IN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৩৬০</m:t>
                        </m:r>
                        <m:r>
                          <a:rPr lang="bn-IN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°</m:t>
                        </m:r>
                      </m:num>
                      <m:den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২০০</m:t>
                        </m:r>
                      </m:den>
                    </m:f>
                  </m:oMath>
                </a14:m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 = ১২৬</a:t>
                </a:r>
                <a14:m>
                  <m:oMath xmlns:m="http://schemas.openxmlformats.org/officeDocument/2006/math">
                    <m:r>
                      <a:rPr lang="bn-IN" i="1" smtClean="0">
                        <a:latin typeface="Cambria Math"/>
                        <a:ea typeface="Cambria Math"/>
                        <a:cs typeface="NikoshBAN" pitchFamily="2" charset="0"/>
                      </a:rPr>
                      <m:t>°</m:t>
                    </m:r>
                  </m:oMath>
                </a14:m>
                <a:endParaRPr lang="bn-IN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546" y="2915671"/>
                <a:ext cx="5530268" cy="1226170"/>
              </a:xfrm>
              <a:prstGeom prst="rect">
                <a:avLst/>
              </a:prstGeom>
              <a:blipFill rotWithShape="1">
                <a:blip r:embed="rId2"/>
                <a:stretch>
                  <a:fillRect l="-768" t="-976" b="-1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438400" y="4233992"/>
                <a:ext cx="5530268" cy="51815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৩০ জনের জন্য কোন=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৩</m:t>
                        </m:r>
                        <m:r>
                          <a:rPr lang="bn-IN" i="1">
                            <a:latin typeface="Cambria Math"/>
                            <a:cs typeface="NikoshBAN" pitchFamily="2" charset="0"/>
                          </a:rPr>
                          <m:t>০</m:t>
                        </m:r>
                        <m:r>
                          <a:rPr lang="bn-IN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৩৬০</m:t>
                        </m:r>
                        <m:r>
                          <a:rPr lang="bn-IN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°</m:t>
                        </m:r>
                      </m:num>
                      <m:den>
                        <m:r>
                          <a:rPr lang="bn-IN" i="1">
                            <a:latin typeface="Cambria Math"/>
                            <a:cs typeface="NikoshBAN" pitchFamily="2" charset="0"/>
                          </a:rPr>
                          <m:t>২০০</m:t>
                        </m:r>
                      </m:den>
                    </m:f>
                  </m:oMath>
                </a14:m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 = </a:t>
                </a:r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৫৪</a:t>
                </a:r>
                <a14:m>
                  <m:oMath xmlns:m="http://schemas.openxmlformats.org/officeDocument/2006/math">
                    <m:r>
                      <a:rPr lang="bn-IN" i="1">
                        <a:latin typeface="Cambria Math"/>
                        <a:ea typeface="Cambria Math"/>
                        <a:cs typeface="NikoshBAN" pitchFamily="2" charset="0"/>
                      </a:rPr>
                      <m:t>°</m:t>
                    </m:r>
                  </m:oMath>
                </a14:m>
                <a:endParaRPr lang="bn-IN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233992"/>
                <a:ext cx="5530268" cy="518155"/>
              </a:xfrm>
              <a:prstGeom prst="rect">
                <a:avLst/>
              </a:prstGeom>
              <a:blipFill rotWithShape="1">
                <a:blip r:embed="rId3"/>
                <a:stretch>
                  <a:fillRect l="-659" b="-4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438400" y="5091210"/>
                <a:ext cx="5531571" cy="51815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৮০ </a:t>
                </a:r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জনের জন্য কোন</a:t>
                </a:r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৮</m:t>
                        </m:r>
                        <m:r>
                          <a:rPr lang="bn-IN" i="1">
                            <a:latin typeface="Cambria Math"/>
                            <a:cs typeface="NikoshBAN" pitchFamily="2" charset="0"/>
                          </a:rPr>
                          <m:t>০</m:t>
                        </m:r>
                        <m:r>
                          <a:rPr lang="bn-IN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৩৬০</m:t>
                        </m:r>
                        <m:r>
                          <a:rPr lang="bn-IN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°</m:t>
                        </m:r>
                      </m:num>
                      <m:den>
                        <m:r>
                          <a:rPr lang="bn-IN" i="1">
                            <a:latin typeface="Cambria Math"/>
                            <a:cs typeface="NikoshBAN" pitchFamily="2" charset="0"/>
                          </a:rPr>
                          <m:t>২০০</m:t>
                        </m:r>
                      </m:den>
                    </m:f>
                  </m:oMath>
                </a14:m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 = </a:t>
                </a:r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১৪৪</a:t>
                </a:r>
                <a14:m>
                  <m:oMath xmlns:m="http://schemas.openxmlformats.org/officeDocument/2006/math">
                    <m:r>
                      <a:rPr lang="bn-IN" i="1">
                        <a:latin typeface="Cambria Math"/>
                        <a:ea typeface="Cambria Math"/>
                        <a:cs typeface="NikoshBAN" pitchFamily="2" charset="0"/>
                      </a:rPr>
                      <m:t>°</m:t>
                    </m:r>
                  </m:oMath>
                </a14:m>
                <a:endParaRPr lang="bn-IN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5091210"/>
                <a:ext cx="5531571" cy="518155"/>
              </a:xfrm>
              <a:prstGeom prst="rect">
                <a:avLst/>
              </a:prstGeom>
              <a:blipFill rotWithShape="1">
                <a:blip r:embed="rId4"/>
                <a:stretch>
                  <a:fillRect l="-659" b="-4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362200" y="5809478"/>
                <a:ext cx="5758868" cy="51860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২০ </a:t>
                </a:r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জনের জন্য কোন</a:t>
                </a:r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  <m:r>
                          <a:rPr lang="bn-IN" i="1">
                            <a:latin typeface="Cambria Math"/>
                            <a:cs typeface="NikoshBAN" pitchFamily="2" charset="0"/>
                          </a:rPr>
                          <m:t>০</m:t>
                        </m:r>
                        <m:r>
                          <a:rPr lang="bn-IN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৩৬০</m:t>
                        </m:r>
                        <m:r>
                          <a:rPr lang="bn-IN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°</m:t>
                        </m:r>
                      </m:num>
                      <m:den>
                        <m:r>
                          <a:rPr lang="bn-IN" i="1">
                            <a:latin typeface="Cambria Math"/>
                            <a:cs typeface="NikoshBAN" pitchFamily="2" charset="0"/>
                          </a:rPr>
                          <m:t>২০০</m:t>
                        </m:r>
                      </m:den>
                    </m:f>
                  </m:oMath>
                </a14:m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 = ৩</a:t>
                </a:r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৬</a:t>
                </a:r>
                <a14:m>
                  <m:oMath xmlns:m="http://schemas.openxmlformats.org/officeDocument/2006/math">
                    <m:r>
                      <a:rPr lang="bn-IN" i="1">
                        <a:latin typeface="Cambria Math"/>
                        <a:ea typeface="Cambria Math"/>
                        <a:cs typeface="NikoshBAN" pitchFamily="2" charset="0"/>
                      </a:rPr>
                      <m:t>°</m:t>
                    </m:r>
                  </m:oMath>
                </a14:m>
                <a:endParaRPr lang="bn-IN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5809478"/>
                <a:ext cx="5758868" cy="518604"/>
              </a:xfrm>
              <a:prstGeom prst="rect">
                <a:avLst/>
              </a:prstGeom>
              <a:blipFill rotWithShape="1">
                <a:blip r:embed="rId5"/>
                <a:stretch>
                  <a:fillRect l="-738" b="-4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266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" grpId="0" animBg="1"/>
      <p:bldP spid="23" grpId="0" animBg="1"/>
      <p:bldP spid="5" grpId="0" animBg="1"/>
      <p:bldP spid="25" grpId="0" animBg="1"/>
      <p:bldP spid="2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53391" y="1486910"/>
            <a:ext cx="3352800" cy="3200400"/>
            <a:chOff x="2895600" y="1600200"/>
            <a:chExt cx="3352800" cy="3200400"/>
          </a:xfrm>
        </p:grpSpPr>
        <p:sp>
          <p:nvSpPr>
            <p:cNvPr id="4" name="Oval 3"/>
            <p:cNvSpPr/>
            <p:nvPr/>
          </p:nvSpPr>
          <p:spPr>
            <a:xfrm>
              <a:off x="2895600" y="1600200"/>
              <a:ext cx="3352800" cy="3200400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2895600" y="3048000"/>
              <a:ext cx="1722397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4572000" y="1600200"/>
              <a:ext cx="91994" cy="1447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3842283" y="3048000"/>
              <a:ext cx="729719" cy="16187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4572000" y="2633426"/>
              <a:ext cx="1603109" cy="4145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 rot="1436108">
            <a:off x="2939921" y="2026143"/>
            <a:ext cx="1056409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জম্রুল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2185477">
            <a:off x="1395704" y="3411435"/>
            <a:ext cx="876300" cy="36951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কাঠাল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9964153">
            <a:off x="3085129" y="3593788"/>
            <a:ext cx="876300" cy="36951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লিচু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rot="1393173">
            <a:off x="1729049" y="2101414"/>
            <a:ext cx="876300" cy="36951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আম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6047584" y="2150804"/>
                <a:ext cx="1877216" cy="369332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আম  </a:t>
                </a:r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১২৬</a:t>
                </a:r>
                <a14:m>
                  <m:oMath xmlns:m="http://schemas.openxmlformats.org/officeDocument/2006/math">
                    <m:r>
                      <a:rPr lang="bn-IN" i="1">
                        <a:latin typeface="Cambria Math"/>
                        <a:ea typeface="Cambria Math"/>
                        <a:cs typeface="NikoshBAN" pitchFamily="2" charset="0"/>
                      </a:rPr>
                      <m:t>°</m:t>
                    </m:r>
                  </m:oMath>
                </a14:m>
                <a:endParaRPr lang="bn-IN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584" y="2150804"/>
                <a:ext cx="1877216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923" t="-3125" b="-23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6047584" y="2690038"/>
                <a:ext cx="1877216" cy="369332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কাঠাল  ৫৪</a:t>
                </a:r>
                <a14:m>
                  <m:oMath xmlns:m="http://schemas.openxmlformats.org/officeDocument/2006/math">
                    <m:r>
                      <a:rPr lang="bn-IN" i="1">
                        <a:latin typeface="Cambria Math"/>
                        <a:ea typeface="Cambria Math"/>
                        <a:cs typeface="NikoshBAN" pitchFamily="2" charset="0"/>
                      </a:rPr>
                      <m:t>°</m:t>
                    </m:r>
                  </m:oMath>
                </a14:m>
                <a:endParaRPr lang="bn-IN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584" y="2690038"/>
                <a:ext cx="1877216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923" t="-3077" b="-2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6047584" y="3168547"/>
                <a:ext cx="1877215" cy="369332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লিচু  ১৪৪</a:t>
                </a:r>
                <a14:m>
                  <m:oMath xmlns:m="http://schemas.openxmlformats.org/officeDocument/2006/math">
                    <m:r>
                      <a:rPr lang="bn-IN" i="1">
                        <a:latin typeface="Cambria Math"/>
                        <a:ea typeface="Cambria Math"/>
                        <a:cs typeface="NikoshBAN" pitchFamily="2" charset="0"/>
                      </a:rPr>
                      <m:t>°</m:t>
                    </m:r>
                  </m:oMath>
                </a14:m>
                <a:endParaRPr lang="bn-IN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584" y="3168547"/>
                <a:ext cx="1877215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923" t="-3125" b="-23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6047584" y="3674804"/>
                <a:ext cx="1877215" cy="369332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জামরুল ৩৬</a:t>
                </a:r>
                <a14:m>
                  <m:oMath xmlns:m="http://schemas.openxmlformats.org/officeDocument/2006/math">
                    <m:r>
                      <a:rPr lang="bn-IN" i="1">
                        <a:latin typeface="Cambria Math"/>
                        <a:ea typeface="Cambria Math"/>
                        <a:cs typeface="NikoshBAN" pitchFamily="2" charset="0"/>
                      </a:rPr>
                      <m:t>°</m:t>
                    </m:r>
                  </m:oMath>
                </a14:m>
                <a:endParaRPr lang="bn-IN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584" y="3674804"/>
                <a:ext cx="1877215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923" t="-3125" b="-23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/>
              <p:cNvSpPr/>
              <p:nvPr/>
            </p:nvSpPr>
            <p:spPr>
              <a:xfrm>
                <a:off x="805884" y="5163189"/>
                <a:ext cx="7728515" cy="33855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bn-IN" sz="1600" dirty="0" smtClean="0">
                    <a:latin typeface="NikoshBAN" pitchFamily="2" charset="0"/>
                    <a:cs typeface="NikoshBAN" pitchFamily="2" charset="0"/>
                  </a:rPr>
                  <a:t>প্রাপ্ত কোন গুলো ৩৬০</a:t>
                </a:r>
                <a14:m>
                  <m:oMath xmlns:m="http://schemas.openxmlformats.org/officeDocument/2006/math">
                    <m:r>
                      <a:rPr lang="bn-IN" sz="1600" i="1">
                        <a:latin typeface="Cambria Math"/>
                        <a:ea typeface="Cambria Math"/>
                        <a:cs typeface="NikoshBAN" pitchFamily="2" charset="0"/>
                      </a:rPr>
                      <m:t>°</m:t>
                    </m:r>
                  </m:oMath>
                </a14:m>
                <a:r>
                  <a:rPr lang="bn-IN" sz="1600" dirty="0" smtClean="0">
                    <a:latin typeface="NikoshBAN" pitchFamily="2" charset="0"/>
                    <a:cs typeface="NikoshBAN" pitchFamily="2" charset="0"/>
                  </a:rPr>
                  <a:t> এর অংশ হিসাবে আকঁ হলো। যা বর্ণিত উপাত্তের পাইচিত্র ।</a:t>
                </a:r>
                <a:endParaRPr lang="bn-IN" sz="1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884" y="5163189"/>
                <a:ext cx="7728515" cy="338554"/>
              </a:xfrm>
              <a:prstGeom prst="rect">
                <a:avLst/>
              </a:prstGeom>
              <a:blipFill rotWithShape="0">
                <a:blip r:embed="rId6"/>
                <a:stretch>
                  <a:fillRect l="-236" b="-1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Horizontal Scroll 16"/>
          <p:cNvSpPr/>
          <p:nvPr/>
        </p:nvSpPr>
        <p:spPr>
          <a:xfrm>
            <a:off x="3096491" y="381000"/>
            <a:ext cx="2819400" cy="7620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পাইচিত্র অংকন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48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30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276600" y="609600"/>
            <a:ext cx="2438400" cy="914400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345" y="2674115"/>
            <a:ext cx="6123709" cy="4616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২। শ্রেণিসংখ্যা = 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345" y="2057400"/>
            <a:ext cx="6123709" cy="46166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১। পরিসর=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1680" y="4038600"/>
            <a:ext cx="6149037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/>
              <a:t>৪। আয়ত লেখ কি 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58982" y="4724400"/>
            <a:ext cx="6149037" cy="3693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/>
              <a:t>৫। পাইচিত্র  কি 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58982" y="3454339"/>
            <a:ext cx="6149037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/>
              <a:t>৩। মধ্যক কাকে বলে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66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248891" y="457200"/>
            <a:ext cx="2590800" cy="914400"/>
          </a:xfrm>
          <a:prstGeom prst="down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599" y="4114801"/>
            <a:ext cx="7557655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400" dirty="0" smtClean="0">
                <a:latin typeface="NikoshBAN" pitchFamily="2" charset="0"/>
                <a:cs typeface="NikoshBAN" pitchFamily="2" charset="0"/>
              </a:rPr>
              <a:t>২০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০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400" dirty="0" smtClean="0">
                <a:latin typeface="NikoshBAN" pitchFamily="2" charset="0"/>
                <a:cs typeface="NikoshBAN" pitchFamily="2" charset="0"/>
              </a:rPr>
              <a:t> শিক্ষার্থীর  পছন্দের ফলের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1400" dirty="0" smtClean="0">
                <a:latin typeface="NikoshBAN" pitchFamily="2" charset="0"/>
                <a:cs typeface="NikoshBAN" pitchFamily="2" charset="0"/>
              </a:rPr>
              <a:t>সারনী 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400" dirty="0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1400" dirty="0" smtClean="0">
                <a:latin typeface="NikoshBAN" pitchFamily="2" charset="0"/>
                <a:cs typeface="NikoshBAN" pitchFamily="2" charset="0"/>
              </a:rPr>
              <a:t>প্রদত্ত উপাত্তের পাইচিত্র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আকঁ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324937"/>
              </p:ext>
            </p:extLst>
          </p:nvPr>
        </p:nvGraphicFramePr>
        <p:xfrm>
          <a:off x="632346" y="4724400"/>
          <a:ext cx="7405255" cy="84784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31099"/>
                <a:gridCol w="1346410"/>
                <a:gridCol w="1442582"/>
                <a:gridCol w="1442582"/>
                <a:gridCol w="1442582"/>
              </a:tblGrid>
              <a:tr h="487680">
                <a:tc>
                  <a:txBody>
                    <a:bodyPr/>
                    <a:lstStyle/>
                    <a:p>
                      <a:r>
                        <a:rPr lang="bn-IN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ফল</a:t>
                      </a:r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কলা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কমলা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আপেল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জাম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60168">
                <a:tc>
                  <a:txBody>
                    <a:bodyPr/>
                    <a:lstStyle/>
                    <a:p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শিক্ষার্থীর</a:t>
                      </a:r>
                      <a:r>
                        <a:rPr lang="bn-IN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৭০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৩০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latin typeface="NikoshBAN" pitchFamily="2" charset="0"/>
                          <a:cs typeface="NikoshBAN" pitchFamily="2" charset="0"/>
                        </a:rPr>
                        <a:t>৮০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২০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G:\ছবি\hgghgf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555" y="1380693"/>
            <a:ext cx="3314700" cy="2065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66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54181" y="520677"/>
            <a:ext cx="8077200" cy="5880124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2029614">
            <a:off x="4004850" y="4176613"/>
            <a:ext cx="433552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bn-IN" sz="5400" b="1" i="1" dirty="0" smtClean="0">
                <a:ln/>
                <a:solidFill>
                  <a:srgbClr val="C00000"/>
                </a:solidFill>
              </a:rPr>
              <a:t>ধন্যবাদ</a:t>
            </a:r>
            <a:endParaRPr lang="en-US" sz="5400" b="1" i="1" dirty="0">
              <a:ln/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076238">
            <a:off x="4699180" y="3068911"/>
            <a:ext cx="433552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bn-IN" sz="5400" b="1" i="1" dirty="0" smtClean="0">
                <a:ln/>
                <a:solidFill>
                  <a:srgbClr val="C00000"/>
                </a:solidFill>
              </a:rPr>
              <a:t>সবাইকে</a:t>
            </a:r>
            <a:endParaRPr lang="en-US" sz="5400" b="1" i="1" dirty="0">
              <a:ln/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4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762000" y="1414712"/>
            <a:ext cx="7004298" cy="4968295"/>
            <a:chOff x="1024991" y="1202837"/>
            <a:chExt cx="7004298" cy="4968295"/>
          </a:xfrm>
        </p:grpSpPr>
        <p:sp>
          <p:nvSpPr>
            <p:cNvPr id="17" name="Rectangle 16"/>
            <p:cNvSpPr/>
            <p:nvPr/>
          </p:nvSpPr>
          <p:spPr>
            <a:xfrm rot="5400000">
              <a:off x="6781095" y="5481151"/>
              <a:ext cx="69762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IN" sz="1400" dirty="0" smtClean="0"/>
                <a:t>কুমিল্লা</a:t>
              </a:r>
              <a:endParaRPr lang="en-US" sz="1400" dirty="0"/>
            </a:p>
          </p:txBody>
        </p:sp>
        <p:sp>
          <p:nvSpPr>
            <p:cNvPr id="19" name="Rectangle 18"/>
            <p:cNvSpPr/>
            <p:nvPr/>
          </p:nvSpPr>
          <p:spPr>
            <a:xfrm rot="5400000">
              <a:off x="5669214" y="5444984"/>
              <a:ext cx="67518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IN" sz="1400" dirty="0" smtClean="0"/>
                <a:t>সিলেট</a:t>
              </a:r>
              <a:endParaRPr lang="en-US" sz="1400" dirty="0"/>
            </a:p>
          </p:txBody>
        </p:sp>
        <p:sp>
          <p:nvSpPr>
            <p:cNvPr id="20" name="Rectangle 19"/>
            <p:cNvSpPr/>
            <p:nvPr/>
          </p:nvSpPr>
          <p:spPr>
            <a:xfrm rot="5400000">
              <a:off x="4661793" y="5481152"/>
              <a:ext cx="54373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IN" sz="1400" dirty="0" smtClean="0"/>
                <a:t>ঢাকা</a:t>
              </a:r>
              <a:endParaRPr lang="en-US" sz="1400" dirty="0"/>
            </a:p>
          </p:txBody>
        </p:sp>
        <p:sp>
          <p:nvSpPr>
            <p:cNvPr id="21" name="Rectangle 20"/>
            <p:cNvSpPr/>
            <p:nvPr/>
          </p:nvSpPr>
          <p:spPr>
            <a:xfrm rot="5400000">
              <a:off x="3234922" y="5444984"/>
              <a:ext cx="84350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IN" sz="1400" dirty="0" smtClean="0"/>
                <a:t>রাজশাহী</a:t>
              </a:r>
              <a:endParaRPr lang="en-US" sz="1400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024991" y="1202837"/>
              <a:ext cx="7004298" cy="4968295"/>
              <a:chOff x="1024991" y="1202837"/>
              <a:chExt cx="7004298" cy="4968295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1024991" y="1202837"/>
                <a:ext cx="7004298" cy="4968295"/>
                <a:chOff x="1093212" y="1246726"/>
                <a:chExt cx="7060188" cy="4808927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>
                  <a:off x="1588534" y="1246726"/>
                  <a:ext cx="11666" cy="363007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" name="Straight Connector 3"/>
                <p:cNvCxnSpPr/>
                <p:nvPr/>
              </p:nvCxnSpPr>
              <p:spPr>
                <a:xfrm flipH="1">
                  <a:off x="1593273" y="4876800"/>
                  <a:ext cx="6560127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" name="Freeform 4"/>
                <p:cNvSpPr/>
                <p:nvPr/>
              </p:nvSpPr>
              <p:spPr>
                <a:xfrm>
                  <a:off x="1634836" y="4738255"/>
                  <a:ext cx="391850" cy="138545"/>
                </a:xfrm>
                <a:custGeom>
                  <a:avLst/>
                  <a:gdLst>
                    <a:gd name="connsiteX0" fmla="*/ 0 w 391850"/>
                    <a:gd name="connsiteY0" fmla="*/ 110836 h 138545"/>
                    <a:gd name="connsiteX1" fmla="*/ 69273 w 391850"/>
                    <a:gd name="connsiteY1" fmla="*/ 83127 h 138545"/>
                    <a:gd name="connsiteX2" fmla="*/ 83128 w 391850"/>
                    <a:gd name="connsiteY2" fmla="*/ 41563 h 138545"/>
                    <a:gd name="connsiteX3" fmla="*/ 124691 w 391850"/>
                    <a:gd name="connsiteY3" fmla="*/ 13854 h 138545"/>
                    <a:gd name="connsiteX4" fmla="*/ 124691 w 391850"/>
                    <a:gd name="connsiteY4" fmla="*/ 96981 h 138545"/>
                    <a:gd name="connsiteX5" fmla="*/ 138546 w 391850"/>
                    <a:gd name="connsiteY5" fmla="*/ 138545 h 138545"/>
                    <a:gd name="connsiteX6" fmla="*/ 193964 w 391850"/>
                    <a:gd name="connsiteY6" fmla="*/ 124690 h 138545"/>
                    <a:gd name="connsiteX7" fmla="*/ 166255 w 391850"/>
                    <a:gd name="connsiteY7" fmla="*/ 27709 h 138545"/>
                    <a:gd name="connsiteX8" fmla="*/ 138546 w 391850"/>
                    <a:gd name="connsiteY8" fmla="*/ 69272 h 138545"/>
                    <a:gd name="connsiteX9" fmla="*/ 124691 w 391850"/>
                    <a:gd name="connsiteY9" fmla="*/ 110836 h 138545"/>
                    <a:gd name="connsiteX10" fmla="*/ 207819 w 391850"/>
                    <a:gd name="connsiteY10" fmla="*/ 83127 h 138545"/>
                    <a:gd name="connsiteX11" fmla="*/ 249382 w 391850"/>
                    <a:gd name="connsiteY11" fmla="*/ 55418 h 138545"/>
                    <a:gd name="connsiteX12" fmla="*/ 304800 w 391850"/>
                    <a:gd name="connsiteY12" fmla="*/ 0 h 138545"/>
                    <a:gd name="connsiteX13" fmla="*/ 290946 w 391850"/>
                    <a:gd name="connsiteY13" fmla="*/ 69272 h 138545"/>
                    <a:gd name="connsiteX14" fmla="*/ 304800 w 391850"/>
                    <a:gd name="connsiteY14" fmla="*/ 96981 h 138545"/>
                    <a:gd name="connsiteX15" fmla="*/ 318655 w 391850"/>
                    <a:gd name="connsiteY15" fmla="*/ 13854 h 138545"/>
                    <a:gd name="connsiteX16" fmla="*/ 387928 w 391850"/>
                    <a:gd name="connsiteY16" fmla="*/ 27709 h 138545"/>
                    <a:gd name="connsiteX17" fmla="*/ 374073 w 391850"/>
                    <a:gd name="connsiteY17" fmla="*/ 83127 h 138545"/>
                    <a:gd name="connsiteX18" fmla="*/ 346364 w 391850"/>
                    <a:gd name="connsiteY18" fmla="*/ 124690 h 1385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391850" h="138545">
                      <a:moveTo>
                        <a:pt x="0" y="110836"/>
                      </a:moveTo>
                      <a:cubicBezTo>
                        <a:pt x="23091" y="101600"/>
                        <a:pt x="50167" y="99048"/>
                        <a:pt x="69273" y="83127"/>
                      </a:cubicBezTo>
                      <a:cubicBezTo>
                        <a:pt x="80492" y="73778"/>
                        <a:pt x="74005" y="52967"/>
                        <a:pt x="83128" y="41563"/>
                      </a:cubicBezTo>
                      <a:cubicBezTo>
                        <a:pt x="93530" y="28561"/>
                        <a:pt x="110837" y="23090"/>
                        <a:pt x="124691" y="13854"/>
                      </a:cubicBezTo>
                      <a:cubicBezTo>
                        <a:pt x="161638" y="124693"/>
                        <a:pt x="124691" y="-13856"/>
                        <a:pt x="124691" y="96981"/>
                      </a:cubicBezTo>
                      <a:cubicBezTo>
                        <a:pt x="124691" y="111585"/>
                        <a:pt x="133928" y="124690"/>
                        <a:pt x="138546" y="138545"/>
                      </a:cubicBezTo>
                      <a:cubicBezTo>
                        <a:pt x="157019" y="133927"/>
                        <a:pt x="182896" y="140184"/>
                        <a:pt x="193964" y="124690"/>
                      </a:cubicBezTo>
                      <a:cubicBezTo>
                        <a:pt x="253359" y="41537"/>
                        <a:pt x="212042" y="42970"/>
                        <a:pt x="166255" y="27709"/>
                      </a:cubicBezTo>
                      <a:cubicBezTo>
                        <a:pt x="157019" y="41563"/>
                        <a:pt x="145993" y="54379"/>
                        <a:pt x="138546" y="69272"/>
                      </a:cubicBezTo>
                      <a:cubicBezTo>
                        <a:pt x="132015" y="82334"/>
                        <a:pt x="110370" y="107972"/>
                        <a:pt x="124691" y="110836"/>
                      </a:cubicBezTo>
                      <a:cubicBezTo>
                        <a:pt x="153332" y="116564"/>
                        <a:pt x="207819" y="83127"/>
                        <a:pt x="207819" y="83127"/>
                      </a:cubicBezTo>
                      <a:cubicBezTo>
                        <a:pt x="221673" y="73891"/>
                        <a:pt x="238980" y="68420"/>
                        <a:pt x="249382" y="55418"/>
                      </a:cubicBezTo>
                      <a:cubicBezTo>
                        <a:pt x="303120" y="-11755"/>
                        <a:pt x="214119" y="30226"/>
                        <a:pt x="304800" y="0"/>
                      </a:cubicBezTo>
                      <a:cubicBezTo>
                        <a:pt x="300182" y="23091"/>
                        <a:pt x="299214" y="47223"/>
                        <a:pt x="290946" y="69272"/>
                      </a:cubicBezTo>
                      <a:cubicBezTo>
                        <a:pt x="273041" y="117019"/>
                        <a:pt x="231737" y="121337"/>
                        <a:pt x="304800" y="96981"/>
                      </a:cubicBezTo>
                      <a:cubicBezTo>
                        <a:pt x="309418" y="69272"/>
                        <a:pt x="297075" y="31837"/>
                        <a:pt x="318655" y="13854"/>
                      </a:cubicBezTo>
                      <a:cubicBezTo>
                        <a:pt x="336745" y="-1221"/>
                        <a:pt x="373218" y="9321"/>
                        <a:pt x="387928" y="27709"/>
                      </a:cubicBezTo>
                      <a:cubicBezTo>
                        <a:pt x="399823" y="42578"/>
                        <a:pt x="381574" y="65625"/>
                        <a:pt x="374073" y="83127"/>
                      </a:cubicBezTo>
                      <a:cubicBezTo>
                        <a:pt x="367514" y="98432"/>
                        <a:pt x="346364" y="124690"/>
                        <a:pt x="346364" y="124690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" name="Group 5"/>
                <p:cNvGrpSpPr/>
                <p:nvPr/>
              </p:nvGrpSpPr>
              <p:grpSpPr>
                <a:xfrm>
                  <a:off x="2026686" y="2090065"/>
                  <a:ext cx="5487679" cy="2786736"/>
                  <a:chOff x="2028023" y="2069283"/>
                  <a:chExt cx="5487679" cy="2786736"/>
                </a:xfrm>
                <a:solidFill>
                  <a:schemeClr val="accent4">
                    <a:lumMod val="60000"/>
                    <a:lumOff val="40000"/>
                  </a:schemeClr>
                </a:solidFill>
              </p:grpSpPr>
              <p:sp>
                <p:nvSpPr>
                  <p:cNvPr id="11" name="Rectangle 10"/>
                  <p:cNvSpPr/>
                  <p:nvPr/>
                </p:nvSpPr>
                <p:spPr>
                  <a:xfrm>
                    <a:off x="4307617" y="2069283"/>
                    <a:ext cx="870852" cy="2764477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" name="Rectangle 11"/>
                  <p:cNvSpPr/>
                  <p:nvPr/>
                </p:nvSpPr>
                <p:spPr>
                  <a:xfrm>
                    <a:off x="3135424" y="2657097"/>
                    <a:ext cx="877830" cy="2176664"/>
                  </a:xfrm>
                  <a:prstGeom prst="rect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" name="Rectangle 12"/>
                  <p:cNvSpPr/>
                  <p:nvPr/>
                </p:nvSpPr>
                <p:spPr>
                  <a:xfrm>
                    <a:off x="2028023" y="3332019"/>
                    <a:ext cx="830948" cy="1524000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" name="Rectangle 13"/>
                  <p:cNvSpPr/>
                  <p:nvPr/>
                </p:nvSpPr>
                <p:spPr>
                  <a:xfrm>
                    <a:off x="5508036" y="2880266"/>
                    <a:ext cx="870853" cy="1953494"/>
                  </a:xfrm>
                  <a:prstGeom prst="rect">
                    <a:avLst/>
                  </a:prstGeom>
                  <a:solidFill>
                    <a:srgbClr val="0070C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Rectangle 14"/>
                  <p:cNvSpPr/>
                  <p:nvPr/>
                </p:nvSpPr>
                <p:spPr>
                  <a:xfrm>
                    <a:off x="6640033" y="3016090"/>
                    <a:ext cx="875669" cy="1828800"/>
                  </a:xfrm>
                  <a:prstGeom prst="rect">
                    <a:avLst/>
                  </a:prstGeom>
                  <a:solidFill>
                    <a:srgbClr val="FFFF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" name="TextBox 6"/>
                <p:cNvSpPr txBox="1"/>
                <p:nvPr/>
              </p:nvSpPr>
              <p:spPr>
                <a:xfrm>
                  <a:off x="7620000" y="4996934"/>
                  <a:ext cx="457200" cy="369332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X</a:t>
                  </a:r>
                  <a:endParaRPr lang="en-US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1093212" y="1246726"/>
                  <a:ext cx="457200" cy="369332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Y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 rot="5400000">
                  <a:off x="2008483" y="5450307"/>
                  <a:ext cx="900459" cy="3102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1400" dirty="0" smtClean="0"/>
                    <a:t>রংপুর</a:t>
                  </a:r>
                  <a:endParaRPr lang="en-US" sz="1400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" name="TextBox 9"/>
                    <p:cNvSpPr txBox="1"/>
                    <p:nvPr/>
                  </p:nvSpPr>
                  <p:spPr>
                    <a:xfrm rot="16200000">
                      <a:off x="-74731" y="2685825"/>
                      <a:ext cx="2926319" cy="37227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10</a:t>
                      </a:r>
                      <a14:m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a14:m>
                      <a:r>
                        <a:rPr lang="en-US" dirty="0" smtClean="0"/>
                        <a:t>      20</a:t>
                      </a:r>
                      <a14:m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a14:m>
                      <a:r>
                        <a:rPr lang="en-US" dirty="0" smtClean="0"/>
                        <a:t>        30</a:t>
                      </a:r>
                      <a14:m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a14:m>
                      <a:r>
                        <a:rPr lang="en-US" dirty="0" smtClean="0"/>
                        <a:t>        40 </a:t>
                      </a:r>
                      <a14:m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a14:m>
                      <a:r>
                        <a:rPr lang="en-US" dirty="0" smtClean="0"/>
                        <a:t>            </a:t>
                      </a:r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0" name="TextBox 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 rot="16200000">
                      <a:off x="-74731" y="2685825"/>
                      <a:ext cx="2926319" cy="372279"/>
                    </a:xfrm>
                    <a:prstGeom prst="rect">
                      <a:avLst/>
                    </a:prstGeom>
                    <a:blipFill rotWithShape="0">
                      <a:blip r:embed="rId2"/>
                      <a:stretch>
                        <a:fillRect l="-10000" r="-26667" b="-181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Rectangle 22"/>
                  <p:cNvSpPr/>
                  <p:nvPr/>
                </p:nvSpPr>
                <p:spPr>
                  <a:xfrm>
                    <a:off x="2086356" y="3626466"/>
                    <a:ext cx="51648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bn-IN" dirty="0" smtClean="0"/>
                      <a:t>2</a:t>
                    </a:r>
                    <a:r>
                      <a:rPr lang="en-US" dirty="0" smtClean="0"/>
                      <a:t>0</a:t>
                    </a:r>
                    <a14:m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3" name="Rectangle 2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86356" y="3626466"/>
                    <a:ext cx="516488" cy="369332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l="-9412" t="-11667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Rectangle 23"/>
                  <p:cNvSpPr/>
                  <p:nvPr/>
                </p:nvSpPr>
                <p:spPr>
                  <a:xfrm>
                    <a:off x="3257581" y="2811503"/>
                    <a:ext cx="52770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bn-IN" dirty="0"/>
                      <a:t>3</a:t>
                    </a:r>
                    <a:r>
                      <a:rPr lang="bn-IN" dirty="0" smtClean="0"/>
                      <a:t>5</a:t>
                    </a:r>
                    <a14:m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4" name="Rectangle 2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57581" y="2811503"/>
                    <a:ext cx="527709" cy="369332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l="-9195" t="-11475" b="-2295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Rectangle 24"/>
                  <p:cNvSpPr/>
                  <p:nvPr/>
                </p:nvSpPr>
                <p:spPr>
                  <a:xfrm>
                    <a:off x="6759393" y="3288263"/>
                    <a:ext cx="52770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bn-IN" dirty="0" smtClean="0"/>
                      <a:t>25</a:t>
                    </a:r>
                    <a14:m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5" name="Rectangle 2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59393" y="3288263"/>
                    <a:ext cx="527709" cy="369332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10465" t="-9836" b="-2295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Rectangle 25"/>
                  <p:cNvSpPr/>
                  <p:nvPr/>
                </p:nvSpPr>
                <p:spPr>
                  <a:xfrm>
                    <a:off x="4455317" y="2312087"/>
                    <a:ext cx="52770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bn-IN" dirty="0"/>
                      <a:t>4</a:t>
                    </a:r>
                    <a:r>
                      <a:rPr lang="bn-IN" dirty="0" smtClean="0"/>
                      <a:t>0</a:t>
                    </a:r>
                    <a14:m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6" name="Rectangle 2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55317" y="2312087"/>
                    <a:ext cx="527709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l="-10465" t="-9836" b="-2295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Rectangle 26"/>
                  <p:cNvSpPr/>
                  <p:nvPr/>
                </p:nvSpPr>
                <p:spPr>
                  <a:xfrm>
                    <a:off x="5571663" y="3078024"/>
                    <a:ext cx="52770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bn-IN" dirty="0" smtClean="0">
                        <a:ea typeface="Cambria Math" panose="02040503050406030204" pitchFamily="18" charset="0"/>
                      </a:rPr>
                      <a:t>30</a:t>
                    </a:r>
                    <a14:m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7" name="Rectangle 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71663" y="3078024"/>
                    <a:ext cx="527709" cy="369332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l="-10465" t="-11667" b="-25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val 27"/>
              <p:cNvSpPr/>
              <p:nvPr/>
            </p:nvSpPr>
            <p:spPr>
              <a:xfrm>
                <a:off x="3338464" y="3949956"/>
                <a:ext cx="1813849" cy="1010931"/>
              </a:xfrm>
              <a:prstGeom prst="ellipse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rgbClr val="FFFF00"/>
                    </a:solidFill>
                  </a:rPr>
                  <a:t>গড় </a:t>
                </a:r>
                <a:r>
                  <a:rPr lang="en-US" sz="1400" dirty="0" err="1" smtClean="0">
                    <a:solidFill>
                      <a:srgbClr val="FFFF00"/>
                    </a:solidFill>
                  </a:rPr>
                  <a:t>তাপমাত্র</a:t>
                </a:r>
                <a:endParaRPr lang="en-US" sz="1400" dirty="0" smtClean="0">
                  <a:solidFill>
                    <a:srgbClr val="FFFF00"/>
                  </a:solidFill>
                </a:endParaRPr>
              </a:p>
              <a:p>
                <a:pPr algn="ctr"/>
                <a:r>
                  <a:rPr lang="en-US" sz="1400" dirty="0" smtClean="0">
                    <a:solidFill>
                      <a:srgbClr val="FFFF00"/>
                    </a:solidFill>
                  </a:rPr>
                  <a:t>30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1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8" name="Oval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464" y="3949956"/>
                <a:ext cx="1813849" cy="1010931"/>
              </a:xfrm>
              <a:prstGeom prst="ellipse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Left Arrow 30"/>
          <p:cNvSpPr/>
          <p:nvPr/>
        </p:nvSpPr>
        <p:spPr>
          <a:xfrm>
            <a:off x="4855267" y="2196796"/>
            <a:ext cx="1842686" cy="686629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মধ্যক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688084" y="1594993"/>
            <a:ext cx="2356570" cy="1929550"/>
            <a:chOff x="1688084" y="1582162"/>
            <a:chExt cx="2356570" cy="1929550"/>
          </a:xfrm>
        </p:grpSpPr>
        <p:sp>
          <p:nvSpPr>
            <p:cNvPr id="34" name="Right Arrow 33"/>
            <p:cNvSpPr/>
            <p:nvPr/>
          </p:nvSpPr>
          <p:spPr>
            <a:xfrm rot="1706084">
              <a:off x="2007666" y="1896831"/>
              <a:ext cx="2036988" cy="523045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Left Arrow 37"/>
            <p:cNvSpPr/>
            <p:nvPr/>
          </p:nvSpPr>
          <p:spPr>
            <a:xfrm rot="16200000">
              <a:off x="1050636" y="2219610"/>
              <a:ext cx="1929550" cy="654654"/>
            </a:xfrm>
            <a:prstGeom prst="lef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1400" dirty="0" smtClean="0">
                  <a:solidFill>
                    <a:srgbClr val="FFFF00"/>
                  </a:solidFill>
                </a:rPr>
                <a:t>প্রচুরক রং</a:t>
              </a:r>
              <a:endParaRPr lang="en-US" sz="1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336177" y="612585"/>
            <a:ext cx="5964654" cy="3077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নিচের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চিত্রটি</a:t>
            </a:r>
            <a:r>
              <a:rPr lang="en-US" sz="1400" dirty="0" smtClean="0"/>
              <a:t> </a:t>
            </a:r>
            <a:r>
              <a:rPr lang="en-US" sz="1400" dirty="0" err="1" smtClean="0"/>
              <a:t>লক্ষ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করি</a:t>
            </a:r>
            <a:r>
              <a:rPr lang="en-US" sz="1400" dirty="0" smtClean="0"/>
              <a:t> 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81911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31" grpId="0" animBg="1"/>
      <p:bldP spid="3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54948" y="1143000"/>
            <a:ext cx="7004298" cy="4256062"/>
            <a:chOff x="1093212" y="1246726"/>
            <a:chExt cx="7060188" cy="411954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588534" y="1246726"/>
              <a:ext cx="11666" cy="36300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1593273" y="4876800"/>
              <a:ext cx="656012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Freeform 5"/>
            <p:cNvSpPr/>
            <p:nvPr/>
          </p:nvSpPr>
          <p:spPr>
            <a:xfrm>
              <a:off x="1634836" y="4738255"/>
              <a:ext cx="391850" cy="138545"/>
            </a:xfrm>
            <a:custGeom>
              <a:avLst/>
              <a:gdLst>
                <a:gd name="connsiteX0" fmla="*/ 0 w 391850"/>
                <a:gd name="connsiteY0" fmla="*/ 110836 h 138545"/>
                <a:gd name="connsiteX1" fmla="*/ 69273 w 391850"/>
                <a:gd name="connsiteY1" fmla="*/ 83127 h 138545"/>
                <a:gd name="connsiteX2" fmla="*/ 83128 w 391850"/>
                <a:gd name="connsiteY2" fmla="*/ 41563 h 138545"/>
                <a:gd name="connsiteX3" fmla="*/ 124691 w 391850"/>
                <a:gd name="connsiteY3" fmla="*/ 13854 h 138545"/>
                <a:gd name="connsiteX4" fmla="*/ 124691 w 391850"/>
                <a:gd name="connsiteY4" fmla="*/ 96981 h 138545"/>
                <a:gd name="connsiteX5" fmla="*/ 138546 w 391850"/>
                <a:gd name="connsiteY5" fmla="*/ 138545 h 138545"/>
                <a:gd name="connsiteX6" fmla="*/ 193964 w 391850"/>
                <a:gd name="connsiteY6" fmla="*/ 124690 h 138545"/>
                <a:gd name="connsiteX7" fmla="*/ 166255 w 391850"/>
                <a:gd name="connsiteY7" fmla="*/ 27709 h 138545"/>
                <a:gd name="connsiteX8" fmla="*/ 138546 w 391850"/>
                <a:gd name="connsiteY8" fmla="*/ 69272 h 138545"/>
                <a:gd name="connsiteX9" fmla="*/ 124691 w 391850"/>
                <a:gd name="connsiteY9" fmla="*/ 110836 h 138545"/>
                <a:gd name="connsiteX10" fmla="*/ 207819 w 391850"/>
                <a:gd name="connsiteY10" fmla="*/ 83127 h 138545"/>
                <a:gd name="connsiteX11" fmla="*/ 249382 w 391850"/>
                <a:gd name="connsiteY11" fmla="*/ 55418 h 138545"/>
                <a:gd name="connsiteX12" fmla="*/ 304800 w 391850"/>
                <a:gd name="connsiteY12" fmla="*/ 0 h 138545"/>
                <a:gd name="connsiteX13" fmla="*/ 290946 w 391850"/>
                <a:gd name="connsiteY13" fmla="*/ 69272 h 138545"/>
                <a:gd name="connsiteX14" fmla="*/ 304800 w 391850"/>
                <a:gd name="connsiteY14" fmla="*/ 96981 h 138545"/>
                <a:gd name="connsiteX15" fmla="*/ 318655 w 391850"/>
                <a:gd name="connsiteY15" fmla="*/ 13854 h 138545"/>
                <a:gd name="connsiteX16" fmla="*/ 387928 w 391850"/>
                <a:gd name="connsiteY16" fmla="*/ 27709 h 138545"/>
                <a:gd name="connsiteX17" fmla="*/ 374073 w 391850"/>
                <a:gd name="connsiteY17" fmla="*/ 83127 h 138545"/>
                <a:gd name="connsiteX18" fmla="*/ 346364 w 391850"/>
                <a:gd name="connsiteY18" fmla="*/ 124690 h 13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91850" h="138545">
                  <a:moveTo>
                    <a:pt x="0" y="110836"/>
                  </a:moveTo>
                  <a:cubicBezTo>
                    <a:pt x="23091" y="101600"/>
                    <a:pt x="50167" y="99048"/>
                    <a:pt x="69273" y="83127"/>
                  </a:cubicBezTo>
                  <a:cubicBezTo>
                    <a:pt x="80492" y="73778"/>
                    <a:pt x="74005" y="52967"/>
                    <a:pt x="83128" y="41563"/>
                  </a:cubicBezTo>
                  <a:cubicBezTo>
                    <a:pt x="93530" y="28561"/>
                    <a:pt x="110837" y="23090"/>
                    <a:pt x="124691" y="13854"/>
                  </a:cubicBezTo>
                  <a:cubicBezTo>
                    <a:pt x="161638" y="124693"/>
                    <a:pt x="124691" y="-13856"/>
                    <a:pt x="124691" y="96981"/>
                  </a:cubicBezTo>
                  <a:cubicBezTo>
                    <a:pt x="124691" y="111585"/>
                    <a:pt x="133928" y="124690"/>
                    <a:pt x="138546" y="138545"/>
                  </a:cubicBezTo>
                  <a:cubicBezTo>
                    <a:pt x="157019" y="133927"/>
                    <a:pt x="182896" y="140184"/>
                    <a:pt x="193964" y="124690"/>
                  </a:cubicBezTo>
                  <a:cubicBezTo>
                    <a:pt x="253359" y="41537"/>
                    <a:pt x="212042" y="42970"/>
                    <a:pt x="166255" y="27709"/>
                  </a:cubicBezTo>
                  <a:cubicBezTo>
                    <a:pt x="157019" y="41563"/>
                    <a:pt x="145993" y="54379"/>
                    <a:pt x="138546" y="69272"/>
                  </a:cubicBezTo>
                  <a:cubicBezTo>
                    <a:pt x="132015" y="82334"/>
                    <a:pt x="110370" y="107972"/>
                    <a:pt x="124691" y="110836"/>
                  </a:cubicBezTo>
                  <a:cubicBezTo>
                    <a:pt x="153332" y="116564"/>
                    <a:pt x="207819" y="83127"/>
                    <a:pt x="207819" y="83127"/>
                  </a:cubicBezTo>
                  <a:cubicBezTo>
                    <a:pt x="221673" y="73891"/>
                    <a:pt x="238980" y="68420"/>
                    <a:pt x="249382" y="55418"/>
                  </a:cubicBezTo>
                  <a:cubicBezTo>
                    <a:pt x="303120" y="-11755"/>
                    <a:pt x="214119" y="30226"/>
                    <a:pt x="304800" y="0"/>
                  </a:cubicBezTo>
                  <a:cubicBezTo>
                    <a:pt x="300182" y="23091"/>
                    <a:pt x="299214" y="47223"/>
                    <a:pt x="290946" y="69272"/>
                  </a:cubicBezTo>
                  <a:cubicBezTo>
                    <a:pt x="273041" y="117019"/>
                    <a:pt x="231737" y="121337"/>
                    <a:pt x="304800" y="96981"/>
                  </a:cubicBezTo>
                  <a:cubicBezTo>
                    <a:pt x="309418" y="69272"/>
                    <a:pt x="297075" y="31837"/>
                    <a:pt x="318655" y="13854"/>
                  </a:cubicBezTo>
                  <a:cubicBezTo>
                    <a:pt x="336745" y="-1221"/>
                    <a:pt x="373218" y="9321"/>
                    <a:pt x="387928" y="27709"/>
                  </a:cubicBezTo>
                  <a:cubicBezTo>
                    <a:pt x="399823" y="42578"/>
                    <a:pt x="381574" y="65625"/>
                    <a:pt x="374073" y="83127"/>
                  </a:cubicBezTo>
                  <a:cubicBezTo>
                    <a:pt x="367514" y="98432"/>
                    <a:pt x="346364" y="124690"/>
                    <a:pt x="346364" y="12469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064952" y="2209801"/>
              <a:ext cx="4282351" cy="2667000"/>
              <a:chOff x="2066289" y="2189019"/>
              <a:chExt cx="4282351" cy="2667000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12" name="Rectangle 11"/>
              <p:cNvSpPr/>
              <p:nvPr/>
            </p:nvSpPr>
            <p:spPr>
              <a:xfrm>
                <a:off x="3503366" y="2189019"/>
                <a:ext cx="716514" cy="26670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786852" y="2902525"/>
                <a:ext cx="716514" cy="195349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066289" y="3332019"/>
                <a:ext cx="716514" cy="1524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219880" y="2570019"/>
                <a:ext cx="716514" cy="22860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943321" y="3023317"/>
                <a:ext cx="716514" cy="1828800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632126" y="3487883"/>
                <a:ext cx="716514" cy="1333500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7620000" y="4996934"/>
              <a:ext cx="457200" cy="3693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93212" y="1246726"/>
              <a:ext cx="457200" cy="3693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30761" y="4996934"/>
              <a:ext cx="49510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21          31          41         51         61         71         81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-59292" y="2693619"/>
              <a:ext cx="29263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10         20          30        40             </a:t>
              </a:r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06141" y="5606350"/>
            <a:ext cx="6701912" cy="30777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400" dirty="0" smtClean="0"/>
              <a:t>আয়ত লেখ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0266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ronjan\Desktop\jkljk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23555"/>
            <a:ext cx="4114799" cy="411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5638800"/>
            <a:ext cx="6858000" cy="3385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600" dirty="0" smtClean="0"/>
              <a:t>পাই চিত্র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876300" y="914400"/>
            <a:ext cx="7391400" cy="3385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নিচের</a:t>
            </a:r>
            <a:r>
              <a:rPr lang="bn-IN" sz="1600" dirty="0" smtClean="0"/>
              <a:t> চিত্র</a:t>
            </a:r>
            <a:r>
              <a:rPr lang="en-US" sz="1600" dirty="0" err="1" smtClean="0"/>
              <a:t>টির</a:t>
            </a:r>
            <a:r>
              <a:rPr lang="en-US" sz="1600" dirty="0" smtClean="0"/>
              <a:t> </a:t>
            </a:r>
            <a:r>
              <a:rPr lang="en-US" sz="1600" dirty="0" err="1" smtClean="0"/>
              <a:t>লক্ষ</a:t>
            </a:r>
            <a:r>
              <a:rPr lang="en-US" sz="1600" dirty="0" smtClean="0"/>
              <a:t> </a:t>
            </a:r>
            <a:r>
              <a:rPr lang="en-US" sz="1600" dirty="0"/>
              <a:t> </a:t>
            </a:r>
            <a:r>
              <a:rPr lang="en-US" sz="1600" dirty="0" err="1" smtClean="0"/>
              <a:t>করি</a:t>
            </a:r>
            <a:r>
              <a:rPr lang="en-US" sz="1600" dirty="0" smtClean="0"/>
              <a:t> 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266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304800" y="2355272"/>
            <a:ext cx="8217477" cy="3131127"/>
          </a:xfrm>
          <a:prstGeom prst="verticalScroll">
            <a:avLst/>
          </a:prstGeom>
          <a:solidFill>
            <a:srgbClr val="00B050"/>
          </a:solidFill>
          <a:ln>
            <a:solidFill>
              <a:srgbClr val="C00000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তথ্য ও উপা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ত্তের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গড়,মধ্যক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endParaRPr lang="bn-IN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বিভিন্ন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238" y="1066800"/>
            <a:ext cx="708660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এশো আজকের পাঠ----------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66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9517" y="2291569"/>
            <a:ext cx="6316683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গড় নির্ণয় করতে পারবে।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2667000" y="468093"/>
            <a:ext cx="2509652" cy="6477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শিখন ফল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813899"/>
            <a:ext cx="6324600" cy="3693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মধ্যক , প্রচুরক নির্ণয় করতে পারবে।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3336229"/>
            <a:ext cx="6324600" cy="3693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আয়ত লেখ নির্ণয় করতে পারবে।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1727077"/>
            <a:ext cx="6324600" cy="3693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------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599" y="3841206"/>
            <a:ext cx="6324601" cy="3693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পাইচিত্র আকঁতে পারবে।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66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28409" y="533400"/>
            <a:ext cx="2362200" cy="258387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817536"/>
              </p:ext>
            </p:extLst>
          </p:nvPr>
        </p:nvGraphicFramePr>
        <p:xfrm>
          <a:off x="983672" y="3352800"/>
          <a:ext cx="6712528" cy="2895599"/>
        </p:xfrm>
        <a:graphic>
          <a:graphicData uri="http://schemas.openxmlformats.org/drawingml/2006/table">
            <a:tbl>
              <a:tblPr/>
              <a:tblGrid>
                <a:gridCol w="3356264"/>
                <a:gridCol w="3356264"/>
              </a:tblGrid>
              <a:tr h="36916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bn-IN" dirty="0">
                          <a:effectLst/>
                        </a:rPr>
                        <a:t>১৯১৩ সালে রোনাল্ড ফিশার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5219">
                <a:tc>
                  <a:txBody>
                    <a:bodyPr/>
                    <a:lstStyle/>
                    <a:p>
                      <a:pPr algn="l" fontAlgn="t"/>
                      <a:r>
                        <a:rPr lang="bn-IN" dirty="0">
                          <a:effectLst/>
                        </a:rPr>
                        <a:t>জন্ম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n-IN" u="none" strike="noStrike">
                          <a:solidFill>
                            <a:srgbClr val="0B0080"/>
                          </a:solidFill>
                          <a:effectLst/>
                          <a:hlinkClick r:id="rId3" tooltip="ফেব্রুয়ারি ১৭"/>
                        </a:rPr>
                        <a:t>ফেব্রুয়ারি ১৭</a:t>
                      </a:r>
                      <a:r>
                        <a:rPr lang="bn-IN">
                          <a:effectLst/>
                        </a:rPr>
                        <a:t>, </a:t>
                      </a:r>
                      <a:r>
                        <a:rPr lang="bn-IN" u="none" strike="noStrike">
                          <a:solidFill>
                            <a:srgbClr val="0B0080"/>
                          </a:solidFill>
                          <a:effectLst/>
                          <a:hlinkClick r:id="rId4" tooltip="১৮৯০"/>
                        </a:rPr>
                        <a:t>১৮৯০</a:t>
                      </a:r>
                      <a:r>
                        <a:rPr lang="bn-IN">
                          <a:effectLst/>
                        </a:rPr>
                        <a:t/>
                      </a:r>
                      <a:br>
                        <a:rPr lang="bn-IN">
                          <a:effectLst/>
                        </a:rPr>
                      </a:br>
                      <a:r>
                        <a:rPr lang="bn-IN">
                          <a:effectLst/>
                        </a:rPr>
                        <a:t>পূর্ব ফিঞ্চলে, লন্ডন, যুক্তরাজ্য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46030">
                <a:tc>
                  <a:txBody>
                    <a:bodyPr/>
                    <a:lstStyle/>
                    <a:p>
                      <a:pPr algn="l" fontAlgn="t"/>
                      <a:r>
                        <a:rPr lang="bn-IN">
                          <a:effectLst/>
                        </a:rPr>
                        <a:t>মৃত্যু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n-IN" u="none" strike="noStrike">
                          <a:solidFill>
                            <a:srgbClr val="0B0080"/>
                          </a:solidFill>
                          <a:effectLst/>
                          <a:hlinkClick r:id="rId5" tooltip="জুলাই ২৯"/>
                        </a:rPr>
                        <a:t>জুলাই ২৯</a:t>
                      </a:r>
                      <a:r>
                        <a:rPr lang="bn-IN">
                          <a:effectLst/>
                        </a:rPr>
                        <a:t>, </a:t>
                      </a:r>
                      <a:r>
                        <a:rPr lang="bn-IN" u="sng">
                          <a:solidFill>
                            <a:srgbClr val="0B0080"/>
                          </a:solidFill>
                          <a:effectLst/>
                          <a:hlinkClick r:id="rId6"/>
                        </a:rPr>
                        <a:t>১৯৬২</a:t>
                      </a:r>
                      <a:r>
                        <a:rPr lang="bn-IN">
                          <a:effectLst/>
                        </a:rPr>
                        <a:t/>
                      </a:r>
                      <a:br>
                        <a:rPr lang="bn-IN">
                          <a:effectLst/>
                        </a:rPr>
                      </a:br>
                      <a:r>
                        <a:rPr lang="bn-IN">
                          <a:effectLst/>
                        </a:rPr>
                        <a:t>এডিলেড, </a:t>
                      </a:r>
                      <a:r>
                        <a:rPr lang="bn-IN" u="none" strike="noStrike">
                          <a:solidFill>
                            <a:srgbClr val="0B0080"/>
                          </a:solidFill>
                          <a:effectLst/>
                          <a:hlinkClick r:id="rId7" tooltip="অস্ট্রেলিয়া"/>
                        </a:rPr>
                        <a:t>অস্ট্রেলিয়া</a:t>
                      </a:r>
                      <a:endParaRPr lang="bn-IN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9160">
                <a:tc>
                  <a:txBody>
                    <a:bodyPr/>
                    <a:lstStyle/>
                    <a:p>
                      <a:pPr algn="l" fontAlgn="t"/>
                      <a:r>
                        <a:rPr lang="bn-IN">
                          <a:effectLst/>
                        </a:rPr>
                        <a:t>বাসস্থান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n-IN" u="none" strike="noStrike">
                          <a:solidFill>
                            <a:srgbClr val="0B0080"/>
                          </a:solidFill>
                          <a:effectLst/>
                          <a:hlinkClick r:id="rId8" tooltip="যুক্তরাজ্য"/>
                        </a:rPr>
                        <a:t>যুক্তরাজ্য</a:t>
                      </a:r>
                      <a:r>
                        <a:rPr lang="bn-IN">
                          <a:effectLst/>
                        </a:rPr>
                        <a:t>, </a:t>
                      </a:r>
                      <a:r>
                        <a:rPr lang="bn-IN" u="none" strike="noStrike">
                          <a:solidFill>
                            <a:srgbClr val="0B0080"/>
                          </a:solidFill>
                          <a:effectLst/>
                          <a:hlinkClick r:id="rId7" tooltip="অস্ট্রেলিয়া"/>
                        </a:rPr>
                        <a:t>অস্ট্রেলিয়া</a:t>
                      </a:r>
                      <a:endParaRPr lang="bn-IN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46030">
                <a:tc>
                  <a:txBody>
                    <a:bodyPr/>
                    <a:lstStyle/>
                    <a:p>
                      <a:pPr algn="l" fontAlgn="t"/>
                      <a:r>
                        <a:rPr lang="bn-IN">
                          <a:effectLst/>
                        </a:rPr>
                        <a:t>পেশা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n-IN" u="none" strike="noStrike" dirty="0">
                          <a:solidFill>
                            <a:srgbClr val="A55858"/>
                          </a:solidFill>
                          <a:effectLst/>
                          <a:hlinkClick r:id="rId9" tooltip="পরিসংখ্যানবিদ (পাতার অস্তিত্ব নেই)"/>
                        </a:rPr>
                        <a:t>পরিসংখ্যানবিদ</a:t>
                      </a:r>
                      <a:r>
                        <a:rPr lang="bn-IN" dirty="0">
                          <a:effectLst/>
                        </a:rPr>
                        <a:t>, </a:t>
                      </a:r>
                      <a:r>
                        <a:rPr lang="bn-IN" u="none" strike="noStrike" dirty="0">
                          <a:solidFill>
                            <a:srgbClr val="A55858"/>
                          </a:solidFill>
                          <a:effectLst/>
                          <a:hlinkClick r:id="rId10" tooltip="বিবর্তনবাদী জীববিজ্ঞানী (পাতার অস্তিত্ব নেই)"/>
                        </a:rPr>
                        <a:t>বিবর্তনবাদী জীববিজ্ঞানী</a:t>
                      </a:r>
                      <a:endParaRPr lang="bn-IN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685800" y="1371600"/>
            <a:ext cx="4793673" cy="143048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>
                <a:solidFill>
                  <a:schemeClr val="tx1"/>
                </a:solidFill>
              </a:rPr>
              <a:t>পরিসংখ্যানের জনক-</a:t>
            </a:r>
          </a:p>
          <a:p>
            <a:r>
              <a:rPr lang="bn-IN" dirty="0">
                <a:solidFill>
                  <a:schemeClr val="tx1"/>
                </a:solidFill>
              </a:rPr>
              <a:t> রোনাল্ড আলমার ফিশার</a:t>
            </a:r>
          </a:p>
        </p:txBody>
      </p:sp>
    </p:spTree>
    <p:extLst>
      <p:ext uri="{BB962C8B-B14F-4D97-AF65-F5344CB8AC3E}">
        <p14:creationId xmlns:p14="http://schemas.microsoft.com/office/powerpoint/2010/main" val="110266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096491" y="381000"/>
            <a:ext cx="2819400" cy="7620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লক্ষ করি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24345" y="4191000"/>
                <a:ext cx="7100455" cy="747769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শ্রেণিসংখ্যা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cs typeface="NikoshBAN" pitchFamily="2" charset="0"/>
                          </a:rPr>
                          <m:t>পড়িসর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  <a:cs typeface="NikoshBAN" pitchFamily="2" charset="0"/>
                          </a:rPr>
                          <m:t>শ্রেণিব্যাপ্তি</m:t>
                        </m:r>
                      </m:den>
                    </m:f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345" y="4191000"/>
                <a:ext cx="7100455" cy="747769"/>
              </a:xfrm>
              <a:prstGeom prst="rect">
                <a:avLst/>
              </a:prstGeom>
              <a:blipFill rotWithShape="1">
                <a:blip r:embed="rId2"/>
                <a:stretch>
                  <a:fillRect l="-1112" b="-3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24344" y="3276600"/>
            <a:ext cx="7100456" cy="46166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পরিসর= (সর্বোচ্চ সংখ্যা – সর্বনিম্ন সংখ্যা) + ১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4345" y="5410200"/>
            <a:ext cx="7100455" cy="46166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ট্যালিঃ শ্রেণির সাংখ্যিক মান  “//” চিহ্ন  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4344" y="1685789"/>
            <a:ext cx="7100456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পরিসর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সংখ্যা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ট্যালি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66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4" grpId="1" animBg="1"/>
      <p:bldP spid="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1088</Words>
  <Application>Microsoft Office PowerPoint</Application>
  <PresentationFormat>On-screen Show (4:3)</PresentationFormat>
  <Paragraphs>302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Cambria Math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PC</dc:creator>
  <cp:lastModifiedBy>USER PC</cp:lastModifiedBy>
  <cp:revision>133</cp:revision>
  <dcterms:created xsi:type="dcterms:W3CDTF">2006-08-16T00:00:00Z</dcterms:created>
  <dcterms:modified xsi:type="dcterms:W3CDTF">2020-01-18T14:49:58Z</dcterms:modified>
</cp:coreProperties>
</file>