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78" r:id="rId3"/>
    <p:sldId id="280" r:id="rId4"/>
    <p:sldId id="265" r:id="rId5"/>
    <p:sldId id="259" r:id="rId6"/>
    <p:sldId id="260" r:id="rId7"/>
    <p:sldId id="261" r:id="rId8"/>
    <p:sldId id="262" r:id="rId9"/>
    <p:sldId id="281" r:id="rId10"/>
    <p:sldId id="263" r:id="rId11"/>
    <p:sldId id="267" r:id="rId12"/>
    <p:sldId id="268" r:id="rId13"/>
    <p:sldId id="269" r:id="rId14"/>
    <p:sldId id="272" r:id="rId15"/>
    <p:sldId id="273" r:id="rId16"/>
    <p:sldId id="270" r:id="rId17"/>
    <p:sldId id="271" r:id="rId18"/>
    <p:sldId id="282" r:id="rId19"/>
    <p:sldId id="283" r:id="rId20"/>
    <p:sldId id="284" r:id="rId21"/>
    <p:sldId id="28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AF790-3130-4A3A-ABC0-888A85DCB2C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D2956-CD89-4074-ACA4-33757072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4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D2956-CD89-4074-ACA4-33757072A6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0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25A11F"/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16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228600">
              <a:solidFill>
                <a:srgbClr val="C2290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Rectangle 15"/>
            <p:cNvSpPr>
              <a:spLocks noChangeArrowheads="1"/>
            </p:cNvSpPr>
            <p:nvPr/>
          </p:nvSpPr>
          <p:spPr bwMode="auto">
            <a:xfrm>
              <a:off x="96" y="96"/>
              <a:ext cx="5568" cy="4128"/>
            </a:xfrm>
            <a:prstGeom prst="rect">
              <a:avLst/>
            </a:prstGeom>
            <a:solidFill>
              <a:srgbClr val="FFFFFF"/>
            </a:solidFill>
            <a:ln w="1524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13318" name="Picture 4" descr="1366_768_2010043002075513930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92"/>
              <a:ext cx="5376" cy="3936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</p:grp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09600" y="5157788"/>
            <a:ext cx="7924800" cy="862012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WEL COME TO ALL</a:t>
            </a:r>
            <a:endParaRPr lang="en-US" sz="660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5" name="Picture 7" descr="image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901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95590"/>
            <a:ext cx="31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vocabs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41674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Uncared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70176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Destitute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92566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Nirmol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Hridoy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02712"/>
            <a:ext cx="232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recognised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9182" y="273153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impoverished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3482" y="3789174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Pure heart (home for  the dying destitute)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6055" y="142683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Deprived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5574452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Acceptance as valid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43" y="991577"/>
            <a:ext cx="2507312" cy="13735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43" y="2560796"/>
            <a:ext cx="2558113" cy="10206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25" y="3789173"/>
            <a:ext cx="2694168" cy="11777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09" y="5121372"/>
            <a:ext cx="26416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3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/>
      <p:bldP spid="15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638800"/>
            <a:ext cx="61722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Mother </a:t>
            </a:r>
            <a:r>
              <a:rPr lang="en-US" sz="3200" dirty="0">
                <a:solidFill>
                  <a:srgbClr val="FFFF00"/>
                </a:solidFill>
              </a:rPr>
              <a:t>T</a:t>
            </a:r>
            <a:r>
              <a:rPr lang="en-US" sz="3200" dirty="0" smtClean="0">
                <a:solidFill>
                  <a:srgbClr val="FFFF00"/>
                </a:solidFill>
              </a:rPr>
              <a:t>eresa was moved by the presence of the sick and dying.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28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" y="5531821"/>
            <a:ext cx="914399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Women and children have been taken from the streets  and carried to </a:t>
            </a:r>
            <a:r>
              <a:rPr lang="en-US" sz="4000" dirty="0" err="1" smtClean="0">
                <a:solidFill>
                  <a:srgbClr val="002060"/>
                </a:solidFill>
              </a:rPr>
              <a:t>Nirmol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Hridoy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5334000"/>
            <a:ext cx="9067800" cy="14465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dying and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destitutes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were lovingly looked after and cared for.</a:t>
            </a:r>
            <a:endParaRPr lang="en-US" sz="4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19008"/>
            <a:ext cx="8991600" cy="193899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These unloved and uncared for people get an opportunity to die in an environment of kindness and love.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/>
        </p:blipFill>
        <p:spPr>
          <a:xfrm>
            <a:off x="-2274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8" y="6273225"/>
            <a:ext cx="906552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In their last hours they get human and Divine love.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903893"/>
            <a:ext cx="90678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Mother Teresa thought that they should get human and Divine love, and can feel they are also children of God.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4"/>
          <a:stretch/>
        </p:blipFill>
        <p:spPr>
          <a:xfrm>
            <a:off x="0" y="17999"/>
            <a:ext cx="4497824" cy="2953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883"/>
            <a:ext cx="4495800" cy="2929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r="10668"/>
          <a:stretch/>
        </p:blipFill>
        <p:spPr>
          <a:xfrm>
            <a:off x="-1" y="3118514"/>
            <a:ext cx="4497826" cy="2883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17808"/>
            <a:ext cx="914400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She has taught us how to extend our hand towards those who need our love and support irrespective of creed, caste and religion.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118514"/>
            <a:ext cx="4470400" cy="28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paration 5"/>
          <p:cNvSpPr/>
          <p:nvPr/>
        </p:nvSpPr>
        <p:spPr>
          <a:xfrm>
            <a:off x="2209800" y="304800"/>
            <a:ext cx="5181600" cy="6858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Cooper Black" panose="0208090404030B020404" pitchFamily="18" charset="0"/>
              </a:rPr>
              <a:t>Group work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8686800" cy="5334000"/>
          </a:xfrm>
          <a:prstGeom prst="roundRect">
            <a:avLst/>
          </a:prstGeom>
          <a:solidFill>
            <a:srgbClr val="92D050"/>
          </a:solidFill>
          <a:ln w="10795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3900" y="1447800"/>
            <a:ext cx="7848600" cy="44627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Discuss with your partner and circle the right answer : </a:t>
            </a:r>
          </a:p>
          <a:p>
            <a:pPr marL="342900" indent="-342900">
              <a:buAutoNum type="alphaLcParenR"/>
            </a:pPr>
            <a:r>
              <a:rPr lang="en-US" sz="2400" dirty="0" err="1" smtClean="0">
                <a:solidFill>
                  <a:srgbClr val="FFFF00"/>
                </a:solidFill>
              </a:rPr>
              <a:t>Nirmol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Hridoy</a:t>
            </a:r>
            <a:r>
              <a:rPr lang="en-US" sz="2400" dirty="0" smtClean="0">
                <a:solidFill>
                  <a:srgbClr val="FFFF00"/>
                </a:solidFill>
              </a:rPr>
              <a:t> is a – organization.</a:t>
            </a:r>
          </a:p>
          <a:p>
            <a:pPr marL="342900" indent="-342900"/>
            <a:r>
              <a:rPr lang="en-US" sz="2400" dirty="0" smtClean="0">
                <a:solidFill>
                  <a:srgbClr val="FFFF00"/>
                </a:solidFill>
              </a:rPr>
              <a:t>	</a:t>
            </a:r>
            <a:r>
              <a:rPr lang="en-US" sz="2400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) Charitable. Ii) philanthropic. Iii) bountiful iv) all the options.</a:t>
            </a:r>
          </a:p>
          <a:p>
            <a:pPr marL="342900" indent="-342900"/>
            <a:r>
              <a:rPr lang="en-US" sz="2400" dirty="0" smtClean="0">
                <a:solidFill>
                  <a:srgbClr val="FFFF00"/>
                </a:solidFill>
              </a:rPr>
              <a:t>b) – were brought to </a:t>
            </a:r>
            <a:r>
              <a:rPr lang="en-US" sz="2400" dirty="0" err="1" smtClean="0">
                <a:solidFill>
                  <a:srgbClr val="FFFF00"/>
                </a:solidFill>
              </a:rPr>
              <a:t>Nirmol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Hridoy</a:t>
            </a:r>
            <a:r>
              <a:rPr lang="en-US" sz="2400" dirty="0" smtClean="0">
                <a:solidFill>
                  <a:srgbClr val="FFFF00"/>
                </a:solidFill>
              </a:rPr>
              <a:t> by Mother Teresa.</a:t>
            </a:r>
          </a:p>
          <a:p>
            <a:pPr marL="342900" indent="-342900"/>
            <a:r>
              <a:rPr lang="en-US" sz="2400" dirty="0" smtClean="0">
                <a:solidFill>
                  <a:srgbClr val="FFFF00"/>
                </a:solidFill>
              </a:rPr>
              <a:t>	`</a:t>
            </a:r>
            <a:r>
              <a:rPr lang="en-US" sz="2400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) affluent ii) helpless iii) cultural. Iv) </a:t>
            </a:r>
            <a:r>
              <a:rPr lang="en-US" sz="2400" dirty="0">
                <a:solidFill>
                  <a:srgbClr val="FFFF00"/>
                </a:solidFill>
              </a:rPr>
              <a:t>all the options.</a:t>
            </a:r>
          </a:p>
          <a:p>
            <a:pPr marL="342900" indent="-342900"/>
            <a:r>
              <a:rPr lang="en-US" sz="2400" dirty="0" smtClean="0">
                <a:solidFill>
                  <a:srgbClr val="FFFF00"/>
                </a:solidFill>
              </a:rPr>
              <a:t>c) – were taken from the streets of Kolkata and carried to </a:t>
            </a:r>
            <a:r>
              <a:rPr lang="en-US" sz="2400" dirty="0" err="1" smtClean="0">
                <a:solidFill>
                  <a:srgbClr val="FFFF00"/>
                </a:solidFill>
              </a:rPr>
              <a:t>Nirmol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Hridoy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/>
            <a:r>
              <a:rPr lang="en-US" sz="2400" dirty="0" smtClean="0">
                <a:solidFill>
                  <a:srgbClr val="FFFF00"/>
                </a:solidFill>
              </a:rPr>
              <a:t>	`</a:t>
            </a:r>
            <a:r>
              <a:rPr lang="en-US" sz="2400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) men. Ii) women. Iii) children . Iv) </a:t>
            </a:r>
            <a:r>
              <a:rPr lang="en-US" sz="2400" dirty="0">
                <a:solidFill>
                  <a:srgbClr val="FFFF00"/>
                </a:solidFill>
              </a:rPr>
              <a:t>all the options.</a:t>
            </a:r>
          </a:p>
          <a:p>
            <a:pPr marL="342900" indent="-342900"/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1828800"/>
            <a:ext cx="8686800" cy="4724400"/>
          </a:xfrm>
          <a:prstGeom prst="ellipse">
            <a:avLst/>
          </a:prstGeom>
          <a:solidFill>
            <a:srgbClr val="99FFCC"/>
          </a:solidFill>
          <a:ln w="57150" cmpd="tri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endParaRPr lang="en-US" sz="2800" b="1" dirty="0"/>
          </a:p>
        </p:txBody>
      </p:sp>
      <p:sp>
        <p:nvSpPr>
          <p:cNvPr id="4" name="Oval 3"/>
          <p:cNvSpPr/>
          <p:nvPr/>
        </p:nvSpPr>
        <p:spPr>
          <a:xfrm>
            <a:off x="2209800" y="152400"/>
            <a:ext cx="4114800" cy="1600200"/>
          </a:xfrm>
          <a:prstGeom prst="ellipse">
            <a:avLst/>
          </a:prstGeom>
          <a:ln w="4445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Answer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667000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0070C0"/>
                </a:solidFill>
              </a:rPr>
              <a:t>a) (I) -</a:t>
            </a:r>
            <a:r>
              <a:rPr lang="en-US" sz="5400" dirty="0" smtClean="0">
                <a:solidFill>
                  <a:srgbClr val="FF0000"/>
                </a:solidFill>
              </a:rPr>
              <a:t>all the options.</a:t>
            </a:r>
          </a:p>
          <a:p>
            <a:pPr marL="342900" indent="-342900"/>
            <a:r>
              <a:rPr lang="en-US" sz="5400" dirty="0" smtClean="0">
                <a:solidFill>
                  <a:srgbClr val="0070C0"/>
                </a:solidFill>
              </a:rPr>
              <a:t> b) (iii)- helpless </a:t>
            </a:r>
          </a:p>
          <a:p>
            <a:pPr marL="342900" indent="-342900"/>
            <a:r>
              <a:rPr lang="en-US" sz="5400" dirty="0" smtClean="0">
                <a:solidFill>
                  <a:srgbClr val="0070C0"/>
                </a:solidFill>
              </a:rPr>
              <a:t>© (ii)- </a:t>
            </a:r>
            <a:r>
              <a:rPr lang="en-US" sz="5400" dirty="0">
                <a:solidFill>
                  <a:srgbClr val="FF0000"/>
                </a:solidFill>
              </a:rPr>
              <a:t>all the options.</a:t>
            </a:r>
          </a:p>
        </p:txBody>
      </p:sp>
    </p:spTree>
    <p:extLst>
      <p:ext uri="{BB962C8B-B14F-4D97-AF65-F5344CB8AC3E}">
        <p14:creationId xmlns:p14="http://schemas.microsoft.com/office/powerpoint/2010/main" val="42859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"/>
            <a:ext cx="3415284" cy="40599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57200" y="1066800"/>
            <a:ext cx="46351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100" u="sng" dirty="0">
                <a:latin typeface="Blackadder ITC" panose="04020505051007020D02" pitchFamily="82" charset="0"/>
              </a:rPr>
              <a:t/>
            </a:r>
            <a:br>
              <a:rPr lang="en-US" sz="2100" u="sng" dirty="0">
                <a:latin typeface="Blackadder ITC" panose="04020505051007020D02" pitchFamily="82" charset="0"/>
              </a:rPr>
            </a:br>
            <a:r>
              <a:rPr lang="en-US" sz="4500" dirty="0">
                <a:solidFill>
                  <a:srgbClr val="FF0000"/>
                </a:solidFill>
                <a:latin typeface="Blackadder ITC" panose="04020505051007020D02" pitchFamily="82" charset="0"/>
              </a:rPr>
              <a:t>A. </a:t>
            </a:r>
            <a:r>
              <a:rPr lang="en-US" sz="4500" dirty="0" err="1">
                <a:solidFill>
                  <a:srgbClr val="FF0000"/>
                </a:solidFill>
                <a:latin typeface="Blackadder ITC" panose="04020505051007020D02" pitchFamily="82" charset="0"/>
              </a:rPr>
              <a:t>Sukur</a:t>
            </a:r>
            <a:r>
              <a:rPr lang="en-US" sz="4500" dirty="0">
                <a:solidFill>
                  <a:srgbClr val="FF0000"/>
                </a:solidFill>
                <a:latin typeface="Blackadder ITC" panose="04020505051007020D02" pitchFamily="82" charset="0"/>
              </a:rPr>
              <a:t> Ali Khan</a:t>
            </a:r>
            <a:r>
              <a:rPr lang="en-US" sz="2100" dirty="0">
                <a:latin typeface="Blackadder ITC" panose="04020505051007020D02" pitchFamily="82" charset="0"/>
              </a:rPr>
              <a:t/>
            </a:r>
            <a:br>
              <a:rPr lang="en-US" sz="2100" dirty="0">
                <a:latin typeface="Blackadder ITC" panose="04020505051007020D02" pitchFamily="82" charset="0"/>
              </a:rPr>
            </a:br>
            <a:r>
              <a:rPr lang="en-US" sz="2100" dirty="0">
                <a:latin typeface="Blackadder ITC" panose="04020505051007020D02" pitchFamily="82" charset="0"/>
              </a:rPr>
              <a:t>B.A </a:t>
            </a:r>
            <a:r>
              <a:rPr lang="en-US" sz="2100" dirty="0" err="1">
                <a:latin typeface="Blackadder ITC" panose="04020505051007020D02" pitchFamily="82" charset="0"/>
              </a:rPr>
              <a:t>hons.M.A</a:t>
            </a:r>
            <a:r>
              <a:rPr lang="en-US" sz="2100" dirty="0">
                <a:latin typeface="Blackadder ITC" panose="04020505051007020D02" pitchFamily="82" charset="0"/>
              </a:rPr>
              <a:t> In English</a:t>
            </a:r>
            <a:br>
              <a:rPr lang="en-US" sz="2100" dirty="0">
                <a:latin typeface="Blackadder ITC" panose="04020505051007020D02" pitchFamily="82" charset="0"/>
              </a:rPr>
            </a:br>
            <a:r>
              <a:rPr lang="en-US" sz="2100" dirty="0">
                <a:solidFill>
                  <a:srgbClr val="00B0F0"/>
                </a:solidFill>
                <a:latin typeface="Blackadder ITC" panose="04020505051007020D02" pitchFamily="82" charset="0"/>
              </a:rPr>
              <a:t>Assistant Teacher(English)</a:t>
            </a:r>
          </a:p>
          <a:p>
            <a:pPr lvl="0">
              <a:spcBef>
                <a:spcPct val="0"/>
              </a:spcBef>
              <a:defRPr/>
            </a:pPr>
            <a:r>
              <a:rPr lang="en-US" sz="2100" dirty="0">
                <a:solidFill>
                  <a:srgbClr val="FF0000"/>
                </a:solidFill>
                <a:latin typeface="Blackadder ITC" panose="04020505051007020D02" pitchFamily="82" charset="0"/>
              </a:rPr>
              <a:t>Naldha Secondary School</a:t>
            </a:r>
          </a:p>
          <a:p>
            <a:pPr lvl="0">
              <a:spcBef>
                <a:spcPct val="0"/>
              </a:spcBef>
              <a:defRPr/>
            </a:pPr>
            <a:r>
              <a:rPr lang="en-US" sz="2100" dirty="0" err="1">
                <a:solidFill>
                  <a:srgbClr val="362A34"/>
                </a:solidFill>
                <a:latin typeface="Blackadder ITC" panose="04020505051007020D02" pitchFamily="82" charset="0"/>
              </a:rPr>
              <a:t>Naldha,Fakirhat,Bagerhat</a:t>
            </a:r>
            <a:r>
              <a:rPr lang="en-US" sz="3300" dirty="0">
                <a:solidFill>
                  <a:srgbClr val="362A34"/>
                </a:solidFill>
                <a:latin typeface="Blackadder ITC" panose="04020505051007020D02" pitchFamily="82" charset="0"/>
              </a:rPr>
              <a:t>.</a:t>
            </a:r>
            <a:endParaRPr lang="en-US" sz="2100" dirty="0">
              <a:solidFill>
                <a:srgbClr val="362A34"/>
              </a:solidFill>
              <a:latin typeface="Blackadder ITC" panose="04020505051007020D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1452" y="420571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NDREIAN" pitchFamily="2" charset="0"/>
              </a:rPr>
              <a:t>Class-Ten</a:t>
            </a:r>
          </a:p>
          <a:p>
            <a:r>
              <a:rPr lang="en-US" sz="3600" dirty="0" err="1" smtClean="0">
                <a:latin typeface="ANDREIAN" pitchFamily="2" charset="0"/>
              </a:rPr>
              <a:t>Sub:English</a:t>
            </a:r>
            <a:r>
              <a:rPr lang="en-US" sz="3600" dirty="0" smtClean="0">
                <a:latin typeface="ANDREIAN" pitchFamily="2" charset="0"/>
              </a:rPr>
              <a:t> 1</a:t>
            </a:r>
            <a:r>
              <a:rPr lang="en-US" sz="3600" baseline="30000" dirty="0" smtClean="0">
                <a:latin typeface="ANDREIAN" pitchFamily="2" charset="0"/>
              </a:rPr>
              <a:t>st</a:t>
            </a:r>
            <a:r>
              <a:rPr lang="en-US" sz="3600" dirty="0" smtClean="0">
                <a:latin typeface="ANDREIAN" pitchFamily="2" charset="0"/>
              </a:rPr>
              <a:t> paper</a:t>
            </a:r>
            <a:endParaRPr lang="en-US" sz="3600" dirty="0">
              <a:latin typeface="ANDREIAN" pitchFamily="2" charset="0"/>
            </a:endParaRPr>
          </a:p>
          <a:p>
            <a:r>
              <a:rPr lang="en-US" sz="3600" dirty="0">
                <a:latin typeface="ANDREIAN" pitchFamily="2" charset="0"/>
              </a:rPr>
              <a:t>Unit-Seven; Lesson-6</a:t>
            </a:r>
          </a:p>
          <a:p>
            <a:r>
              <a:rPr lang="en-US" sz="3600" dirty="0" smtClean="0">
                <a:latin typeface="ANDREIAN" pitchFamily="2" charset="0"/>
              </a:rPr>
              <a:t>Duration-50mn</a:t>
            </a:r>
            <a:r>
              <a:rPr lang="en-US" sz="3600" dirty="0">
                <a:latin typeface="ANDREIAN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8477" y="344006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Identity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36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62000" y="457200"/>
            <a:ext cx="7924800" cy="5867400"/>
          </a:xfrm>
          <a:prstGeom prst="round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a) What is </a:t>
            </a:r>
            <a:r>
              <a:rPr lang="en-US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nirmol</a:t>
            </a: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Hridoy</a:t>
            </a: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b) What does </a:t>
            </a:r>
            <a:r>
              <a:rPr lang="en-US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Nirmol</a:t>
            </a: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Hridoy</a:t>
            </a: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stand for?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c) What was the most prestigious prize 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d) When did she die?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0" y="838200"/>
            <a:ext cx="4648200" cy="1143000"/>
          </a:xfrm>
          <a:prstGeom prst="roundRect">
            <a:avLst/>
          </a:prstGeom>
          <a:ln w="5715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Evaluation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45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533400" y="1219200"/>
            <a:ext cx="7848600" cy="5105400"/>
          </a:xfrm>
          <a:prstGeom prst="snip2Diag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b="1" dirty="0" err="1" smtClean="0">
                <a:solidFill>
                  <a:srgbClr val="002060"/>
                </a:solidFill>
              </a:rPr>
              <a:t>Nirmol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Hridoy</a:t>
            </a:r>
            <a:r>
              <a:rPr lang="en-US" sz="2800" b="1" dirty="0" smtClean="0">
                <a:solidFill>
                  <a:srgbClr val="002060"/>
                </a:solidFill>
              </a:rPr>
              <a:t> is a charitable organization working for the poor section of people.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solidFill>
                  <a:srgbClr val="002060"/>
                </a:solidFill>
              </a:rPr>
              <a:t>Nirmol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Hridoy</a:t>
            </a:r>
            <a:r>
              <a:rPr lang="en-US" sz="2800" b="1" dirty="0" smtClean="0">
                <a:solidFill>
                  <a:srgbClr val="002060"/>
                </a:solidFill>
              </a:rPr>
              <a:t> stands for pure heart.</a:t>
            </a:r>
          </a:p>
          <a:p>
            <a:pPr marL="514350" indent="-514350">
              <a:buAutoNum type="alphaLcParenR"/>
            </a:pPr>
            <a:r>
              <a:rPr lang="en-US" sz="2800" b="1" dirty="0" smtClean="0">
                <a:solidFill>
                  <a:srgbClr val="002060"/>
                </a:solidFill>
              </a:rPr>
              <a:t>The noble prize was the most prestigious prize.</a:t>
            </a:r>
          </a:p>
          <a:p>
            <a:pPr marL="514350" indent="-514350">
              <a:buAutoNum type="alphaLcParenR"/>
            </a:pPr>
            <a:r>
              <a:rPr lang="en-US" sz="2800" b="1" dirty="0" smtClean="0">
                <a:solidFill>
                  <a:srgbClr val="002060"/>
                </a:solidFill>
              </a:rPr>
              <a:t>She died on 5 September 1997.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2286000" y="304800"/>
            <a:ext cx="4114800" cy="762000"/>
          </a:xfrm>
          <a:prstGeom prst="ellipse">
            <a:avLst/>
          </a:prstGeom>
          <a:ln w="4445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Answer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8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820585"/>
            <a:ext cx="4419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Home work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95600"/>
            <a:ext cx="7848600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Write a paragraph about Mother Teresa not more than 100 words.</a:t>
            </a:r>
            <a:endParaRPr lang="en-US" sz="6000" dirty="0"/>
          </a:p>
        </p:txBody>
      </p:sp>
      <p:pic>
        <p:nvPicPr>
          <p:cNvPr id="5" name="Picture 4" descr="containment-clipart-hous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"/>
            <a:ext cx="4495800" cy="2743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0992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9588" y="4572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Thanks to all.</a:t>
            </a:r>
            <a:endParaRPr lang="en-US" sz="8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04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Look at the pictures</a:t>
            </a:r>
            <a:endParaRPr lang="en-US" sz="44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8900" y="1027611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do you see in these pictures?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7066"/>
            <a:ext cx="3962400" cy="197433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57" y="1607067"/>
            <a:ext cx="3684043" cy="197433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226"/>
            <a:ext cx="3962400" cy="182354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57" y="4114226"/>
            <a:ext cx="3543300" cy="1838325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2438400" y="6285925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They are serving the people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16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r="11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26" y="990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Yes,Our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smtClean="0">
                <a:solidFill>
                  <a:srgbClr val="0070C0"/>
                </a:solidFill>
              </a:rPr>
              <a:t>topic is </a:t>
            </a:r>
            <a:r>
              <a:rPr lang="en-US" sz="4800" dirty="0" smtClean="0">
                <a:solidFill>
                  <a:srgbClr val="0070C0"/>
                </a:solidFill>
              </a:rPr>
              <a:t>: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114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Love for humanity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800"/>
            <a:ext cx="4018128" cy="30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55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" y="0"/>
            <a:ext cx="9144000" cy="73250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By the end of the lesson students will be able to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(a)Read the text.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(b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Learn some new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words</a:t>
            </a:r>
          </a:p>
          <a:p>
            <a:r>
              <a:rPr lang="en-US" sz="4000" dirty="0" smtClean="0">
                <a:solidFill>
                  <a:srgbClr val="00B0F0"/>
                </a:solidFill>
              </a:rPr>
              <a:t>(c) </a:t>
            </a:r>
            <a:r>
              <a:rPr lang="en-US" sz="4000" dirty="0">
                <a:solidFill>
                  <a:srgbClr val="00B0F0"/>
                </a:solidFill>
              </a:rPr>
              <a:t>Describe  Mother Teresa’s humanitarian work for the sick and dying </a:t>
            </a:r>
            <a:r>
              <a:rPr lang="en-US" sz="4000" dirty="0" smtClean="0">
                <a:solidFill>
                  <a:srgbClr val="00B0F0"/>
                </a:solidFill>
              </a:rPr>
              <a:t>people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(d) </a:t>
            </a:r>
            <a:r>
              <a:rPr lang="en-US" sz="4000" dirty="0">
                <a:solidFill>
                  <a:srgbClr val="00B050"/>
                </a:solidFill>
              </a:rPr>
              <a:t>Explain about her teachings for us</a:t>
            </a:r>
            <a:r>
              <a:rPr lang="en-US" sz="40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(e) </a:t>
            </a:r>
            <a:r>
              <a:rPr lang="en-US" sz="4000" dirty="0" smtClean="0">
                <a:solidFill>
                  <a:srgbClr val="00B050"/>
                </a:solidFill>
              </a:rPr>
              <a:t>Ask and answer questions.</a:t>
            </a:r>
            <a:endParaRPr lang="en-US" sz="4000" dirty="0">
              <a:solidFill>
                <a:srgbClr val="00B050"/>
              </a:solidFill>
            </a:endParaRPr>
          </a:p>
          <a:p>
            <a:endParaRPr lang="en-US" sz="4000" dirty="0">
              <a:solidFill>
                <a:srgbClr val="00B0F0"/>
              </a:solidFill>
            </a:endParaRPr>
          </a:p>
          <a:p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9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685800" y="304800"/>
            <a:ext cx="7924800" cy="2971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Silent reading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 descr="jjjll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657600"/>
            <a:ext cx="5715000" cy="2743200"/>
          </a:xfrm>
          <a:prstGeom prst="rect">
            <a:avLst/>
          </a:prstGeom>
          <a:ln w="190500" cmpd="thickThin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0" y="41148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Open at page 100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8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374</Words>
  <Application>Microsoft Office PowerPoint</Application>
  <PresentationFormat>On-screen Show (4:3)</PresentationFormat>
  <Paragraphs>69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ANDREIAN</vt:lpstr>
      <vt:lpstr>Arial</vt:lpstr>
      <vt:lpstr>Arial Black</vt:lpstr>
      <vt:lpstr>Blackadder ITC</vt:lpstr>
      <vt:lpstr>Calibri</vt:lpstr>
      <vt:lpstr>Century</vt:lpstr>
      <vt:lpstr>Cooper Black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ADARSHA SCHOOL</dc:creator>
  <cp:lastModifiedBy>PROHLAD</cp:lastModifiedBy>
  <cp:revision>81</cp:revision>
  <dcterms:created xsi:type="dcterms:W3CDTF">2006-08-16T00:00:00Z</dcterms:created>
  <dcterms:modified xsi:type="dcterms:W3CDTF">2020-01-18T03:56:17Z</dcterms:modified>
</cp:coreProperties>
</file>