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7"/>
  </p:notesMasterIdLst>
  <p:sldIdLst>
    <p:sldId id="257" r:id="rId2"/>
    <p:sldId id="258" r:id="rId3"/>
    <p:sldId id="259" r:id="rId4"/>
    <p:sldId id="261" r:id="rId5"/>
    <p:sldId id="262" r:id="rId6"/>
    <p:sldId id="270" r:id="rId7"/>
    <p:sldId id="260" r:id="rId8"/>
    <p:sldId id="271" r:id="rId9"/>
    <p:sldId id="263" r:id="rId10"/>
    <p:sldId id="264" r:id="rId11"/>
    <p:sldId id="266" r:id="rId12"/>
    <p:sldId id="267" r:id="rId13"/>
    <p:sldId id="272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8BF74-2D67-42EA-AD53-463F7A40AFAE}" type="datetimeFigureOut">
              <a:rPr lang="en-US" smtClean="0"/>
              <a:t>19-Jan-20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23C71-73E3-4E14-9916-E0A4ABD5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2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3C71-73E3-4E14-9916-E0A4ABD5FB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9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3C71-73E3-4E14-9916-E0A4ABD5FB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4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9C23349-301A-4887-B4E8-08C88A09A07C}" type="datetime1">
              <a:rPr lang="en-US" smtClean="0"/>
              <a:t>19-Jan-20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as-IN" smtClean="0"/>
              <a:t>তিতাস রায়, সহকারী শিক্ষক,মধ্যনগর বাজার সপ্রাবি,ধর্মপাশা,সুনামগঞ্জ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57EA89D-10BB-42FB-9507-BF80B0B2597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49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233A-6679-4614-9573-1660FB9FF82B}" type="datetime1">
              <a:rPr lang="en-US" smtClean="0"/>
              <a:t>19-Jan-20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তিতাস রায়, সহকারী শিক্ষক,মধ্যনগর বাজার সপ্রাবি,ধর্মপাশা,সুনামগঞ্জ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A89D-10BB-42FB-9507-BF80B0B25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11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719C-FAB7-4B08-B91F-8404D6D21D73}" type="datetime1">
              <a:rPr lang="en-US" smtClean="0"/>
              <a:t>19-Jan-20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তিতাস রায়, সহকারী শিক্ষক,মধ্যনগর বাজার সপ্রাবি,ধর্মপাশা,সুনামগঞ্জ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A89D-10BB-42FB-9507-BF80B0B2597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275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C313-38C4-43B8-9A36-32C75AA7A10A}" type="datetime1">
              <a:rPr lang="en-US" smtClean="0"/>
              <a:t>19-Jan-20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তিতাস রায়, সহকারী শিক্ষক,মধ্যনগর বাজার সপ্রাবি,ধর্মপাশা,সুনামগঞ্জ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A89D-10BB-42FB-9507-BF80B0B2597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372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4D4F-EC49-4F9A-ACE0-ACB01E7D78F4}" type="datetime1">
              <a:rPr lang="en-US" smtClean="0"/>
              <a:t>19-Jan-20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তিতাস রায়, সহকারী শিক্ষক,মধ্যনগর বাজার সপ্রাবি,ধর্মপাশা,সুনামগঞ্জ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A89D-10BB-42FB-9507-BF80B0B25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31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7411-F9E1-4B70-8C0B-FFCF7E56706D}" type="datetime1">
              <a:rPr lang="en-US" smtClean="0"/>
              <a:t>19-Jan-20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তিতাস রায়, সহকারী শিক্ষক,মধ্যনগর বাজার সপ্রাবি,ধর্মপাশা,সুনামগঞ্জ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A89D-10BB-42FB-9507-BF80B0B2597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682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7C20-A216-4D99-9FB4-DBBF7BD4158B}" type="datetime1">
              <a:rPr lang="en-US" smtClean="0"/>
              <a:t>19-Jan-20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তিতাস রায়, সহকারী শিক্ষক,মধ্যনগর বাজার সপ্রাবি,ধর্মপাশা,সুনামগঞ্জ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A89D-10BB-42FB-9507-BF80B0B2597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792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8F73-778A-4414-8552-4927A0E35913}" type="datetime1">
              <a:rPr lang="en-US" smtClean="0"/>
              <a:t>19-Jan-20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তিতাস রায়, সহকারী শিক্ষক,মধ্যনগর বাজার সপ্রাবি,ধর্মপাশা,সুনামগঞ্জ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A89D-10BB-42FB-9507-BF80B0B2597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747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14F1-402A-42B6-8AFF-2210868217BF}" type="datetime1">
              <a:rPr lang="en-US" smtClean="0"/>
              <a:t>19-Jan-20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তিতাস রায়, সহকারী শিক্ষক,মধ্যনগর বাজার সপ্রাবি,ধর্মপাশা,সুনামগঞ্জ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A89D-10BB-42FB-9507-BF80B0B2597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05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F5CD-3358-4AEC-B7D1-82A9CF366799}" type="datetime1">
              <a:rPr lang="en-US" smtClean="0"/>
              <a:t>19-Jan-20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তিতাস রায়, সহকারী শিক্ষক,মধ্যনগর বাজার সপ্রাবি,ধর্মপাশা,সুনামগঞ্জ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A89D-10BB-42FB-9507-BF80B0B25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4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A290-A114-41F9-929A-0320406595E6}" type="datetime1">
              <a:rPr lang="en-US" smtClean="0"/>
              <a:t>19-Jan-20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তিতাস রায়, সহকারী শিক্ষক,মধ্যনগর বাজার সপ্রাবি,ধর্মপাশা,সুনামগঞ্জ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A89D-10BB-42FB-9507-BF80B0B2597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09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0BC-1647-46E7-ACAB-F90EF1D64A9B}" type="datetime1">
              <a:rPr lang="en-US" smtClean="0"/>
              <a:t>19-Jan-20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তিতাস রায়, সহকারী শিক্ষক,মধ্যনগর বাজার সপ্রাবি,ধর্মপাশা,সুনামগঞ্জ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A89D-10BB-42FB-9507-BF80B0B25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6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132BD-494E-4484-9C39-4FC0F028CE6F}" type="datetime1">
              <a:rPr lang="en-US" smtClean="0"/>
              <a:t>19-Jan-20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তিতাস রায়, সহকারী শিক্ষক,মধ্যনগর বাজার সপ্রাবি,ধর্মপাশা,সুনামগঞ্জ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A89D-10BB-42FB-9507-BF80B0B2597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28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10C0-62ED-4056-BCB5-997C00F8F4B3}" type="datetime1">
              <a:rPr lang="en-US" smtClean="0"/>
              <a:t>19-Jan-20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তিতাস রায়, সহকারী শিক্ষক,মধ্যনগর বাজার সপ্রাবি,ধর্মপাশা,সুনামগঞ্জ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A89D-10BB-42FB-9507-BF80B0B2597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708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3F6CB-848E-4AF6-B27F-34EA70730245}" type="datetime1">
              <a:rPr lang="en-US" smtClean="0"/>
              <a:t>19-Jan-20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তিতাস রায়, সহকারী শিক্ষক,মধ্যনগর বাজার সপ্রাবি,ধর্মপাশা,সুনামগঞ্জ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A89D-10BB-42FB-9507-BF80B0B25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89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0D6D-2828-4D6F-8995-33732FDF97F2}" type="datetime1">
              <a:rPr lang="en-US" smtClean="0"/>
              <a:t>19-Jan-20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তিতাস রায়, সহকারী শিক্ষক,মধ্যনগর বাজার সপ্রাবি,ধর্মপাশা,সুনামগঞ্জ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A89D-10BB-42FB-9507-BF80B0B2597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38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C62F-7F69-4FFA-9105-EA13A4BB89A8}" type="datetime1">
              <a:rPr lang="en-US" smtClean="0"/>
              <a:t>19-Jan-20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তিতাস রায়, সহকারী শিক্ষক,মধ্যনগর বাজার সপ্রাবি,ধর্মপাশা,সুনামগঞ্জ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A89D-10BB-42FB-9507-BF80B0B25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3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C20CAC-DFDD-42D8-AA91-64B773AA49F7}" type="datetime1">
              <a:rPr lang="en-US" smtClean="0"/>
              <a:t>19-Jan-20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as-IN" smtClean="0"/>
              <a:t>তিতাস রায়, সহকারী শিক্ষক,মধ্যনগর বাজার সপ্রাবি,ধর্মপাশা,সুনামগঞ্জ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7EA89D-10BB-42FB-9507-BF80B0B25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7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7300" y="5972175"/>
            <a:ext cx="8586787" cy="300037"/>
          </a:xfrm>
        </p:spPr>
        <p:txBody>
          <a:bodyPr/>
          <a:lstStyle/>
          <a:p>
            <a:r>
              <a:rPr lang="as-IN" sz="1800" smtClean="0"/>
              <a:t>তিতাস রায়, সহকারী শিক্ষক,মধ্যনগর বাজার সপ্রাবি,ধর্মপাশা,সুনামগঞ্জ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185863" y="1957388"/>
            <a:ext cx="10244137" cy="22159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</a:rPr>
              <a:t>স্বা</a:t>
            </a:r>
            <a:r>
              <a:rPr lang="en-US" sz="13800" dirty="0" smtClean="0"/>
              <a:t>   </a:t>
            </a:r>
            <a:r>
              <a:rPr lang="en-US" sz="13800" dirty="0" smtClean="0">
                <a:solidFill>
                  <a:srgbClr val="00B050"/>
                </a:solidFill>
              </a:rPr>
              <a:t>গ</a:t>
            </a:r>
            <a:r>
              <a:rPr lang="en-US" sz="13800" dirty="0" smtClean="0"/>
              <a:t>   </a:t>
            </a:r>
            <a:r>
              <a:rPr lang="en-US" sz="13800" dirty="0" smtClean="0">
                <a:solidFill>
                  <a:srgbClr val="00B0F0"/>
                </a:solidFill>
              </a:rPr>
              <a:t>ত</a:t>
            </a:r>
            <a:r>
              <a:rPr lang="en-US" sz="13800" dirty="0" smtClean="0"/>
              <a:t>   </a:t>
            </a:r>
            <a:r>
              <a:rPr lang="en-US" sz="13800" dirty="0" smtClean="0">
                <a:solidFill>
                  <a:srgbClr val="FF0000"/>
                </a:solidFill>
              </a:rPr>
              <a:t>ম</a:t>
            </a:r>
            <a:endParaRPr lang="en-US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45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900113" y="685800"/>
            <a:ext cx="5857875" cy="942975"/>
          </a:xfrm>
          <a:prstGeom prst="downArrowCallou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চলো</a:t>
            </a:r>
            <a:r>
              <a:rPr lang="en-US" sz="2800" dirty="0" smtClean="0"/>
              <a:t>,</a:t>
            </a:r>
            <a:r>
              <a:rPr lang="bn-IN" sz="2800" dirty="0" smtClean="0"/>
              <a:t> ভগ্নাংশগুলোকে সমহর ভগ্নাংশে রুপান্তর করি।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4364" y="3043240"/>
                <a:ext cx="928688" cy="802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800" b="0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num>
                        <m:den>
                          <m:r>
                            <a:rPr lang="bn-IN" sz="2800" b="0" i="1" smtClean="0">
                              <a:latin typeface="Cambria Math" panose="02040503050406030204" pitchFamily="18" charset="0"/>
                            </a:rPr>
                            <m:t>৬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64" y="3043240"/>
                <a:ext cx="928688" cy="80252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5314" y="4038602"/>
                <a:ext cx="928688" cy="802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800" b="0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num>
                        <m:den>
                          <m:r>
                            <a:rPr lang="bn-IN" sz="2800" b="0" i="1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14" y="4038602"/>
                <a:ext cx="928688" cy="80252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9126" y="5062540"/>
                <a:ext cx="928688" cy="826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800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num>
                        <m:den>
                          <m:r>
                            <a:rPr lang="bn-IN" sz="2800" b="0" i="1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26" y="5062540"/>
                <a:ext cx="928688" cy="82638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28700" y="1671638"/>
            <a:ext cx="4414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ভগ্নাংশগুলোর হর</a:t>
            </a:r>
            <a:r>
              <a:rPr lang="en-US" sz="3200" dirty="0" smtClean="0"/>
              <a:t> </a:t>
            </a:r>
            <a:r>
              <a:rPr lang="bn-IN" sz="3200" dirty="0" smtClean="0"/>
              <a:t>আলাদা করি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165735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৬, ৫ ও ৫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114424" y="2400301"/>
            <a:ext cx="4029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হরগুলোর ল. সা. গু বের করি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543550" y="2414588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৩০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86088" y="3086100"/>
                <a:ext cx="800099" cy="719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৩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৫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৬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088" y="3086100"/>
                <a:ext cx="800099" cy="71954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995612" y="4110036"/>
                <a:ext cx="800099" cy="705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৩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৬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612" y="4110036"/>
                <a:ext cx="800099" cy="70525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062287" y="5019675"/>
                <a:ext cx="800099" cy="705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৪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৬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287" y="5019675"/>
                <a:ext cx="800099" cy="7055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67201" y="3052764"/>
                <a:ext cx="1376361" cy="795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১৫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৩০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1" y="3052764"/>
                <a:ext cx="1376361" cy="795667"/>
              </a:xfrm>
              <a:prstGeom prst="rect">
                <a:avLst/>
              </a:prstGeom>
              <a:blipFill rotWithShape="0">
                <a:blip r:embed="rId8"/>
                <a:stretch>
                  <a:fillRect l="-8850"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557337" y="3257550"/>
            <a:ext cx="132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৩০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÷৬=৫;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23999" y="4295775"/>
            <a:ext cx="1333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৩০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÷৫=৬;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490662" y="5305425"/>
            <a:ext cx="128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৩০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÷৫=৬;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91014" y="3962401"/>
                <a:ext cx="1376361" cy="795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১৮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৩০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014" y="3962401"/>
                <a:ext cx="1376361" cy="795667"/>
              </a:xfrm>
              <a:prstGeom prst="rect">
                <a:avLst/>
              </a:prstGeom>
              <a:blipFill rotWithShape="0">
                <a:blip r:embed="rId9"/>
                <a:stretch>
                  <a:fillRect l="-9292"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43388" y="4943476"/>
                <a:ext cx="1376361" cy="795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২৪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৩০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388" y="4943476"/>
                <a:ext cx="1376361" cy="795667"/>
              </a:xfrm>
              <a:prstGeom prst="rect">
                <a:avLst/>
              </a:prstGeom>
              <a:blipFill rotWithShape="0">
                <a:blip r:embed="rId10"/>
                <a:stretch>
                  <a:fillRect l="-8850"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2400" smtClean="0"/>
              <a:t>তিতাস রায়, সহকারী শিক্ষক,মধ্যনগর বাজার সপ্রাবি,ধর্মপাশা,সুনামগঞ্জ</a:t>
            </a:r>
            <a:endParaRPr lang="en-US" sz="2400" dirty="0"/>
          </a:p>
        </p:txBody>
      </p:sp>
      <p:sp>
        <p:nvSpPr>
          <p:cNvPr id="12" name="Left Arrow Callout 11"/>
          <p:cNvSpPr/>
          <p:nvPr/>
        </p:nvSpPr>
        <p:spPr>
          <a:xfrm>
            <a:off x="6272213" y="2414588"/>
            <a:ext cx="2571750" cy="3671888"/>
          </a:xfrm>
          <a:prstGeom prst="leftArrow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তাহলে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ভগ্নাংশগুলোর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হর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একই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সমান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তাকে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কী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ভগ্নাংশ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বলতে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পারি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72600" y="3429000"/>
            <a:ext cx="160020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সমহর</a:t>
            </a:r>
            <a:r>
              <a:rPr lang="en-US" sz="2800" dirty="0" smtClean="0"/>
              <a:t> </a:t>
            </a:r>
            <a:r>
              <a:rPr lang="en-US" sz="2800" dirty="0" err="1" smtClean="0"/>
              <a:t>ভগ্নাংশ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129463" y="728662"/>
            <a:ext cx="3600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ব্ল্যাকবোর্ড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সমহরে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প্রকাশ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করব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449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3" grpId="0"/>
      <p:bldP spid="14" grpId="0"/>
      <p:bldP spid="18" grpId="0"/>
      <p:bldP spid="21" grpId="0"/>
      <p:bldP spid="22" grpId="0"/>
      <p:bldP spid="23" grpId="0"/>
      <p:bldP spid="24" grpId="0"/>
      <p:bldP spid="25" grpId="0"/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586038" y="614363"/>
            <a:ext cx="5857875" cy="942975"/>
          </a:xfrm>
          <a:prstGeom prst="downArrowCallou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মানের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উর্দ্ধক্রমে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সাজাই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57249" y="1914525"/>
            <a:ext cx="4257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যেহেতু</a:t>
            </a:r>
            <a:r>
              <a:rPr lang="en-US" sz="2400" dirty="0" smtClean="0"/>
              <a:t>       ১৫&lt;১৮&lt;২৪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995987" y="1909763"/>
                <a:ext cx="4891088" cy="594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/>
                  <a:t>সুতরাং</a:t>
                </a:r>
                <a:r>
                  <a:rPr lang="en-US" sz="2000" dirty="0" smtClean="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১৫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৩০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000" dirty="0" smtClean="0"/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১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৮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৩০</m:t>
                        </m:r>
                      </m:den>
                    </m:f>
                  </m:oMath>
                </a14:m>
                <a:r>
                  <a:rPr lang="en-US" sz="2000" dirty="0" smtClean="0"/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২৪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৩০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987" y="1909763"/>
                <a:ext cx="4891088" cy="594843"/>
              </a:xfrm>
              <a:prstGeom prst="rect">
                <a:avLst/>
              </a:prstGeom>
              <a:blipFill rotWithShape="0">
                <a:blip r:embed="rId2"/>
                <a:stretch>
                  <a:fillRect l="-1372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Down Arrow Callout 25"/>
          <p:cNvSpPr/>
          <p:nvPr/>
        </p:nvSpPr>
        <p:spPr>
          <a:xfrm>
            <a:off x="2566988" y="3324226"/>
            <a:ext cx="5857875" cy="942975"/>
          </a:xfrm>
          <a:prstGeom prst="downArrowCallou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মানের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অধঃক্রমে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সাজাই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1095376" y="4524375"/>
            <a:ext cx="3028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যেহেতু</a:t>
            </a:r>
            <a:r>
              <a:rPr lang="en-US" dirty="0" smtClean="0"/>
              <a:t>       </a:t>
            </a:r>
            <a:r>
              <a:rPr lang="en-US" sz="2000" dirty="0" smtClean="0"/>
              <a:t>২৪&gt;১৮&gt;১৫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434012" y="4519613"/>
                <a:ext cx="4162425" cy="594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/>
                  <a:t>সুতরাং</a:t>
                </a:r>
                <a:r>
                  <a:rPr lang="en-US" sz="2000" dirty="0" smtClean="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২৪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৩০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&gt;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১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৮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৩০</m:t>
                        </m:r>
                      </m:den>
                    </m:f>
                  </m:oMath>
                </a14:m>
                <a:r>
                  <a:rPr lang="en-US" sz="2000" dirty="0" smtClean="0"/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১৫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৩০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012" y="4519613"/>
                <a:ext cx="4162425" cy="594843"/>
              </a:xfrm>
              <a:prstGeom prst="rect">
                <a:avLst/>
              </a:prstGeom>
              <a:blipFill rotWithShape="0">
                <a:blip r:embed="rId3"/>
                <a:stretch>
                  <a:fillRect l="-1464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5400" y="5815012"/>
            <a:ext cx="8420099" cy="433387"/>
          </a:xfrm>
        </p:spPr>
        <p:txBody>
          <a:bodyPr/>
          <a:lstStyle/>
          <a:p>
            <a:r>
              <a:rPr lang="as-IN" sz="2800" dirty="0" smtClean="0"/>
              <a:t>তিতাস রায়, সহকারী শিক্ষক,মধ্যনগর বাজার সপ্রাবি,ধর্মপাশা,সুনামগঞ্জ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698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6" grpId="0" animBg="1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09913" y="3267075"/>
                <a:ext cx="4891088" cy="807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৩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,</m:t>
                    </m:r>
                  </m:oMath>
                </a14:m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2800" dirty="0" smtClean="0"/>
                  <a:t>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৬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913" y="3267075"/>
                <a:ext cx="4891088" cy="807722"/>
              </a:xfrm>
              <a:prstGeom prst="rect">
                <a:avLst/>
              </a:prstGeom>
              <a:blipFill rotWithShape="0"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5400" y="5743575"/>
            <a:ext cx="7748587" cy="504825"/>
          </a:xfrm>
        </p:spPr>
        <p:txBody>
          <a:bodyPr/>
          <a:lstStyle/>
          <a:p>
            <a:r>
              <a:rPr lang="as-IN" sz="2800" dirty="0" smtClean="0"/>
              <a:t>তিতাস রায়, সহকারী শিক্ষক,মধ্যনগর বাজার সপ্রাবি,ধর্মপাশা,সুনামগঞ্জ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928938" y="728663"/>
            <a:ext cx="460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চক</a:t>
            </a:r>
            <a:r>
              <a:rPr lang="en-US" sz="3200" dirty="0" smtClean="0"/>
              <a:t> </a:t>
            </a:r>
            <a:r>
              <a:rPr lang="en-US" sz="3200" dirty="0" err="1" smtClean="0"/>
              <a:t>বোর্ড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ব্যবহার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409700" y="1552575"/>
            <a:ext cx="9129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ক </a:t>
            </a:r>
            <a:r>
              <a:rPr lang="en-US" sz="3200" dirty="0" err="1" smtClean="0">
                <a:solidFill>
                  <a:srgbClr val="FF0000"/>
                </a:solidFill>
              </a:rPr>
              <a:t>দল</a:t>
            </a:r>
            <a:r>
              <a:rPr lang="en-US" sz="3200" dirty="0" smtClean="0">
                <a:solidFill>
                  <a:srgbClr val="FF0000"/>
                </a:solidFill>
              </a:rPr>
              <a:t>   </a:t>
            </a:r>
            <a:r>
              <a:rPr lang="en-US" sz="3200" dirty="0" smtClean="0"/>
              <a:t>ও </a:t>
            </a:r>
            <a:r>
              <a:rPr lang="en-US" sz="3200" dirty="0" smtClean="0">
                <a:solidFill>
                  <a:srgbClr val="00B0F0"/>
                </a:solidFill>
              </a:rPr>
              <a:t>খ </a:t>
            </a:r>
            <a:r>
              <a:rPr lang="en-US" sz="3200" dirty="0" err="1" smtClean="0">
                <a:solidFill>
                  <a:srgbClr val="00B0F0"/>
                </a:solidFill>
              </a:rPr>
              <a:t>দল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/>
              <a:t>থেকে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এক</a:t>
            </a:r>
            <a:r>
              <a:rPr lang="en-US" sz="3200" dirty="0" smtClean="0"/>
              <a:t> </a:t>
            </a:r>
            <a:r>
              <a:rPr lang="en-US" sz="3200" dirty="0" err="1" smtClean="0"/>
              <a:t>জন</a:t>
            </a:r>
            <a:r>
              <a:rPr lang="en-US" sz="3200" dirty="0" smtClean="0"/>
              <a:t> </a:t>
            </a:r>
            <a:r>
              <a:rPr lang="en-US" sz="3200" dirty="0" err="1" smtClean="0"/>
              <a:t>এসে</a:t>
            </a:r>
            <a:r>
              <a:rPr lang="en-US" sz="3200" dirty="0" smtClean="0"/>
              <a:t> </a:t>
            </a:r>
            <a:r>
              <a:rPr lang="en-US" sz="3200" dirty="0" err="1" smtClean="0"/>
              <a:t>নীচের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ভগ্নাংশের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হরগুলোর</a:t>
            </a:r>
            <a:r>
              <a:rPr lang="en-US" sz="3200" dirty="0" smtClean="0"/>
              <a:t> </a:t>
            </a:r>
            <a:r>
              <a:rPr lang="en-US" sz="3200" dirty="0" err="1" smtClean="0"/>
              <a:t>ল.সা.গু</a:t>
            </a:r>
            <a:r>
              <a:rPr lang="en-US" sz="3200" dirty="0" smtClean="0"/>
              <a:t> </a:t>
            </a:r>
            <a:r>
              <a:rPr lang="en-US" sz="3200" dirty="0" err="1" smtClean="0"/>
              <a:t>বের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করি</a:t>
            </a:r>
            <a:r>
              <a:rPr lang="en-US" sz="3200" dirty="0" smtClean="0"/>
              <a:t>।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952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2400" dirty="0" smtClean="0"/>
              <a:t>তিতাস রায়, সহকারী শিক্ষক,মধ্যনগর বাজার সপ্রাবি,ধর্মপাশা,সুনামগঞ্জ</a:t>
            </a:r>
            <a:endParaRPr lang="en-US" sz="2400" dirty="0"/>
          </a:p>
        </p:txBody>
      </p:sp>
      <p:sp>
        <p:nvSpPr>
          <p:cNvPr id="3" name="Right Arrow 2"/>
          <p:cNvSpPr/>
          <p:nvPr/>
        </p:nvSpPr>
        <p:spPr>
          <a:xfrm>
            <a:off x="700089" y="1414463"/>
            <a:ext cx="2057400" cy="394335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এসো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নিজে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করি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38500" y="2781300"/>
                <a:ext cx="4891088" cy="807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৩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,</m:t>
                    </m:r>
                  </m:oMath>
                </a14:m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2800" dirty="0" smtClean="0"/>
                  <a:t>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৬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0" y="2781300"/>
                <a:ext cx="4891088" cy="807722"/>
              </a:xfrm>
              <a:prstGeom prst="rect">
                <a:avLst/>
              </a:prstGeom>
              <a:blipFill rotWithShape="0">
                <a:blip r:embed="rId2"/>
                <a:stretch>
                  <a:fillRect b="-8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786063" y="757237"/>
            <a:ext cx="7658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ভগ্নাংশগুলোকে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সমহর</a:t>
            </a:r>
            <a:r>
              <a:rPr lang="en-US" sz="3600" dirty="0" smtClean="0"/>
              <a:t> </a:t>
            </a:r>
            <a:r>
              <a:rPr lang="en-US" sz="3600" dirty="0" err="1" smtClean="0"/>
              <a:t>ভগ্নাংশে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প্রকাশ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করি</a:t>
            </a:r>
            <a:r>
              <a:rPr lang="en-US" sz="3600" dirty="0" smtClean="0"/>
              <a:t> </a:t>
            </a:r>
            <a:r>
              <a:rPr lang="en-US" sz="3600" dirty="0" err="1" smtClean="0"/>
              <a:t>এবং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উর্দ্ধক্রমে</a:t>
            </a:r>
            <a:r>
              <a:rPr lang="en-US" sz="3600" dirty="0" smtClean="0"/>
              <a:t> ও </a:t>
            </a:r>
            <a:r>
              <a:rPr lang="en-US" sz="3600" dirty="0" err="1" smtClean="0"/>
              <a:t>অধঃক্রমে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সাজাই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9811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3143250" y="885825"/>
            <a:ext cx="5843588" cy="1457325"/>
          </a:xfrm>
          <a:prstGeom prst="ribbo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বাড়ির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67025" y="4681537"/>
                <a:ext cx="4891088" cy="807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,</m:t>
                    </m:r>
                  </m:oMath>
                </a14:m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en-US" sz="2800" dirty="0" smtClean="0"/>
                  <a:t>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৬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025" y="4681537"/>
                <a:ext cx="4891088" cy="807722"/>
              </a:xfrm>
              <a:prstGeom prst="rect">
                <a:avLst/>
              </a:prstGeom>
              <a:blipFill rotWithShape="0"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Callout 3"/>
          <p:cNvSpPr/>
          <p:nvPr/>
        </p:nvSpPr>
        <p:spPr>
          <a:xfrm>
            <a:off x="2714626" y="2543176"/>
            <a:ext cx="6343649" cy="167163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সমহরে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প্রকাশ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মানের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উর্দ্ধক্রমে</a:t>
            </a:r>
            <a:r>
              <a:rPr lang="en-US" sz="2800" dirty="0" smtClean="0">
                <a:solidFill>
                  <a:schemeClr val="tx1"/>
                </a:solidFill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</a:rPr>
              <a:t>অধ:ক্রমে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সাজাই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2000" smtClean="0"/>
              <a:t>তিতাস রায়, সহকারী শিক্ষক,মধ্যনগর বাজার সপ্রাবি,ধর্মপাশা,সুনামগঞ্জ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21522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1871662" y="3700463"/>
            <a:ext cx="8443913" cy="2628902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pPr algn="ctr"/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সবাই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ভাল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থাক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8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ধন্যবাদ</a:t>
            </a:r>
            <a:endParaRPr lang="en-US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57275" y="666752"/>
            <a:ext cx="9801225" cy="3090269"/>
            <a:chOff x="1171576" y="666751"/>
            <a:chExt cx="9801225" cy="309026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216"/>
            <a:stretch/>
          </p:blipFill>
          <p:spPr>
            <a:xfrm>
              <a:off x="1193682" y="666751"/>
              <a:ext cx="9279055" cy="230504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171576" y="2938463"/>
                  <a:ext cx="9801225" cy="8185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a14:m>
                  <a:r>
                    <a:rPr lang="en-US" sz="2800" dirty="0" smtClean="0"/>
                    <a:t>		</a:t>
                  </a:r>
                  <a:r>
                    <a:rPr lang="en-US" sz="2800" dirty="0" smtClean="0">
                      <a:solidFill>
                        <a:srgbClr val="92D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২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a14:m>
                  <a:r>
                    <a:rPr lang="en-US" sz="2800" dirty="0" smtClean="0"/>
                    <a:t>    			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৩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৬</m:t>
                          </m:r>
                        </m:den>
                      </m:f>
                    </m:oMath>
                  </a14:m>
                  <a:r>
                    <a:rPr lang="en-US" sz="2800" dirty="0" smtClean="0"/>
                    <a:t>	 		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৪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৮</m:t>
                          </m:r>
                        </m:den>
                      </m:f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1576" y="2938463"/>
                  <a:ext cx="9801225" cy="81855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1600" smtClean="0"/>
              <a:t>তিতাস রায়, সহকারী শিক্ষক,মধ্যনগর বাজার সপ্রাবি,ধর্মপাশা,সুনামগঞ্জ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66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629128" y="667431"/>
            <a:ext cx="6029325" cy="900112"/>
          </a:xfrm>
          <a:prstGeom prst="ribbon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শিক্ষক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পরিচিতি</a:t>
            </a:r>
            <a:endParaRPr lang="en-US" sz="3200" dirty="0"/>
          </a:p>
        </p:txBody>
      </p:sp>
      <p:sp>
        <p:nvSpPr>
          <p:cNvPr id="4" name="Right Arrow Callout 3"/>
          <p:cNvSpPr/>
          <p:nvPr/>
        </p:nvSpPr>
        <p:spPr>
          <a:xfrm>
            <a:off x="1000125" y="2028825"/>
            <a:ext cx="5143499" cy="3757612"/>
          </a:xfrm>
          <a:prstGeom prst="right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তিতাস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রায়</a:t>
            </a:r>
            <a:endParaRPr lang="en-US" sz="5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সহকারী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মধ্যনগর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বাজার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সপ্রাবি</a:t>
            </a:r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ধর্মপাশা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সুনামগঞ্জ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E-mail: titasroyt2@gmail.com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63" y="1628775"/>
            <a:ext cx="5472113" cy="4714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2000" smtClean="0"/>
              <a:t>তিতাস রায়, সহকারী শিক্ষক,মধ্যনগর বাজার সপ্রাবি,ধর্মপাশা,সুনামগঞ্জ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0666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159" y="1196975"/>
            <a:ext cx="3705225" cy="466725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sp>
        <p:nvSpPr>
          <p:cNvPr id="5" name="Round Diagonal Corner Rectangle 4"/>
          <p:cNvSpPr/>
          <p:nvPr/>
        </p:nvSpPr>
        <p:spPr>
          <a:xfrm>
            <a:off x="1364343" y="2510972"/>
            <a:ext cx="4165600" cy="2743199"/>
          </a:xfrm>
          <a:prstGeom prst="round2DiagRect">
            <a:avLst/>
          </a:prstGeom>
          <a:solidFill>
            <a:schemeClr val="bg2">
              <a:lumMod val="10000"/>
            </a:schemeClr>
          </a:solidFill>
          <a:scene3d>
            <a:camera prst="obliqueBottom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/>
              <a:t>শ্রেণি</a:t>
            </a:r>
            <a:r>
              <a:rPr lang="en-US" sz="2800" dirty="0" smtClean="0"/>
              <a:t>: ৫ম</a:t>
            </a:r>
          </a:p>
          <a:p>
            <a:r>
              <a:rPr lang="en-US" sz="2800" dirty="0" err="1" smtClean="0"/>
              <a:t>বিষয়</a:t>
            </a:r>
            <a:r>
              <a:rPr lang="en-US" sz="2800" dirty="0" smtClean="0"/>
              <a:t>: </a:t>
            </a:r>
            <a:r>
              <a:rPr lang="en-US" sz="2800" dirty="0" err="1" smtClean="0"/>
              <a:t>প্রাথমিক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গণিত</a:t>
            </a:r>
            <a:endParaRPr lang="en-US" sz="2800" dirty="0" smtClean="0"/>
          </a:p>
          <a:p>
            <a:r>
              <a:rPr lang="en-US" sz="2800" dirty="0" err="1" smtClean="0"/>
              <a:t>অধ্যায়</a:t>
            </a:r>
            <a:r>
              <a:rPr lang="en-US" sz="2800" dirty="0" smtClean="0"/>
              <a:t>: ৬ (</a:t>
            </a:r>
            <a:r>
              <a:rPr lang="en-US" sz="2800" dirty="0" err="1" smtClean="0"/>
              <a:t>ভগ্নাংশ</a:t>
            </a:r>
            <a:r>
              <a:rPr lang="en-US" sz="2800" dirty="0" smtClean="0"/>
              <a:t>)</a:t>
            </a:r>
          </a:p>
          <a:p>
            <a:r>
              <a:rPr lang="en-US" sz="2800" dirty="0" err="1" smtClean="0"/>
              <a:t>পাঠ্যাংশ</a:t>
            </a:r>
            <a:r>
              <a:rPr lang="en-US" sz="2800" dirty="0" smtClean="0"/>
              <a:t>: </a:t>
            </a:r>
            <a:r>
              <a:rPr lang="en-US" sz="2800" dirty="0" err="1" smtClean="0"/>
              <a:t>প্রকৃত</a:t>
            </a:r>
            <a:r>
              <a:rPr lang="en-US" sz="2800" dirty="0" smtClean="0"/>
              <a:t> </a:t>
            </a:r>
            <a:r>
              <a:rPr lang="en-US" sz="2800" dirty="0" err="1" smtClean="0"/>
              <a:t>ভগ্নাংশ</a:t>
            </a:r>
            <a:endParaRPr lang="en-US" sz="2800" dirty="0" smtClean="0"/>
          </a:p>
          <a:p>
            <a:r>
              <a:rPr lang="en-US" sz="2800" dirty="0" err="1" smtClean="0"/>
              <a:t>সময়</a:t>
            </a:r>
            <a:r>
              <a:rPr lang="en-US" sz="2800" dirty="0" smtClean="0"/>
              <a:t>: ৪০ </a:t>
            </a:r>
            <a:r>
              <a:rPr lang="en-US" sz="2800" dirty="0" err="1" smtClean="0"/>
              <a:t>মিনিট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তারিখ</a:t>
            </a:r>
            <a:r>
              <a:rPr lang="en-US" sz="2800" dirty="0" smtClean="0"/>
              <a:t>: ১৭/০১/২০২০খ্রি:</a:t>
            </a:r>
            <a:endParaRPr lang="en-US" sz="2800" dirty="0"/>
          </a:p>
        </p:txBody>
      </p:sp>
      <p:sp>
        <p:nvSpPr>
          <p:cNvPr id="6" name="Down Ribbon 5"/>
          <p:cNvSpPr/>
          <p:nvPr/>
        </p:nvSpPr>
        <p:spPr>
          <a:xfrm>
            <a:off x="1422400" y="682171"/>
            <a:ext cx="5442857" cy="957943"/>
          </a:xfrm>
          <a:prstGeom prst="ribb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পাঠ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পরিচিতি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2000" smtClean="0"/>
              <a:t>তিতাস রায়, সহকারী শিক্ষক,মধ্যনগর বাজার সপ্রাবি,ধর্মপাশা,সুনামগঞ্জ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07725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6" r="50462"/>
          <a:stretch/>
        </p:blipFill>
        <p:spPr>
          <a:xfrm>
            <a:off x="1128713" y="919161"/>
            <a:ext cx="1671638" cy="4124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3" r="9963"/>
          <a:stretch/>
        </p:blipFill>
        <p:spPr>
          <a:xfrm>
            <a:off x="2714626" y="914401"/>
            <a:ext cx="1571626" cy="4129088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3629025" y="457200"/>
            <a:ext cx="4057650" cy="140017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চলো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আমরা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ছবি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দেখি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1" y="4972050"/>
            <a:ext cx="2771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একটি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আপেল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399" y="2314575"/>
            <a:ext cx="5743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আপেলটির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এক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ভাগ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প্রিয়াংকাকে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কত</a:t>
            </a:r>
            <a:r>
              <a:rPr lang="en-US" sz="2400" dirty="0" smtClean="0"/>
              <a:t> </a:t>
            </a:r>
            <a:r>
              <a:rPr lang="en-US" sz="2400" dirty="0" err="1" smtClean="0"/>
              <a:t>অংশ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পাবে</a:t>
            </a:r>
            <a:r>
              <a:rPr lang="en-US" sz="2400" dirty="0" smtClean="0"/>
              <a:t> 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929437" y="3614739"/>
                <a:ext cx="1157287" cy="114909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40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4000" b="0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437" y="3614739"/>
                <a:ext cx="1157287" cy="11490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2400" smtClean="0"/>
              <a:t>তিতাস রায়, সহকারী শিক্ষক,মধ্যনগর বাজার সপ্রাবি,ধর্মপাশা,সুনামগঞ্জ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69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6.25E-7 0.00023 C 0.00469 0.00069 0.00937 0.00069 0.01406 0.00185 C 0.01641 0.00278 0.01862 0.00555 0.02109 0.00602 L 0.03151 0.0081 C 0.03307 0.0088 0.03477 0.00949 0.0362 0.01018 C 0.0375 0.01088 0.03854 0.0118 0.03984 0.01227 C 0.04167 0.01319 0.04375 0.01366 0.04557 0.01435 C 0.04727 0.01505 0.0487 0.01574 0.05026 0.01643 C 0.05182 0.01782 0.05352 0.01921 0.05495 0.0206 C 0.05625 0.02199 0.05729 0.02384 0.05859 0.02477 C 0.06003 0.02593 0.06172 0.02616 0.06328 0.02685 C 0.07122 0.03634 0.06107 0.02569 0.0737 0.0331 C 0.07513 0.03403 0.07604 0.03634 0.07734 0.03727 C 0.07956 0.03912 0.08437 0.04143 0.08437 0.04167 C 0.0944 0.05347 0.08164 0.03912 0.09141 0.04768 C 0.10039 0.05579 0.08958 0.04884 0.09844 0.05393 C 0.10078 0.0581 0.1026 0.06319 0.10547 0.06643 C 0.10651 0.06782 0.10794 0.06898 0.10885 0.0706 C 0.11068 0.07384 0.11172 0.07824 0.11354 0.08102 C 0.11497 0.0831 0.1168 0.0838 0.11823 0.08518 C 0.11953 0.08657 0.12057 0.08843 0.12187 0.08935 C 0.12435 0.09167 0.12448 0.09143 0.12656 0.09143 " pathEditMode="relative" rAng="0" ptsTypes="AAAA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28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18 -0.00347 L -0.07318 -0.00347 C -0.07683 -0.00023 -0.08021 0.00371 -0.08386 0.00672 C -0.08607 0.0088 -0.08854 0.00949 -0.09089 0.01088 C -0.09518 0.01366 -0.0974 0.01435 -0.1013 0.02153 C -0.10261 0.02338 -0.10391 0.02523 -0.10495 0.02755 C -0.10664 0.03172 -0.10964 0.04005 -0.10964 0.04005 C -0.11224 0.05417 -0.11081 0.04884 -0.11302 0.05695 " pathEditMode="relative" ptsTypes="AAAAAA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2805" r="48030" b="52367"/>
          <a:stretch/>
        </p:blipFill>
        <p:spPr>
          <a:xfrm>
            <a:off x="1771652" y="1100138"/>
            <a:ext cx="1714500" cy="1828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8" t="2132" r="21096" b="52039"/>
          <a:stretch/>
        </p:blipFill>
        <p:spPr>
          <a:xfrm>
            <a:off x="3471864" y="1085850"/>
            <a:ext cx="1557336" cy="18430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08" t="40655" r="18443" b="6958"/>
          <a:stretch/>
        </p:blipFill>
        <p:spPr>
          <a:xfrm>
            <a:off x="3443285" y="2914648"/>
            <a:ext cx="1600203" cy="2100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8" t="42078" r="49578" b="5952"/>
          <a:stretch/>
        </p:blipFill>
        <p:spPr>
          <a:xfrm>
            <a:off x="1843088" y="2914650"/>
            <a:ext cx="1614491" cy="2114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29400" y="942975"/>
            <a:ext cx="4486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dapatraEMJ" pitchFamily="2" charset="0"/>
              </a:rPr>
              <a:t>রুটিকে কয়টি অংশে ভাগ করা হল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dapatraEMJ" pitchFamily="2" charset="0"/>
              </a:rPr>
              <a:t>?</a:t>
            </a: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ndapatraEMJ" pitchFamily="2" charset="0"/>
              </a:rPr>
              <a:t>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ndapatraE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743949" y="2800353"/>
                <a:ext cx="1157287" cy="114909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40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949" y="2800353"/>
                <a:ext cx="1157287" cy="11490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2000" smtClean="0"/>
              <a:t>তিতাস রায়, সহকারী শিক্ষক,মধ্যনগর বাজার সপ্রাবি,ধর্মপাশা,সুনামগঞ্জ</a:t>
            </a:r>
            <a:endParaRPr lang="en-US" sz="2000"/>
          </a:p>
        </p:txBody>
      </p:sp>
      <p:sp>
        <p:nvSpPr>
          <p:cNvPr id="7" name="TextBox 6"/>
          <p:cNvSpPr txBox="1"/>
          <p:nvPr/>
        </p:nvSpPr>
        <p:spPr>
          <a:xfrm>
            <a:off x="1443038" y="5272088"/>
            <a:ext cx="2957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একটি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রুটি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8881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49 -0.11667 L -0.07149 -0.11667 L -0.14063 -0.11898 C -0.14349 -0.11898 -0.1461 -0.12083 -0.14883 -0.12106 C -0.15586 -0.12153 -0.16289 -0.12106 -0.16993 -0.12106 " pathEditMode="relative" ptsTypes="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44 -0.01759 L 0.06744 -0.01736 C 0.07604 -0.01852 0.08463 -0.01875 0.09323 -0.01991 C 0.09557 -0.02014 0.09791 -0.02083 0.10026 -0.02176 C 0.1026 -0.02292 0.10729 -0.02593 0.10729 -0.0257 C 0.11979 -0.02454 0.13229 -0.02384 0.14479 -0.02176 C 0.14596 -0.02176 0.14713 -0.02083 0.14817 -0.01991 C 0.1539 -0.01435 0.15364 -0.01435 0.15651 -0.00926 " pathEditMode="relative" rAng="0" ptsTypes="AAA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49 3.33333E-6 L -0.06849 0.00023 C -0.07279 -0.00093 -0.07722 -0.00116 -0.08138 -0.00232 C -0.08308 -0.00255 -0.08451 -0.00394 -0.08607 -0.00417 C -0.08998 -0.00533 -0.09388 -0.00556 -0.09779 -0.00648 C -0.10625 -0.01135 -0.09571 -0.00533 -0.10599 -0.01065 C -0.11511 -0.01505 -0.10261 -0.01135 -0.12123 -0.01667 C -0.12748 -0.01852 -0.13776 -0.01991 -0.14349 -0.02084 C -0.1556 -0.02037 -0.16784 -0.02014 -0.17982 -0.01898 C -0.18112 -0.01875 -0.18334 -0.01667 -0.18334 -0.01644 " pathEditMode="relative" rAng="0" ptsTypes="AAAAA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2" y="-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14 -0.08842 L 0.06914 -0.08819 C 0.07187 -0.09259 0.07448 -0.09699 0.07734 -0.10092 C 0.07838 -0.10254 0.07942 -0.1044 0.08073 -0.10509 C 0.08268 -0.10648 0.08463 -0.10648 0.08672 -0.10717 C 0.09948 -0.10648 0.1125 -0.1081 0.12526 -0.10509 C 0.12812 -0.10463 0.12969 -0.09815 0.13229 -0.09676 L 0.13698 -0.09467 C 0.13854 -0.09328 0.1401 -0.09166 0.14166 -0.09051 C 0.14323 -0.08958 0.14492 -0.08958 0.14635 -0.08842 C 0.14765 -0.0875 0.14857 -0.08518 0.15 -0.08426 C 0.16862 -0.07222 0.15416 -0.08472 0.16172 -0.07801 " pathEditMode="relative" rAng="0" ptsTypes="AAAAAAAAAA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2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2000" smtClean="0"/>
              <a:t>তিতাস রায়, সহকারী শিক্ষক,মধ্যনগর বাজার সপ্রাবি,ধর্মপাশা,সুনামগঞ্জ</a:t>
            </a:r>
            <a:endParaRPr lang="en-US" sz="2000"/>
          </a:p>
        </p:txBody>
      </p:sp>
      <p:sp>
        <p:nvSpPr>
          <p:cNvPr id="4" name="TextBox 3"/>
          <p:cNvSpPr txBox="1"/>
          <p:nvPr/>
        </p:nvSpPr>
        <p:spPr>
          <a:xfrm>
            <a:off x="1500188" y="871537"/>
            <a:ext cx="885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3600" dirty="0" err="1" smtClean="0"/>
              <a:t>আজ</a:t>
            </a:r>
            <a:r>
              <a:rPr lang="en-US" sz="3600" dirty="0" smtClean="0"/>
              <a:t> </a:t>
            </a:r>
            <a:r>
              <a:rPr lang="en-US" sz="3600" dirty="0" err="1" smtClean="0"/>
              <a:t>আমরা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সমহর</a:t>
            </a:r>
            <a:r>
              <a:rPr lang="en-US" sz="3600" dirty="0" smtClean="0"/>
              <a:t> </a:t>
            </a:r>
            <a:r>
              <a:rPr lang="en-US" sz="3600" dirty="0" err="1" smtClean="0"/>
              <a:t>ভগ্নাংশ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সম্পর্কে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জানব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9" r="50888"/>
          <a:stretch/>
        </p:blipFill>
        <p:spPr>
          <a:xfrm>
            <a:off x="781050" y="2106740"/>
            <a:ext cx="1476375" cy="2765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3"/>
          <a:stretch/>
        </p:blipFill>
        <p:spPr>
          <a:xfrm>
            <a:off x="2200276" y="2106738"/>
            <a:ext cx="1543051" cy="2765298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50"/>
          <a:stretch/>
        </p:blipFill>
        <p:spPr>
          <a:xfrm>
            <a:off x="6958393" y="2205417"/>
            <a:ext cx="1942720" cy="23042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50"/>
          <a:stretch/>
        </p:blipFill>
        <p:spPr>
          <a:xfrm rot="10800000">
            <a:off x="8896729" y="2200654"/>
            <a:ext cx="1942720" cy="23141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672511" y="4814890"/>
                <a:ext cx="1157287" cy="114909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40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511" y="4814890"/>
                <a:ext cx="1157287" cy="11490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38512" y="4652966"/>
                <a:ext cx="1157287" cy="114909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40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512" y="4652966"/>
                <a:ext cx="1157287" cy="11490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48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6 L 6.25E-7 0.00023 C -0.00586 -0.02061 -0.00365 -0.01088 -0.00703 -0.0294 L -0.00938 -0.0419 C -0.00977 -0.04375 -0.0099 -0.0463 -0.01055 -0.04792 C -0.01211 -0.05209 -0.01289 -0.05764 -0.01523 -0.06042 C -0.01979 -0.06574 -0.01784 -0.06297 -0.02109 -0.06875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45 -0.00255 L 0.06445 -0.00232 L 0.07383 -0.0088 C 0.07487 -0.00973 0.07617 -0.00996 0.07721 -0.01088 C 0.08086 -0.01412 0.08177 -0.0176 0.08555 -0.0213 C 0.08659 -0.02246 0.08789 -0.02246 0.08893 -0.02338 C 0.09023 -0.02454 0.09128 -0.02616 0.09258 -0.02755 C 0.09818 -0.0426 0.09518 -0.03658 0.10065 -0.0463 C 0.10195 -0.05324 0.10065 -0.05255 0.10313 -0.05255 " pathEditMode="relative" rAng="0" ptsTypes="AAAAA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72 -0.0125 L -0.08672 -0.01227 C -0.08945 -0.01689 -0.09219 -0.02106 -0.09492 -0.02523 C -0.09648 -0.02731 -0.09831 -0.02893 -0.09961 -0.03125 C -0.10612 -0.04282 -0.1 -0.03773 -0.10664 -0.04189 C -0.10742 -0.04375 -0.10794 -0.04629 -0.10898 -0.04791 C -0.10937 -0.04838 -0.11888 -0.06157 -0.12187 -0.06458 C -0.12344 -0.0662 -0.12513 -0.06736 -0.12656 -0.06875 C -0.12904 -0.07152 -0.13138 -0.0743 -0.13359 -0.07708 C -0.13906 -0.08449 -0.13659 -0.08194 -0.14062 -0.08541 " pathEditMode="relative" rAng="0" ptsTypes="AAAAAA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" y="-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43 -0.02708 L 0.08243 -0.02685 C 0.0862 -0.03402 0.09102 -0.03981 0.09402 -0.04791 C 0.10586 -0.07963 0.0931 -0.04722 0.10235 -0.06689 C 0.10313 -0.06875 0.10365 -0.07129 0.10469 -0.07291 C 0.1056 -0.07477 0.10704 -0.07569 0.10808 -0.07708 C 0.1086 -0.07777 0.10886 -0.07847 0.10938 -0.07916 " pathEditMode="relative" rAng="0" ptsTypes="AAAAA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-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700338" y="528638"/>
            <a:ext cx="5343525" cy="1343025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এই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পাঠ</a:t>
            </a:r>
            <a:r>
              <a:rPr lang="en-US" sz="3200" dirty="0" smtClean="0"/>
              <a:t> </a:t>
            </a:r>
            <a:r>
              <a:rPr lang="en-US" sz="3200" dirty="0" err="1" smtClean="0"/>
              <a:t>শেষে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শিক্ষার্থীরা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600076" y="1914524"/>
            <a:ext cx="10758488" cy="3157539"/>
          </a:xfrm>
          <a:prstGeom prst="round2Diag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১৯.১.১ </a:t>
            </a:r>
            <a:r>
              <a:rPr lang="en-US" sz="2400" dirty="0" err="1" smtClean="0"/>
              <a:t>দুই</a:t>
            </a:r>
            <a:r>
              <a:rPr lang="en-US" sz="2400" dirty="0" smtClean="0"/>
              <a:t>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ততোধিক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ভগ্নাংশকে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সমহর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বিশিষ্ট</a:t>
            </a:r>
            <a:r>
              <a:rPr lang="en-US" sz="2400" dirty="0" smtClean="0"/>
              <a:t> </a:t>
            </a:r>
            <a:r>
              <a:rPr lang="en-US" sz="2400" dirty="0" err="1" smtClean="0"/>
              <a:t>ভগ্নাংশে</a:t>
            </a:r>
            <a:r>
              <a:rPr lang="en-US" sz="2400" dirty="0" smtClean="0"/>
              <a:t> </a:t>
            </a:r>
            <a:r>
              <a:rPr lang="en-US" sz="2400" dirty="0" err="1" smtClean="0"/>
              <a:t>রুপান্তর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।</a:t>
            </a:r>
          </a:p>
          <a:p>
            <a:endParaRPr lang="en-US" sz="2400" dirty="0" smtClean="0"/>
          </a:p>
          <a:p>
            <a:r>
              <a:rPr lang="en-US" sz="2400" dirty="0" smtClean="0"/>
              <a:t>১৯.১.৪ </a:t>
            </a:r>
            <a:r>
              <a:rPr lang="en-US" sz="2400" dirty="0" err="1" smtClean="0"/>
              <a:t>সমহর</a:t>
            </a:r>
            <a:r>
              <a:rPr lang="en-US" sz="2400" dirty="0" smtClean="0"/>
              <a:t> </a:t>
            </a:r>
            <a:r>
              <a:rPr lang="en-US" sz="2400" dirty="0" err="1"/>
              <a:t>বিশিষ্ট</a:t>
            </a:r>
            <a:r>
              <a:rPr lang="en-US" sz="2400" dirty="0"/>
              <a:t> </a:t>
            </a:r>
            <a:r>
              <a:rPr lang="en-US" sz="2400" dirty="0" err="1" smtClean="0"/>
              <a:t>ভগ্নাংশের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তুলনা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প্রতীক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 </a:t>
            </a:r>
            <a:r>
              <a:rPr lang="en-US" sz="2400" dirty="0" err="1" smtClean="0"/>
              <a:t>উর্দ্ধক্রম</a:t>
            </a:r>
            <a:r>
              <a:rPr lang="en-US" sz="2400" dirty="0" smtClean="0"/>
              <a:t>   ও </a:t>
            </a:r>
            <a:r>
              <a:rPr lang="en-US" sz="2400" dirty="0" err="1" smtClean="0"/>
              <a:t>অধ:ক্রমে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সাজাতে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।।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2400" smtClean="0"/>
              <a:t>তিতাস রায়, সহকারী শিক্ষক,মধ্যনগর বাজার সপ্রাবি,ধর্মপাশা,সুনামগঞ্জ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7703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তিতাস রায়, সহকারী শিক্ষক,মধ্যনগর বাজার সপ্রাবি,ধর্মপাশা,সুনামগঞ্জ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43088" y="1252536"/>
            <a:ext cx="662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চলো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আমরা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একটি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ভিডিও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দেখি</a:t>
            </a:r>
            <a:endParaRPr lang="en-US" sz="3600" dirty="0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009895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482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100" y="517752"/>
            <a:ext cx="10458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</a:t>
            </a:r>
            <a:r>
              <a:rPr lang="en-US" sz="2800" dirty="0" err="1" smtClean="0"/>
              <a:t>তোমার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পাঠ্যবইয়ের</a:t>
            </a:r>
            <a:r>
              <a:rPr lang="en-US" sz="2800" dirty="0" smtClean="0"/>
              <a:t>   ৩৮ </a:t>
            </a:r>
            <a:r>
              <a:rPr lang="en-US" sz="2800" dirty="0" err="1" smtClean="0"/>
              <a:t>পৃষ্ঠা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r>
              <a:rPr lang="en-US" sz="2800" dirty="0" smtClean="0"/>
              <a:t>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ভগ্নাংশগুলো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লক্ষ্য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72037" y="2100263"/>
                <a:ext cx="542925" cy="5734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num>
                        <m:den>
                          <m:r>
                            <a:rPr lang="bn-IN" sz="2000" b="0" i="1" smtClean="0">
                              <a:latin typeface="Cambria Math" panose="02040503050406030204" pitchFamily="18" charset="0"/>
                            </a:rPr>
                            <m:t>৬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037" y="2100263"/>
                <a:ext cx="542925" cy="57342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551"/>
              </p:ext>
            </p:extLst>
          </p:nvPr>
        </p:nvGraphicFramePr>
        <p:xfrm>
          <a:off x="1276577" y="1646691"/>
          <a:ext cx="965200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667"/>
                <a:gridCol w="1608667"/>
                <a:gridCol w="1608667"/>
                <a:gridCol w="1608667"/>
                <a:gridCol w="1608667"/>
                <a:gridCol w="1608667"/>
              </a:tblGrid>
              <a:tr h="2341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549321"/>
              </p:ext>
            </p:extLst>
          </p:nvPr>
        </p:nvGraphicFramePr>
        <p:xfrm>
          <a:off x="1277938" y="2796569"/>
          <a:ext cx="798036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916"/>
                <a:gridCol w="1616916"/>
                <a:gridCol w="1616916"/>
                <a:gridCol w="1616916"/>
                <a:gridCol w="1512700"/>
              </a:tblGrid>
              <a:tr h="3323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864921"/>
              </p:ext>
            </p:extLst>
          </p:nvPr>
        </p:nvGraphicFramePr>
        <p:xfrm>
          <a:off x="1303337" y="3905778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95850" y="3324225"/>
                <a:ext cx="542925" cy="5161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850" y="3324225"/>
                <a:ext cx="542925" cy="5161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824412" y="4495801"/>
                <a:ext cx="542925" cy="6292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400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412" y="4495801"/>
                <a:ext cx="542925" cy="62921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2400" smtClean="0"/>
              <a:t>তিতাস রায়, সহকারী শিক্ষক,মধ্যনগর বাজার সপ্রাবি,ধর্মপাশা,সুনামগঞ্জ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14513" y="5157787"/>
            <a:ext cx="36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ভগ্নাংশগুলোর</a:t>
            </a:r>
            <a:r>
              <a:rPr lang="en-US" dirty="0" smtClean="0"/>
              <a:t> </a:t>
            </a:r>
            <a:r>
              <a:rPr lang="en-US" dirty="0" err="1" smtClean="0"/>
              <a:t>হর</a:t>
            </a:r>
            <a:r>
              <a:rPr lang="en-US" dirty="0" smtClean="0"/>
              <a:t> </a:t>
            </a:r>
            <a:r>
              <a:rPr lang="en-US" dirty="0" err="1" smtClean="0"/>
              <a:t>গুলো</a:t>
            </a:r>
            <a:r>
              <a:rPr lang="en-US" dirty="0" smtClean="0"/>
              <a:t> </a:t>
            </a:r>
            <a:r>
              <a:rPr lang="en-US" dirty="0" err="1" smtClean="0"/>
              <a:t>কেমন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9337" y="5157788"/>
            <a:ext cx="391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একই</a:t>
            </a:r>
            <a:r>
              <a:rPr lang="en-US" dirty="0" smtClean="0"/>
              <a:t> </a:t>
            </a:r>
            <a:r>
              <a:rPr lang="en-US" dirty="0" err="1" smtClean="0"/>
              <a:t>নয়</a:t>
            </a:r>
            <a:r>
              <a:rPr lang="en-US" dirty="0" smtClean="0"/>
              <a:t>। </a:t>
            </a:r>
            <a:r>
              <a:rPr lang="en-US" dirty="0" err="1" smtClean="0"/>
              <a:t>অর্থা</a:t>
            </a:r>
            <a:r>
              <a:rPr lang="en-US" dirty="0" smtClean="0"/>
              <a:t>ৎ </a:t>
            </a:r>
            <a:r>
              <a:rPr lang="en-US" dirty="0" err="1" smtClean="0"/>
              <a:t>সমহর</a:t>
            </a:r>
            <a:r>
              <a:rPr lang="en-US" dirty="0" smtClean="0"/>
              <a:t> </a:t>
            </a:r>
            <a:r>
              <a:rPr lang="en-US" dirty="0" err="1" smtClean="0"/>
              <a:t>নয়</a:t>
            </a:r>
            <a:r>
              <a:rPr lang="en-US" dirty="0" smtClean="0"/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5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650</TotalTime>
  <Words>373</Words>
  <Application>Microsoft Office PowerPoint</Application>
  <PresentationFormat>Widescreen</PresentationFormat>
  <Paragraphs>89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AnandapatraEMJ</vt:lpstr>
      <vt:lpstr>Arial</vt:lpstr>
      <vt:lpstr>Calibri</vt:lpstr>
      <vt:lpstr>Cambria Math</vt:lpstr>
      <vt:lpstr>Garamond</vt:lpstr>
      <vt:lpstr>Vrinda</vt:lpstr>
      <vt:lpstr>Organic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khatibun</dc:creator>
  <cp:lastModifiedBy>khatibun</cp:lastModifiedBy>
  <cp:revision>197</cp:revision>
  <dcterms:created xsi:type="dcterms:W3CDTF">2020-01-15T02:13:56Z</dcterms:created>
  <dcterms:modified xsi:type="dcterms:W3CDTF">2020-01-19T09:55:37Z</dcterms:modified>
</cp:coreProperties>
</file>