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  <p:sldId id="276" r:id="rId15"/>
    <p:sldId id="277" r:id="rId16"/>
    <p:sldId id="273" r:id="rId17"/>
    <p:sldId id="274" r:id="rId18"/>
    <p:sldId id="278" r:id="rId19"/>
    <p:sldId id="275" r:id="rId20"/>
    <p:sldId id="279" r:id="rId21"/>
    <p:sldId id="281" r:id="rId22"/>
    <p:sldId id="283" r:id="rId23"/>
    <p:sldId id="284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388DCF7-76F6-4F82-943C-05EDAEBFF03B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C4EA105-853C-426B-AB48-AB591C5224DA}">
      <dgm:prSet phldrT="[Text]"/>
      <dgm:spPr>
        <a:noFill/>
        <a:ln w="19050">
          <a:solidFill>
            <a:srgbClr val="00B050"/>
          </a:solidFill>
        </a:ln>
      </dgm:spPr>
      <dgm:t>
        <a:bodyPr/>
        <a:lstStyle/>
        <a:p>
          <a:r>
            <a:rPr lang="bn-BD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endParaRPr lang="en-US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8886A8B3-3278-46EB-92BF-24A773320891}" type="parTrans" cxnId="{07F5D6DB-8A0A-4FB7-A4DB-8CD5B74C6B87}">
      <dgm:prSet/>
      <dgm:spPr/>
      <dgm:t>
        <a:bodyPr/>
        <a:lstStyle/>
        <a:p>
          <a:endParaRPr lang="en-US"/>
        </a:p>
      </dgm:t>
    </dgm:pt>
    <dgm:pt modelId="{3EF3CC2A-09A0-4BAC-B453-B48BE350E8E5}" type="sibTrans" cxnId="{07F5D6DB-8A0A-4FB7-A4DB-8CD5B74C6B87}">
      <dgm:prSet/>
      <dgm:spPr/>
      <dgm:t>
        <a:bodyPr/>
        <a:lstStyle/>
        <a:p>
          <a:endParaRPr lang="en-US"/>
        </a:p>
      </dgm:t>
    </dgm:pt>
    <dgm:pt modelId="{19215444-9661-4ECD-BE50-1E49BCC81B8C}">
      <dgm:prSet phldrT="[Text]" custT="1"/>
      <dgm:spPr>
        <a:noFill/>
        <a:ln w="9525">
          <a:solidFill>
            <a:srgbClr val="00B050"/>
          </a:solidFill>
        </a:ln>
      </dgm:spPr>
      <dgm:t>
        <a:bodyPr/>
        <a:lstStyle/>
        <a:p>
          <a:r>
            <a:rPr lang="bn-BD" sz="24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আমিষ</a:t>
          </a:r>
        </a:p>
        <a:p>
          <a:r>
            <a:rPr lang="bn-BD" sz="2000" b="1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১</a:t>
          </a:r>
          <a:endParaRPr lang="en-US" sz="2000" b="1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gm:t>
    </dgm:pt>
    <dgm:pt modelId="{A4E84BAB-B630-4241-B9D1-5929E586955B}" type="parTrans" cxnId="{6A1ED587-2272-4F23-B7ED-4556AB077751}">
      <dgm:prSet/>
      <dgm:spPr/>
      <dgm:t>
        <a:bodyPr/>
        <a:lstStyle/>
        <a:p>
          <a:endParaRPr lang="en-US"/>
        </a:p>
      </dgm:t>
    </dgm:pt>
    <dgm:pt modelId="{E44E8DCA-D16F-4977-A7B9-B3613C962A0E}" type="sibTrans" cxnId="{6A1ED587-2272-4F23-B7ED-4556AB077751}">
      <dgm:prSet/>
      <dgm:spPr/>
      <dgm:t>
        <a:bodyPr/>
        <a:lstStyle/>
        <a:p>
          <a:endParaRPr lang="en-US"/>
        </a:p>
      </dgm:t>
    </dgm:pt>
    <dgm:pt modelId="{432B36EF-2E19-429B-8220-5119CE4C14A3}">
      <dgm:prSet phldrT="[Text]" custT="1"/>
      <dgm:spPr>
        <a:noFill/>
        <a:ln w="9525">
          <a:solidFill>
            <a:srgbClr val="00B050"/>
          </a:solidFill>
        </a:ln>
      </dgm:spPr>
      <dgm:t>
        <a:bodyPr/>
        <a:lstStyle/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শর্করা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3A4EA10A-0963-4694-AFC4-CDCA34310F63}" type="parTrans" cxnId="{04B5E7F0-6BD9-4C95-86F1-C9C1278A8C8F}">
      <dgm:prSet/>
      <dgm:spPr/>
      <dgm:t>
        <a:bodyPr/>
        <a:lstStyle/>
        <a:p>
          <a:endParaRPr lang="en-US"/>
        </a:p>
      </dgm:t>
    </dgm:pt>
    <dgm:pt modelId="{303E9AC8-BFC1-46A1-B7E9-C4DA093ABFFA}" type="sibTrans" cxnId="{04B5E7F0-6BD9-4C95-86F1-C9C1278A8C8F}">
      <dgm:prSet/>
      <dgm:spPr/>
      <dgm:t>
        <a:bodyPr/>
        <a:lstStyle/>
        <a:p>
          <a:endParaRPr lang="en-US"/>
        </a:p>
      </dgm:t>
    </dgm:pt>
    <dgm:pt modelId="{4C560743-77B6-4B5E-B65D-DDD8299A7803}">
      <dgm:prSet phldrT="[Text]" custT="1"/>
      <dgm:spPr>
        <a:noFill/>
        <a:ln w="9525">
          <a:solidFill>
            <a:srgbClr val="00B050"/>
          </a:solidFill>
        </a:ln>
      </dgm:spPr>
      <dgm:t>
        <a:bodyPr/>
        <a:lstStyle/>
        <a:p>
          <a:r>
            <a:rPr lang="bn-BD" sz="28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</a:t>
          </a:r>
        </a:p>
        <a:p>
          <a:r>
            <a:rPr lang="bn-BD" sz="2400" b="1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sz="2400" b="1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gm:t>
    </dgm:pt>
    <dgm:pt modelId="{A3F8180D-F08E-4381-9BFB-7895BA1A8774}" type="parTrans" cxnId="{DA6AADF2-91AF-48A3-AC7F-2116BDFB6F68}">
      <dgm:prSet/>
      <dgm:spPr/>
      <dgm:t>
        <a:bodyPr/>
        <a:lstStyle/>
        <a:p>
          <a:endParaRPr lang="en-US"/>
        </a:p>
      </dgm:t>
    </dgm:pt>
    <dgm:pt modelId="{47770AE0-D9BA-4269-8105-97740CA70E53}" type="sibTrans" cxnId="{DA6AADF2-91AF-48A3-AC7F-2116BDFB6F68}">
      <dgm:prSet/>
      <dgm:spPr/>
      <dgm:t>
        <a:bodyPr/>
        <a:lstStyle/>
        <a:p>
          <a:endParaRPr lang="en-US"/>
        </a:p>
      </dgm:t>
    </dgm:pt>
    <dgm:pt modelId="{1B138021-D0EC-47D1-A76D-5E7C78B99580}" type="pres">
      <dgm:prSet presAssocID="{4388DCF7-76F6-4F82-943C-05EDAEBFF03B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1C70C5B5-470E-47FC-B01E-A2CCF870453B}" type="pres">
      <dgm:prSet presAssocID="{4C4EA105-853C-426B-AB48-AB591C5224DA}" presName="centerShape" presStyleLbl="node0" presStyleIdx="0" presStyleCnt="1"/>
      <dgm:spPr/>
      <dgm:t>
        <a:bodyPr/>
        <a:lstStyle/>
        <a:p>
          <a:endParaRPr lang="en-US"/>
        </a:p>
      </dgm:t>
    </dgm:pt>
    <dgm:pt modelId="{6F33D666-0222-45F7-AE04-CCBAF514D3B7}" type="pres">
      <dgm:prSet presAssocID="{19215444-9661-4ECD-BE50-1E49BCC81B8C}" presName="node" presStyleLbl="node1" presStyleIdx="0" presStyleCnt="3" custRadScaleRad="98983" custRadScaleInc="47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47CC85-D8F3-429D-97B6-AAC615C2C31F}" type="pres">
      <dgm:prSet presAssocID="{19215444-9661-4ECD-BE50-1E49BCC81B8C}" presName="dummy" presStyleCnt="0"/>
      <dgm:spPr/>
    </dgm:pt>
    <dgm:pt modelId="{E2D30F87-B92E-4091-9102-7476629FDA98}" type="pres">
      <dgm:prSet presAssocID="{E44E8DCA-D16F-4977-A7B9-B3613C962A0E}" presName="sibTrans" presStyleLbl="sibTrans2D1" presStyleIdx="0" presStyleCnt="3"/>
      <dgm:spPr/>
      <dgm:t>
        <a:bodyPr/>
        <a:lstStyle/>
        <a:p>
          <a:endParaRPr lang="en-US"/>
        </a:p>
      </dgm:t>
    </dgm:pt>
    <dgm:pt modelId="{DE9D796C-3760-4D9C-85A8-98998ED0E8B2}" type="pres">
      <dgm:prSet presAssocID="{432B36EF-2E19-429B-8220-5119CE4C14A3}" presName="node" presStyleLbl="node1" presStyleIdx="1" presStyleCnt="3" custRadScaleRad="96661" custRadScaleInc="-386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BC299F-C9D6-4A02-86E7-5101973DF6ED}" type="pres">
      <dgm:prSet presAssocID="{432B36EF-2E19-429B-8220-5119CE4C14A3}" presName="dummy" presStyleCnt="0"/>
      <dgm:spPr/>
    </dgm:pt>
    <dgm:pt modelId="{EA1FEC87-D744-4861-B738-437E25943E39}" type="pres">
      <dgm:prSet presAssocID="{303E9AC8-BFC1-46A1-B7E9-C4DA093ABFFA}" presName="sibTrans" presStyleLbl="sibTrans2D1" presStyleIdx="1" presStyleCnt="3"/>
      <dgm:spPr/>
      <dgm:t>
        <a:bodyPr/>
        <a:lstStyle/>
        <a:p>
          <a:endParaRPr lang="en-US"/>
        </a:p>
      </dgm:t>
    </dgm:pt>
    <dgm:pt modelId="{ED65E66A-5A43-49D9-B2C2-DE88ECEEC4AC}" type="pres">
      <dgm:prSet presAssocID="{4C560743-77B6-4B5E-B65D-DDD8299A7803}" presName="node" presStyleLbl="node1" presStyleIdx="2" presStyleCnt="3" custRadScaleRad="101787" custRadScaleInc="337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E0A3B4D-C496-4B84-82D9-F58626D7C6C2}" type="pres">
      <dgm:prSet presAssocID="{4C560743-77B6-4B5E-B65D-DDD8299A7803}" presName="dummy" presStyleCnt="0"/>
      <dgm:spPr/>
    </dgm:pt>
    <dgm:pt modelId="{CAEE9BA4-6BBA-44AE-9495-77D0ACD27A41}" type="pres">
      <dgm:prSet presAssocID="{47770AE0-D9BA-4269-8105-97740CA70E53}" presName="sibTrans" presStyleLbl="sibTrans2D1" presStyleIdx="2" presStyleCnt="3" custLinFactNeighborX="1084" custLinFactNeighborY="-952"/>
      <dgm:spPr/>
      <dgm:t>
        <a:bodyPr/>
        <a:lstStyle/>
        <a:p>
          <a:endParaRPr lang="en-US"/>
        </a:p>
      </dgm:t>
    </dgm:pt>
  </dgm:ptLst>
  <dgm:cxnLst>
    <dgm:cxn modelId="{72F06CAA-17BA-43B0-8231-8F45F8D0A757}" type="presOf" srcId="{432B36EF-2E19-429B-8220-5119CE4C14A3}" destId="{DE9D796C-3760-4D9C-85A8-98998ED0E8B2}" srcOrd="0" destOrd="0" presId="urn:microsoft.com/office/officeart/2005/8/layout/radial6"/>
    <dgm:cxn modelId="{6A1ED587-2272-4F23-B7ED-4556AB077751}" srcId="{4C4EA105-853C-426B-AB48-AB591C5224DA}" destId="{19215444-9661-4ECD-BE50-1E49BCC81B8C}" srcOrd="0" destOrd="0" parTransId="{A4E84BAB-B630-4241-B9D1-5929E586955B}" sibTransId="{E44E8DCA-D16F-4977-A7B9-B3613C962A0E}"/>
    <dgm:cxn modelId="{11E4AE3C-9607-40DD-AB21-547D7FFCCC61}" type="presOf" srcId="{4C560743-77B6-4B5E-B65D-DDD8299A7803}" destId="{ED65E66A-5A43-49D9-B2C2-DE88ECEEC4AC}" srcOrd="0" destOrd="0" presId="urn:microsoft.com/office/officeart/2005/8/layout/radial6"/>
    <dgm:cxn modelId="{7C8FCBC4-42AB-4355-864E-985889DC9DB3}" type="presOf" srcId="{4388DCF7-76F6-4F82-943C-05EDAEBFF03B}" destId="{1B138021-D0EC-47D1-A76D-5E7C78B99580}" srcOrd="0" destOrd="0" presId="urn:microsoft.com/office/officeart/2005/8/layout/radial6"/>
    <dgm:cxn modelId="{FC88A02E-71FC-4B7C-84EE-787346EF2D87}" type="presOf" srcId="{303E9AC8-BFC1-46A1-B7E9-C4DA093ABFFA}" destId="{EA1FEC87-D744-4861-B738-437E25943E39}" srcOrd="0" destOrd="0" presId="urn:microsoft.com/office/officeart/2005/8/layout/radial6"/>
    <dgm:cxn modelId="{136769B9-49A6-474B-9F8B-BF19EB574C25}" type="presOf" srcId="{19215444-9661-4ECD-BE50-1E49BCC81B8C}" destId="{6F33D666-0222-45F7-AE04-CCBAF514D3B7}" srcOrd="0" destOrd="0" presId="urn:microsoft.com/office/officeart/2005/8/layout/radial6"/>
    <dgm:cxn modelId="{B6F15071-87AE-4189-9A4C-FC18244B2E5D}" type="presOf" srcId="{E44E8DCA-D16F-4977-A7B9-B3613C962A0E}" destId="{E2D30F87-B92E-4091-9102-7476629FDA98}" srcOrd="0" destOrd="0" presId="urn:microsoft.com/office/officeart/2005/8/layout/radial6"/>
    <dgm:cxn modelId="{07F5D6DB-8A0A-4FB7-A4DB-8CD5B74C6B87}" srcId="{4388DCF7-76F6-4F82-943C-05EDAEBFF03B}" destId="{4C4EA105-853C-426B-AB48-AB591C5224DA}" srcOrd="0" destOrd="0" parTransId="{8886A8B3-3278-46EB-92BF-24A773320891}" sibTransId="{3EF3CC2A-09A0-4BAC-B453-B48BE350E8E5}"/>
    <dgm:cxn modelId="{D624C8BE-7ED8-4FE7-90B5-2C8CCD89894B}" type="presOf" srcId="{4C4EA105-853C-426B-AB48-AB591C5224DA}" destId="{1C70C5B5-470E-47FC-B01E-A2CCF870453B}" srcOrd="0" destOrd="0" presId="urn:microsoft.com/office/officeart/2005/8/layout/radial6"/>
    <dgm:cxn modelId="{75F6B837-9A1C-4B77-8AE7-40FA8944D2A6}" type="presOf" srcId="{47770AE0-D9BA-4269-8105-97740CA70E53}" destId="{CAEE9BA4-6BBA-44AE-9495-77D0ACD27A41}" srcOrd="0" destOrd="0" presId="urn:microsoft.com/office/officeart/2005/8/layout/radial6"/>
    <dgm:cxn modelId="{DA6AADF2-91AF-48A3-AC7F-2116BDFB6F68}" srcId="{4C4EA105-853C-426B-AB48-AB591C5224DA}" destId="{4C560743-77B6-4B5E-B65D-DDD8299A7803}" srcOrd="2" destOrd="0" parTransId="{A3F8180D-F08E-4381-9BFB-7895BA1A8774}" sibTransId="{47770AE0-D9BA-4269-8105-97740CA70E53}"/>
    <dgm:cxn modelId="{04B5E7F0-6BD9-4C95-86F1-C9C1278A8C8F}" srcId="{4C4EA105-853C-426B-AB48-AB591C5224DA}" destId="{432B36EF-2E19-429B-8220-5119CE4C14A3}" srcOrd="1" destOrd="0" parTransId="{3A4EA10A-0963-4694-AFC4-CDCA34310F63}" sibTransId="{303E9AC8-BFC1-46A1-B7E9-C4DA093ABFFA}"/>
    <dgm:cxn modelId="{9B60519E-F1F7-4D37-A715-13DEB6765428}" type="presParOf" srcId="{1B138021-D0EC-47D1-A76D-5E7C78B99580}" destId="{1C70C5B5-470E-47FC-B01E-A2CCF870453B}" srcOrd="0" destOrd="0" presId="urn:microsoft.com/office/officeart/2005/8/layout/radial6"/>
    <dgm:cxn modelId="{1460F85A-685E-4411-A715-2C9ACCCA543C}" type="presParOf" srcId="{1B138021-D0EC-47D1-A76D-5E7C78B99580}" destId="{6F33D666-0222-45F7-AE04-CCBAF514D3B7}" srcOrd="1" destOrd="0" presId="urn:microsoft.com/office/officeart/2005/8/layout/radial6"/>
    <dgm:cxn modelId="{DA95C0B6-3C88-45DB-94CC-439BBF8146F0}" type="presParOf" srcId="{1B138021-D0EC-47D1-A76D-5E7C78B99580}" destId="{8947CC85-D8F3-429D-97B6-AAC615C2C31F}" srcOrd="2" destOrd="0" presId="urn:microsoft.com/office/officeart/2005/8/layout/radial6"/>
    <dgm:cxn modelId="{F9997D1C-CBFA-491A-BFC5-26A22A25DAD9}" type="presParOf" srcId="{1B138021-D0EC-47D1-A76D-5E7C78B99580}" destId="{E2D30F87-B92E-4091-9102-7476629FDA98}" srcOrd="3" destOrd="0" presId="urn:microsoft.com/office/officeart/2005/8/layout/radial6"/>
    <dgm:cxn modelId="{E42B9120-A36F-4A80-A497-23336EDE1BCB}" type="presParOf" srcId="{1B138021-D0EC-47D1-A76D-5E7C78B99580}" destId="{DE9D796C-3760-4D9C-85A8-98998ED0E8B2}" srcOrd="4" destOrd="0" presId="urn:microsoft.com/office/officeart/2005/8/layout/radial6"/>
    <dgm:cxn modelId="{CB580E41-B4A4-42C3-BED6-47C1BFD7950B}" type="presParOf" srcId="{1B138021-D0EC-47D1-A76D-5E7C78B99580}" destId="{98BC299F-C9D6-4A02-86E7-5101973DF6ED}" srcOrd="5" destOrd="0" presId="urn:microsoft.com/office/officeart/2005/8/layout/radial6"/>
    <dgm:cxn modelId="{EB2EC378-3520-4667-A2B7-1C3C757EA6CB}" type="presParOf" srcId="{1B138021-D0EC-47D1-A76D-5E7C78B99580}" destId="{EA1FEC87-D744-4861-B738-437E25943E39}" srcOrd="6" destOrd="0" presId="urn:microsoft.com/office/officeart/2005/8/layout/radial6"/>
    <dgm:cxn modelId="{72B087CA-18A8-4280-8730-CA78B6315B7E}" type="presParOf" srcId="{1B138021-D0EC-47D1-A76D-5E7C78B99580}" destId="{ED65E66A-5A43-49D9-B2C2-DE88ECEEC4AC}" srcOrd="7" destOrd="0" presId="urn:microsoft.com/office/officeart/2005/8/layout/radial6"/>
    <dgm:cxn modelId="{0EEAD16F-19FC-4629-8328-A06C5ABD8227}" type="presParOf" srcId="{1B138021-D0EC-47D1-A76D-5E7C78B99580}" destId="{6E0A3B4D-C496-4B84-82D9-F58626D7C6C2}" srcOrd="8" destOrd="0" presId="urn:microsoft.com/office/officeart/2005/8/layout/radial6"/>
    <dgm:cxn modelId="{609F934A-3744-4021-B46E-32070C71DC21}" type="presParOf" srcId="{1B138021-D0EC-47D1-A76D-5E7C78B99580}" destId="{CAEE9BA4-6BBA-44AE-9495-77D0ACD27A41}" srcOrd="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E9BA4-6BBA-44AE-9495-77D0ACD27A41}">
      <dsp:nvSpPr>
        <dsp:cNvPr id="0" name=""/>
        <dsp:cNvSpPr/>
      </dsp:nvSpPr>
      <dsp:spPr>
        <a:xfrm>
          <a:off x="1655135" y="472333"/>
          <a:ext cx="3263229" cy="3263229"/>
        </a:xfrm>
        <a:prstGeom prst="blockArc">
          <a:avLst>
            <a:gd name="adj1" fmla="val 9825887"/>
            <a:gd name="adj2" fmla="val 16367386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A1FEC87-D744-4861-B738-437E25943E39}">
      <dsp:nvSpPr>
        <dsp:cNvPr id="0" name=""/>
        <dsp:cNvSpPr/>
      </dsp:nvSpPr>
      <dsp:spPr>
        <a:xfrm>
          <a:off x="1601525" y="444975"/>
          <a:ext cx="3263229" cy="3263229"/>
        </a:xfrm>
        <a:prstGeom prst="blockArc">
          <a:avLst>
            <a:gd name="adj1" fmla="val 938491"/>
            <a:gd name="adj2" fmla="val 969386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D30F87-B92E-4091-9102-7476629FDA98}">
      <dsp:nvSpPr>
        <dsp:cNvPr id="0" name=""/>
        <dsp:cNvSpPr/>
      </dsp:nvSpPr>
      <dsp:spPr>
        <a:xfrm>
          <a:off x="1586822" y="501452"/>
          <a:ext cx="3263229" cy="3263229"/>
        </a:xfrm>
        <a:prstGeom prst="blockArc">
          <a:avLst>
            <a:gd name="adj1" fmla="val 16438561"/>
            <a:gd name="adj2" fmla="val 812604"/>
            <a:gd name="adj3" fmla="val 4636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70C5B5-470E-47FC-B01E-A2CCF870453B}">
      <dsp:nvSpPr>
        <dsp:cNvPr id="0" name=""/>
        <dsp:cNvSpPr/>
      </dsp:nvSpPr>
      <dsp:spPr>
        <a:xfrm>
          <a:off x="2526245" y="1369471"/>
          <a:ext cx="1500708" cy="1500708"/>
        </a:xfrm>
        <a:prstGeom prst="ellipse">
          <a:avLst/>
        </a:prstGeom>
        <a:noFill/>
        <a:ln w="1905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040" tIns="66040" rIns="66040" bIns="66040" numCol="1" spcCol="1270" anchor="ctr" anchorCtr="0">
          <a:noAutofit/>
        </a:bodyPr>
        <a:lstStyle/>
        <a:p>
          <a:pPr lvl="0" algn="ctr" defTabSz="2311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5200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খাদ্য</a:t>
          </a:r>
          <a:endParaRPr lang="en-US" sz="5200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2746019" y="1589245"/>
        <a:ext cx="1061160" cy="1061160"/>
      </dsp:txXfrm>
    </dsp:sp>
    <dsp:sp modelId="{6F33D666-0222-45F7-AE04-CCBAF514D3B7}">
      <dsp:nvSpPr>
        <dsp:cNvPr id="0" name=""/>
        <dsp:cNvSpPr/>
      </dsp:nvSpPr>
      <dsp:spPr>
        <a:xfrm>
          <a:off x="2803701" y="17858"/>
          <a:ext cx="1050495" cy="1050495"/>
        </a:xfrm>
        <a:prstGeom prst="ellipse">
          <a:avLst/>
        </a:prstGeom>
        <a:noFill/>
        <a:ln w="952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আমিষ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000" b="1" kern="12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rPr>
            <a:t>১</a:t>
          </a:r>
          <a:endParaRPr lang="en-US" sz="2000" b="1" kern="1200" dirty="0">
            <a:solidFill>
              <a:schemeClr val="tx1">
                <a:lumMod val="95000"/>
                <a:lumOff val="5000"/>
              </a:schemeClr>
            </a:solidFill>
            <a:latin typeface="NikoshBAN" pitchFamily="2" charset="0"/>
            <a:cs typeface="NikoshBAN" pitchFamily="2" charset="0"/>
          </a:endParaRPr>
        </a:p>
      </dsp:txBody>
      <dsp:txXfrm>
        <a:off x="2957542" y="171699"/>
        <a:ext cx="742813" cy="742813"/>
      </dsp:txXfrm>
    </dsp:sp>
    <dsp:sp modelId="{DE9D796C-3760-4D9C-85A8-98998ED0E8B2}">
      <dsp:nvSpPr>
        <dsp:cNvPr id="0" name=""/>
        <dsp:cNvSpPr/>
      </dsp:nvSpPr>
      <dsp:spPr>
        <a:xfrm>
          <a:off x="4242666" y="1981057"/>
          <a:ext cx="1050495" cy="1050495"/>
        </a:xfrm>
        <a:prstGeom prst="ellipse">
          <a:avLst/>
        </a:prstGeom>
        <a:noFill/>
        <a:ln w="952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শর্করা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২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4396507" y="2134898"/>
        <a:ext cx="742813" cy="742813"/>
      </dsp:txXfrm>
    </dsp:sp>
    <dsp:sp modelId="{ED65E66A-5A43-49D9-B2C2-DE88ECEEC4AC}">
      <dsp:nvSpPr>
        <dsp:cNvPr id="0" name=""/>
        <dsp:cNvSpPr/>
      </dsp:nvSpPr>
      <dsp:spPr>
        <a:xfrm>
          <a:off x="1195889" y="2055361"/>
          <a:ext cx="1050495" cy="1050495"/>
        </a:xfrm>
        <a:prstGeom prst="ellipse">
          <a:avLst/>
        </a:prstGeom>
        <a:noFill/>
        <a:ln w="9525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8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স্নেহ</a:t>
          </a: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bn-BD" sz="2400" b="1" kern="12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rPr>
            <a:t>৩</a:t>
          </a:r>
          <a:endParaRPr lang="en-US" sz="2400" b="1" kern="1200" dirty="0">
            <a:solidFill>
              <a:schemeClr val="tx1"/>
            </a:solidFill>
            <a:latin typeface="NikoshBAN" pitchFamily="2" charset="0"/>
            <a:cs typeface="NikoshBAN" pitchFamily="2" charset="0"/>
          </a:endParaRPr>
        </a:p>
      </dsp:txBody>
      <dsp:txXfrm>
        <a:off x="1349730" y="2209202"/>
        <a:ext cx="742813" cy="74281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8645AD-46A7-4374-8112-B2242D48117D}" type="datetimeFigureOut">
              <a:rPr lang="en-US" smtClean="0"/>
              <a:t>1/19/2020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F2D26A-C006-467D-A4B4-EDC979B48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486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F2D26A-C006-467D-A4B4-EDC979B4836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8184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0.png"/><Relationship Id="rId5" Type="http://schemas.openxmlformats.org/officeDocument/2006/relationships/image" Target="../media/image46.gif"/><Relationship Id="rId4" Type="http://schemas.openxmlformats.org/officeDocument/2006/relationships/image" Target="../media/image45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10" Type="http://schemas.microsoft.com/office/2007/relationships/hdphoto" Target="../media/hdphoto3.wdp"/><Relationship Id="rId4" Type="http://schemas.openxmlformats.org/officeDocument/2006/relationships/diagramLayout" Target="../diagrams/layout1.xml"/><Relationship Id="rId9" Type="http://schemas.openxmlformats.org/officeDocument/2006/relationships/image" Target="../media/image4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53.png"/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52.png"/><Relationship Id="rId4" Type="http://schemas.microsoft.com/office/2007/relationships/hdphoto" Target="../media/hdphoto4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jpeg"/><Relationship Id="rId13" Type="http://schemas.openxmlformats.org/officeDocument/2006/relationships/image" Target="../media/image61.jpeg"/><Relationship Id="rId3" Type="http://schemas.openxmlformats.org/officeDocument/2006/relationships/image" Target="../media/image55.jpeg"/><Relationship Id="rId7" Type="http://schemas.openxmlformats.org/officeDocument/2006/relationships/image" Target="../media/image34.jpeg"/><Relationship Id="rId12" Type="http://schemas.openxmlformats.org/officeDocument/2006/relationships/image" Target="../media/image60.jpg"/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jpg"/><Relationship Id="rId11" Type="http://schemas.microsoft.com/office/2007/relationships/hdphoto" Target="../media/hdphoto8.wdp"/><Relationship Id="rId5" Type="http://schemas.openxmlformats.org/officeDocument/2006/relationships/image" Target="../media/image56.jpg"/><Relationship Id="rId10" Type="http://schemas.openxmlformats.org/officeDocument/2006/relationships/image" Target="../media/image59.jpeg"/><Relationship Id="rId4" Type="http://schemas.microsoft.com/office/2007/relationships/hdphoto" Target="../media/hdphoto6.wdp"/><Relationship Id="rId9" Type="http://schemas.microsoft.com/office/2007/relationships/hdphoto" Target="../media/hdphoto7.wdp"/><Relationship Id="rId14" Type="http://schemas.microsoft.com/office/2007/relationships/hdphoto" Target="../media/hdphoto9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jpg"/><Relationship Id="rId5" Type="http://schemas.openxmlformats.org/officeDocument/2006/relationships/image" Target="../media/image34.jpeg"/><Relationship Id="rId4" Type="http://schemas.openxmlformats.org/officeDocument/2006/relationships/image" Target="../media/image6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7" Type="http://schemas.openxmlformats.org/officeDocument/2006/relationships/image" Target="../media/image27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microsoft.com/office/2007/relationships/hdphoto" Target="../media/hdphoto2.wdp"/><Relationship Id="rId4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3.jpeg"/><Relationship Id="rId7" Type="http://schemas.openxmlformats.org/officeDocument/2006/relationships/image" Target="../media/image28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0.jpeg"/><Relationship Id="rId5" Type="http://schemas.openxmlformats.org/officeDocument/2006/relationships/image" Target="../media/image35.jpeg"/><Relationship Id="rId10" Type="http://schemas.openxmlformats.org/officeDocument/2006/relationships/image" Target="../media/image39.jpeg"/><Relationship Id="rId4" Type="http://schemas.openxmlformats.org/officeDocument/2006/relationships/image" Target="../media/image34.jpeg"/><Relationship Id="rId9" Type="http://schemas.openxmlformats.org/officeDocument/2006/relationships/image" Target="../media/image3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enor_1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1295400"/>
            <a:ext cx="5715000" cy="474440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28800" y="533400"/>
            <a:ext cx="54102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মাল্টিমিডিয়া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28)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rcRect l="14956" t="10891" r="15881" b="18540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81200" y="1371600"/>
            <a:ext cx="50292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slope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একক কাজ           </a:t>
            </a:r>
            <a:r>
              <a:rPr lang="bn-BD" sz="2400" b="1" i="1" dirty="0" smtClean="0">
                <a:latin typeface="NikoshBAN" pitchFamily="2" charset="0"/>
                <a:cs typeface="NikoshBAN" pitchFamily="2" charset="0"/>
              </a:rPr>
              <a:t>সময়ঃ ৫ মিনিট</a:t>
            </a:r>
            <a:endParaRPr lang="en-US" sz="3200" b="1" i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05000" y="2438400"/>
            <a:ext cx="9906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19400" y="3200400"/>
            <a:ext cx="36576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scene3d>
            <a:camera prst="orthographicFront"/>
            <a:lightRig rig="threePt" dir="t"/>
          </a:scene3d>
          <a:sp3d>
            <a:bevelT w="139700" prst="cross"/>
          </a:sp3d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পুষ্টি বলতে কি বুঝ ?</a:t>
            </a:r>
            <a:endParaRPr lang="en-US" sz="28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50" y="4572000"/>
            <a:ext cx="3028950" cy="15716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/>
          <a:srcRect l="5833" t="8889" r="2500" b="7778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762000"/>
            <a:ext cx="3352800" cy="646331"/>
          </a:xfrm>
          <a:prstGeom prst="rect">
            <a:avLst/>
          </a:prstGeom>
          <a:gradFill flip="none" rotWithShape="0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295400" y="2057400"/>
            <a:ext cx="74676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খাদ্য উপাদান যে প্রক্রিয়ায় শরীরের তাপও শক্তিজোগায়, দেহের গঠন, বৃদ্ধি ও ক্ষয়পূরণ করে এবং শরীরকে সবল ও রোগমুক্ত রেখে কর্মক্ষম জীবন যাপনে সহায়তা করে তাকে পুষ্টি বলে। </a:t>
            </a:r>
            <a:endParaRPr lang="en-US" sz="2800" dirty="0">
              <a:solidFill>
                <a:srgbClr val="0070C0"/>
              </a:solidFill>
            </a:endParaRPr>
          </a:p>
        </p:txBody>
      </p:sp>
      <p:pic>
        <p:nvPicPr>
          <p:cNvPr id="5" name="Picture 4" descr="images (100)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tretch>
            <a:fillRect/>
          </a:stretch>
        </p:blipFill>
        <p:spPr>
          <a:xfrm>
            <a:off x="3276600" y="5181600"/>
            <a:ext cx="2962275" cy="15430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05000" y="533400"/>
            <a:ext cx="4572000" cy="1470025"/>
          </a:xfr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চলো ভিডিও টা 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05000" y="2057400"/>
            <a:ext cx="5410200" cy="4038600"/>
          </a:xfrm>
        </p:spPr>
        <p:txBody>
          <a:bodyPr/>
          <a:lstStyle/>
          <a:p>
            <a:r>
              <a:rPr lang="bn-BD" dirty="0" smtClean="0"/>
              <a:t> </a:t>
            </a:r>
            <a:endParaRPr lang="en-US" dirty="0"/>
          </a:p>
        </p:txBody>
      </p:sp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6730885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9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 descr="tenor_8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10000" y="5495752"/>
            <a:ext cx="1447800" cy="1362248"/>
          </a:xfrm>
          <a:prstGeom prst="rect">
            <a:avLst/>
          </a:prstGeom>
        </p:spPr>
      </p:pic>
      <p:pic>
        <p:nvPicPr>
          <p:cNvPr id="6" name="Picture 5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>
            <a:off x="-429447" y="2791649"/>
            <a:ext cx="4440298" cy="3581400"/>
          </a:xfrm>
          <a:prstGeom prst="rect">
            <a:avLst/>
          </a:prstGeom>
        </p:spPr>
      </p:pic>
      <p:pic>
        <p:nvPicPr>
          <p:cNvPr id="7" name="Picture 6" descr="images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16200000" flipV="1">
            <a:off x="5067300" y="2781300"/>
            <a:ext cx="4572000" cy="3581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t="-437" r="60000"/>
          <a:stretch>
            <a:fillRect/>
          </a:stretch>
        </p:blipFill>
        <p:spPr>
          <a:xfrm>
            <a:off x="0" y="0"/>
            <a:ext cx="1066800" cy="6858000"/>
          </a:xfrm>
          <a:prstGeom prst="rect">
            <a:avLst/>
          </a:prstGeom>
        </p:spPr>
      </p:pic>
      <p:pic>
        <p:nvPicPr>
          <p:cNvPr id="3" name="Picture 2" descr="images.png"/>
          <p:cNvPicPr>
            <a:picLocks noChangeAspect="1"/>
          </p:cNvPicPr>
          <p:nvPr/>
        </p:nvPicPr>
        <p:blipFill>
          <a:blip r:embed="rId2">
            <a:lum bright="-10000" contrast="40000"/>
          </a:blip>
          <a:srcRect r="61753"/>
          <a:stretch>
            <a:fillRect/>
          </a:stretch>
        </p:blipFill>
        <p:spPr>
          <a:xfrm flipH="1">
            <a:off x="8000999" y="0"/>
            <a:ext cx="1142999" cy="6858000"/>
          </a:xfrm>
          <a:prstGeom prst="rect">
            <a:avLst/>
          </a:prstGeom>
        </p:spPr>
      </p:pic>
      <p:pic>
        <p:nvPicPr>
          <p:cNvPr id="6" name="Picture 5" descr="images (28)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0"/>
            <a:ext cx="7238999" cy="670559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118756" y="1308947"/>
            <a:ext cx="281940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জোড়ায় কাজ </a:t>
            </a:r>
          </a:p>
          <a:p>
            <a:pPr algn="ctr"/>
            <a:r>
              <a:rPr lang="bn-BD" b="1" i="1" u="sng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১০ মিনিট </a:t>
            </a:r>
            <a:endParaRPr lang="en-US" b="1" i="1" u="sng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628900" y="2476619"/>
            <a:ext cx="8382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প্রশ্নঃ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514600" y="3089307"/>
            <a:ext cx="45720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    &gt; খাদ্য কত প্রকার ও কি কি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বর্ণনা কর 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s (22)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rcRect l="7447" t="32090" r="3191" b="5224"/>
          <a:stretch>
            <a:fillRect/>
          </a:stretch>
        </p:blipFill>
        <p:spPr>
          <a:xfrm>
            <a:off x="7086600" y="5334000"/>
            <a:ext cx="990600" cy="1524000"/>
          </a:xfrm>
          <a:prstGeom prst="rect">
            <a:avLst/>
          </a:prstGeom>
        </p:spPr>
      </p:pic>
      <p:pic>
        <p:nvPicPr>
          <p:cNvPr id="11" name="Picture 10" descr="images (22).jpg"/>
          <p:cNvPicPr>
            <a:picLocks noChangeAspect="1"/>
          </p:cNvPicPr>
          <p:nvPr/>
        </p:nvPicPr>
        <p:blipFill>
          <a:blip r:embed="rId4">
            <a:lum bright="-10000" contrast="30000"/>
          </a:blip>
          <a:srcRect l="7447" t="32090" r="3191" b="5224"/>
          <a:stretch>
            <a:fillRect/>
          </a:stretch>
        </p:blipFill>
        <p:spPr>
          <a:xfrm flipH="1">
            <a:off x="762000" y="5334000"/>
            <a:ext cx="990600" cy="1524000"/>
          </a:xfrm>
          <a:prstGeom prst="rect">
            <a:avLst/>
          </a:prstGeom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0"/>
            <a:ext cx="7772400" cy="1470025"/>
          </a:xfrm>
        </p:spPr>
        <p:txBody>
          <a:bodyPr>
            <a:norm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914400"/>
            <a:ext cx="6400800" cy="685800"/>
          </a:xfrm>
        </p:spPr>
        <p:txBody>
          <a:bodyPr>
            <a:normAutofit/>
          </a:bodyPr>
          <a:lstStyle/>
          <a:p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প্রকার ভেদে খাদ্য প্রধানতঃ তিন প্রকার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BD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যথাঃ</a:t>
            </a:r>
          </a:p>
          <a:p>
            <a:endParaRPr lang="en-US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485520098"/>
              </p:ext>
            </p:extLst>
          </p:nvPr>
        </p:nvGraphicFramePr>
        <p:xfrm>
          <a:off x="1143000" y="2057400"/>
          <a:ext cx="6553200" cy="3962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5105400" y="1371600"/>
            <a:ext cx="1828800" cy="2819400"/>
          </a:xfrm>
          <a:prstGeom prst="straightConnector1">
            <a:avLst/>
          </a:prstGeom>
          <a:ln w="762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2309"/>
            <a:ext cx="993775" cy="68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2600" y="64008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পরের পৃষ্ঠায় চলো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3581400" y="6631632"/>
            <a:ext cx="838200" cy="0"/>
          </a:xfrm>
          <a:prstGeom prst="straightConnector1">
            <a:avLst/>
          </a:prstGeom>
          <a:ln w="5715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4755" r="9091" b="7756"/>
          <a:stretch/>
        </p:blipFill>
        <p:spPr>
          <a:xfrm flipH="1">
            <a:off x="8033657" y="4258546"/>
            <a:ext cx="1143000" cy="2603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2058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Graphic spid="5" grpId="0">
        <p:bldAsOne/>
      </p:bldGraphic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05200" y="304798"/>
            <a:ext cx="22860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বর্ণনা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55123" y="889573"/>
            <a:ext cx="6248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আমিষঃ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আমিষ দুই প্রকার।যথাঃ ১) প্রাণিজ আমিষ ২) উদ্ভিজ আমিষ</a:t>
            </a:r>
          </a:p>
          <a:p>
            <a:endParaRPr lang="en-US" sz="2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প্রাণিজ </a:t>
            </a:r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আমিষঃ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প্রাণি থেকে যে আমিষ পাওয়া যায় তা প্রাণিজ আমিষ। যেমনঃ মাছ, মাংস,ডিম ও দুগ্ধজাত দ্রব্য।</a:t>
            </a:r>
          </a:p>
          <a:p>
            <a:endParaRPr lang="en-US" sz="2000" u="sng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উদ্ভিজ </a:t>
            </a:r>
            <a:r>
              <a:rPr lang="bn-BD" sz="2000" u="sng" dirty="0" smtClean="0">
                <a:latin typeface="NikoshBAN" pitchFamily="2" charset="0"/>
                <a:cs typeface="NikoshBAN" pitchFamily="2" charset="0"/>
              </a:rPr>
              <a:t>আমিষঃ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উদ্ভিদ থেকে যে আমিষ পাওয়া যায় তা উদ্ভিজ আমিষ। যেমনঃ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ডাল, বাদাম, শিম ও বরবটির বীজ।</a:t>
            </a:r>
          </a:p>
          <a:p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শর্করাঃ</a:t>
            </a:r>
            <a:endParaRPr lang="bn-BD" sz="24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যে সব খাবারে শর্করার পরিমান বেশি থাকে তাকে শর্করা জাতীয় খাদ্য বলে। যেমনঃ চাল,আটা ,ময়দা, ভূট্টা, চিনি, গুড়।</a:t>
            </a:r>
          </a:p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স্নেহ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বা চর্বিঃ </a:t>
            </a: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যেসব খাদ্যে তেল বা চর্বি জাতীয় উপাদান বেশি থাকে এদের কে স্নেহ জাতীয় খাদ্য বলে। যেমনঃ মাছের তেল, মাংসের চর্বি, ঘি,মাখন,সয়াবিন,সরিষা,তিল, জলপাই বাদাম ইত্যাদি। 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700" y="9356"/>
            <a:ext cx="2095500" cy="13906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66000"/>
                    </a14:imgEffect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976" t="31428" r="16095" b="10952"/>
          <a:stretch/>
        </p:blipFill>
        <p:spPr>
          <a:xfrm>
            <a:off x="8458200" y="0"/>
            <a:ext cx="685800" cy="6836229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66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0886" y="9356"/>
            <a:ext cx="620486" cy="68486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222753" y="2600779"/>
            <a:ext cx="622300" cy="7848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5897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800" decel="100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800" decel="100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7050" y="2737757"/>
            <a:ext cx="2600325" cy="1752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3224" y="1016453"/>
            <a:ext cx="2847975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2274" y="4552366"/>
            <a:ext cx="2828925" cy="16192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971" y="4512128"/>
            <a:ext cx="2460171" cy="1600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3291" y="2628900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2594882"/>
            <a:ext cx="2466975" cy="170089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751820"/>
            <a:ext cx="2276475" cy="175325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885825"/>
            <a:ext cx="2828925" cy="161925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257424" y="10886"/>
            <a:ext cx="3990976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চলো ছবিগুলো দেখে পর্যালোচনা করি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828800" y="6394102"/>
            <a:ext cx="4288291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  চলো পরের পৃষ্ঠাতে  আরো ছবি দেখি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443" y="75182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মাছ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943224" y="1213485"/>
            <a:ext cx="12906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মাংস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639946" y="1369856"/>
            <a:ext cx="8266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ভাত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43" y="2594882"/>
            <a:ext cx="6749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solidFill>
                  <a:srgbClr val="FFC000"/>
                </a:solidFill>
                <a:latin typeface="NikoshBAN" pitchFamily="2" charset="0"/>
                <a:cs typeface="NikoshBAN" pitchFamily="2" charset="0"/>
              </a:rPr>
              <a:t>রুটি</a:t>
            </a:r>
            <a:endParaRPr lang="en-US" sz="2400" b="1" dirty="0">
              <a:solidFill>
                <a:srgbClr val="FFC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352800" y="2895600"/>
            <a:ext cx="23145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গাজর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82236" y="2572434"/>
            <a:ext cx="1742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b="1" dirty="0" smtClean="0">
                <a:latin typeface="NikoshBAN" pitchFamily="2" charset="0"/>
                <a:cs typeface="NikoshBAN" pitchFamily="2" charset="0"/>
              </a:rPr>
              <a:t>শিম, ডিমের কুসুম, দুধ ও কলা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 rot="19072657">
            <a:off x="-50030" y="4705444"/>
            <a:ext cx="14097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ছোট মাছ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352800" y="4905499"/>
            <a:ext cx="23145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ডিম,দুধ,মাখন ইত্যাদি।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4306661"/>
            <a:ext cx="2895600" cy="2398939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6671583" y="6229364"/>
            <a:ext cx="14472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b="1" dirty="0" smtClean="0">
                <a:latin typeface="NikoshBAN" pitchFamily="2" charset="0"/>
                <a:cs typeface="NikoshBAN" pitchFamily="2" charset="0"/>
              </a:rPr>
              <a:t>ফল-মূল ও সবজি 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72936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6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4025" y="3962400"/>
            <a:ext cx="3609975" cy="2838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8" y="3962400"/>
            <a:ext cx="3822246" cy="287382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" y="34697"/>
            <a:ext cx="3800475" cy="26955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6682" y="0"/>
            <a:ext cx="3609975" cy="27649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74"/>
          <a:stretch/>
        </p:blipFill>
        <p:spPr>
          <a:xfrm>
            <a:off x="3857625" y="2209800"/>
            <a:ext cx="1676400" cy="2243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335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889575"/>
            <a:ext cx="40386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দলীয় কাজঃ     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সময়ঃ ১৫ মিনিট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87286" y="2057400"/>
            <a:ext cx="914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প্রশ্নঃ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133600" y="3252873"/>
            <a:ext cx="4800600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&gt;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খাদ্যের উপাদান গুলোর কাজ ব্যাখ্যা কর 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013" r="12202"/>
          <a:stretch/>
        </p:blipFill>
        <p:spPr>
          <a:xfrm>
            <a:off x="8395606" y="0"/>
            <a:ext cx="748393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5009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198199" y="2627936"/>
            <a:ext cx="749300" cy="764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06" y="0"/>
            <a:ext cx="7645400" cy="749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413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228600"/>
            <a:ext cx="48768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আমিষের কাজঃ </a:t>
            </a:r>
          </a:p>
          <a:p>
            <a:r>
              <a:rPr lang="bn-BD" sz="20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১। আমিষ দেহে শক্তি উৎপন্ন করে।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২। দেহে রোগ প্রতিরোধ ক্ষমতা তৈরি করে ।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৩।দেহের ক্ষয় পূরণ ও বৃদ্ধি সাধন করে।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362200" y="2209800"/>
            <a:ext cx="57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শর্করার কাজঃ</a:t>
            </a:r>
          </a:p>
          <a:p>
            <a:r>
              <a:rPr lang="bn-BD" sz="2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১। শর্করা দেহে শক্তি যোগায় ওতাপ উৎপন্ন করে।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২। শর্করা হজম বৃদ্ধি করে ।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৩। শর্করায় বিদ্যমান সেলুলোজ কোষ্ঠ্যকাঠিন্য দূর করে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38400" y="4191000"/>
            <a:ext cx="5715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স্নেহ বা চর্বির কাজঃ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১। দেহের তাপ ও কর্মশক্তি  বৃদ্ধি করে।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২। দেহের আমিষকে ক্ষয় থেকে রক্ষা করে।</a:t>
            </a:r>
          </a:p>
          <a:p>
            <a:r>
              <a:rPr lang="bn-BD" sz="2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৩। দেহে ভিটামিন এ, ডি, কে এবং ই-এর যোগান দেন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572"/>
          <a:stretch/>
        </p:blipFill>
        <p:spPr>
          <a:xfrm flipV="1">
            <a:off x="0" y="0"/>
            <a:ext cx="1905001" cy="6858000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 flipV="1">
            <a:off x="7848600" y="0"/>
            <a:ext cx="128451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952500" y="609600"/>
            <a:ext cx="495300" cy="255454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6727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4200" y="228600"/>
            <a:ext cx="2828018" cy="70788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none" rtlCol="0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শিক্ষক পরিচিতি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20170315_085256.jpg"/>
          <p:cNvPicPr>
            <a:picLocks noChangeAspect="1"/>
          </p:cNvPicPr>
          <p:nvPr/>
        </p:nvPicPr>
        <p:blipFill>
          <a:blip r:embed="rId2" cstate="print">
            <a:lum bright="10000" contrast="20000"/>
          </a:blip>
          <a:srcRect l="16667" t="15278" r="55833" b="37500"/>
          <a:stretch>
            <a:fillRect/>
          </a:stretch>
        </p:blipFill>
        <p:spPr>
          <a:xfrm>
            <a:off x="6248400" y="1447800"/>
            <a:ext cx="2514600" cy="2590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838200" y="198120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0" y="1905000"/>
            <a:ext cx="5410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 মাহাবুর রশিদ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(বি.এসসি.বি.এড)</a:t>
            </a:r>
          </a:p>
          <a:p>
            <a:pPr algn="ctr"/>
            <a:r>
              <a:rPr lang="bn-BD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সহঃ শিক্ষক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(গণিত)</a:t>
            </a:r>
          </a:p>
          <a:p>
            <a:pPr algn="ctr"/>
            <a:r>
              <a:rPr lang="bn-BD" sz="28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বরেন্দ্র একাডেমী মাধ্যমিক বিদ্যালয়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দামপুরা,৬৫২০,নিয়ামতপুর,নওগাঁ</a:t>
            </a:r>
          </a:p>
          <a:p>
            <a:pPr algn="ctr"/>
            <a:r>
              <a:rPr lang="bn-BD" sz="20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মোবাইল নং ০১৭১৭-১৮৭১৫২</a:t>
            </a:r>
          </a:p>
          <a:p>
            <a:pPr algn="ctr"/>
            <a:r>
              <a:rPr lang="bn-BD" sz="2400" dirty="0" smtClean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ই-মেইলঃ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latin typeface="Browallia New" pitchFamily="34" charset="-34"/>
                <a:cs typeface="Browallia New" pitchFamily="34" charset="-34"/>
              </a:rPr>
              <a:t>mahbubbscbed10@gmail.com</a:t>
            </a:r>
            <a:endParaRPr lang="bn-BD" sz="3600" dirty="0" smtClean="0">
              <a:solidFill>
                <a:schemeClr val="accent1">
                  <a:lumMod val="50000"/>
                </a:schemeClr>
              </a:solidFill>
              <a:latin typeface="Browallia New" pitchFamily="34" charset="-34"/>
              <a:cs typeface="NikoshBAN" pitchFamily="2" charset="0"/>
            </a:endParaRPr>
          </a:p>
          <a:p>
            <a:pPr algn="ctr"/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tenor_5.gif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228600" y="0"/>
            <a:ext cx="2095500" cy="1524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37857" y="0"/>
            <a:ext cx="1295400" cy="52322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20042" y="633602"/>
            <a:ext cx="3396343" cy="46166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নিচের প্রশ্নগুলোর উত্তর দাও?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8825" y="1073496"/>
            <a:ext cx="754697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১। প্রকার ভেদে খাদ্য কয় প্রকার?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ক) ২,    খ) ৩,   গ) ৫,   ঘ) ৬</a:t>
            </a: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২। নিচের কোন্‌টি প্রাণিজ আমিষ?</a:t>
            </a: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ক) ডাল,    খ) আটা,    গ) বাদাম,    ঘ) ঘি</a:t>
            </a:r>
          </a:p>
          <a:p>
            <a:endParaRPr lang="bn-BD" sz="2000" dirty="0">
              <a:latin typeface="NikoshBAN" pitchFamily="2" charset="0"/>
              <a:cs typeface="NikoshBAN" pitchFamily="2" charset="0"/>
            </a:endParaRPr>
          </a:p>
          <a:p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৩। আমিষের কাজ হলো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…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i)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দেহে শক্তি উৎপন্ন করে।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ii)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হজম বৃদ্ধি করে।</a:t>
            </a:r>
          </a:p>
          <a:p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iii)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দেহের ক্ষয় পূরন ও বৃদ্ধি সাধন করে।</a:t>
            </a: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endParaRPr lang="bn-BD" sz="2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 ক)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i , ii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খ)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ii ,iii</a:t>
            </a:r>
          </a:p>
          <a:p>
            <a:r>
              <a:rPr lang="en-US" sz="2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000" dirty="0" smtClean="0">
                <a:latin typeface="NikoshBAN" pitchFamily="2" charset="0"/>
                <a:cs typeface="NikoshBAN" pitchFamily="2" charset="0"/>
              </a:rPr>
              <a:t>গ) </a:t>
            </a:r>
            <a:r>
              <a:rPr lang="en-US" sz="2000" dirty="0">
                <a:latin typeface="NikoshBAN" pitchFamily="2" charset="0"/>
                <a:cs typeface="NikoshBAN" pitchFamily="2" charset="0"/>
              </a:rPr>
              <a:t>i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 iii</a:t>
            </a:r>
          </a:p>
          <a:p>
            <a:r>
              <a:rPr lang="en-US" sz="2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ঘ) </a:t>
            </a:r>
            <a:r>
              <a:rPr lang="en-US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i , ii , iii</a:t>
            </a:r>
            <a:endParaRPr lang="bn-BD" sz="20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0"/>
            <a:ext cx="838200" cy="6858000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10886"/>
            <a:ext cx="8350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60772" y="-1538400"/>
            <a:ext cx="417512" cy="34725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825" y="12815"/>
            <a:ext cx="2779032" cy="420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94958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6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6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7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7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8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8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8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8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2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9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9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9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8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0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0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১) খ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২) ঘ</a:t>
            </a:r>
          </a:p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৩) গ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norm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সমাধান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828800"/>
            <a:ext cx="4191000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616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4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1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7600" y="381000"/>
            <a:ext cx="2819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bn-BD" sz="3200" b="1" dirty="0"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2262387"/>
            <a:ext cx="7696200" cy="83099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তোমার বাড়ির চারপাশে পাওয়া যায় এমন সব কম ক্যালরিযুক্ত ও বেশি </a:t>
            </a:r>
          </a:p>
          <a:p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ক্যালরিযুক্ত খাবারের নমুনা ও তালিকার একটি চার্ট তৈরী করে নিয়ে এসো?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08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48328"/>
            <a:ext cx="7239000" cy="57911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0" y="1048328"/>
            <a:ext cx="2590800" cy="76944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9998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52400"/>
            <a:ext cx="6705600" cy="64633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পাঠ পরিচিতি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1600199"/>
            <a:ext cx="6477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শ্রেণীঃ ষষ্ঠ </a:t>
            </a:r>
          </a:p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bn-BD" sz="28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বিজ্ঞান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ত্রয়োদশ</a:t>
            </a:r>
          </a:p>
          <a:p>
            <a:pPr algn="ctr"/>
            <a:r>
              <a:rPr lang="bn-BD" sz="32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সময়ঃ </a:t>
            </a:r>
            <a:r>
              <a:rPr lang="bn-BD" sz="2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৪৫ মিনিট</a:t>
            </a:r>
          </a:p>
          <a:p>
            <a:pPr algn="ctr"/>
            <a:r>
              <a:rPr lang="bn-BD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   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তারিখঃ 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১২/০১/২০২০ ইং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20200109_191540.jpg"/>
          <p:cNvPicPr>
            <a:picLocks noChangeAspect="1"/>
          </p:cNvPicPr>
          <p:nvPr/>
        </p:nvPicPr>
        <p:blipFill>
          <a:blip r:embed="rId2" cstate="print">
            <a:lum bright="-10000" contrast="30000"/>
          </a:blip>
          <a:srcRect l="7500" t="6944" r="24166" b="5556"/>
          <a:stretch>
            <a:fillRect/>
          </a:stretch>
        </p:blipFill>
        <p:spPr>
          <a:xfrm rot="5400000">
            <a:off x="509239" y="2386361"/>
            <a:ext cx="1524000" cy="1170878"/>
          </a:xfrm>
          <a:prstGeom prst="rect">
            <a:avLst/>
          </a:prstGeom>
        </p:spPr>
      </p:pic>
      <p:pic>
        <p:nvPicPr>
          <p:cNvPr id="7" name="Picture 6" descr="tenor (6).gif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tretch>
            <a:fillRect/>
          </a:stretch>
        </p:blipFill>
        <p:spPr>
          <a:xfrm>
            <a:off x="2209800" y="5159829"/>
            <a:ext cx="3276600" cy="1676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643"/>
          <a:stretch/>
        </p:blipFill>
        <p:spPr>
          <a:xfrm flipH="1">
            <a:off x="7619994" y="-1"/>
            <a:ext cx="1502227" cy="6836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71500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8).jpg"/>
          <p:cNvPicPr>
            <a:picLocks noChangeAspect="1"/>
          </p:cNvPicPr>
          <p:nvPr/>
        </p:nvPicPr>
        <p:blipFill>
          <a:blip r:embed="rId2">
            <a:lum bright="10000" contrast="10000"/>
          </a:blip>
          <a:stretch>
            <a:fillRect/>
          </a:stretch>
        </p:blipFill>
        <p:spPr>
          <a:xfrm>
            <a:off x="152400" y="990600"/>
            <a:ext cx="3352800" cy="1981200"/>
          </a:xfrm>
          <a:prstGeom prst="rect">
            <a:avLst/>
          </a:prstGeom>
        </p:spPr>
      </p:pic>
      <p:pic>
        <p:nvPicPr>
          <p:cNvPr id="4" name="Picture 3" descr="images (35).jpg"/>
          <p:cNvPicPr>
            <a:picLocks noChangeAspect="1"/>
          </p:cNvPicPr>
          <p:nvPr/>
        </p:nvPicPr>
        <p:blipFill>
          <a:blip r:embed="rId3">
            <a:lum bright="-10000" contrast="10000"/>
          </a:blip>
          <a:srcRect l="10204" r="4082"/>
          <a:stretch>
            <a:fillRect/>
          </a:stretch>
        </p:blipFill>
        <p:spPr>
          <a:xfrm>
            <a:off x="3657600" y="3048000"/>
            <a:ext cx="3581400" cy="1898904"/>
          </a:xfrm>
          <a:prstGeom prst="rect">
            <a:avLst/>
          </a:prstGeom>
        </p:spPr>
      </p:pic>
      <p:pic>
        <p:nvPicPr>
          <p:cNvPr id="6" name="Picture 5" descr="download (9)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0" y="5105400"/>
            <a:ext cx="3733800" cy="1752600"/>
          </a:xfrm>
          <a:prstGeom prst="rect">
            <a:avLst/>
          </a:prstGeom>
        </p:spPr>
      </p:pic>
      <p:pic>
        <p:nvPicPr>
          <p:cNvPr id="7" name="Picture 6" descr="images (38).jpg"/>
          <p:cNvPicPr>
            <a:picLocks noChangeAspect="1"/>
          </p:cNvPicPr>
          <p:nvPr/>
        </p:nvPicPr>
        <p:blipFill>
          <a:blip r:embed="rId5">
            <a:lum bright="10000" contrast="40000"/>
          </a:blip>
          <a:stretch>
            <a:fillRect/>
          </a:stretch>
        </p:blipFill>
        <p:spPr>
          <a:xfrm>
            <a:off x="5486400" y="914400"/>
            <a:ext cx="3514725" cy="20574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800" y="3505200"/>
            <a:ext cx="3200400" cy="584775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টাটকা পুষ্টিকর খাবার </a:t>
            </a:r>
            <a:endParaRPr lang="en-US" sz="3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images (34).jpg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5029200" y="5029201"/>
            <a:ext cx="3962400" cy="1828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152400"/>
            <a:ext cx="571500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download (11).jpg"/>
          <p:cNvPicPr>
            <a:picLocks noChangeAspect="1"/>
          </p:cNvPicPr>
          <p:nvPr/>
        </p:nvPicPr>
        <p:blipFill>
          <a:blip r:embed="rId2">
            <a:lum bright="-10000" contrast="20000"/>
          </a:blip>
          <a:stretch>
            <a:fillRect/>
          </a:stretch>
        </p:blipFill>
        <p:spPr>
          <a:xfrm>
            <a:off x="0" y="4953001"/>
            <a:ext cx="3352800" cy="1905000"/>
          </a:xfrm>
          <a:prstGeom prst="rect">
            <a:avLst/>
          </a:prstGeom>
        </p:spPr>
      </p:pic>
      <p:pic>
        <p:nvPicPr>
          <p:cNvPr id="4" name="Picture 3" descr="download (12).jpg"/>
          <p:cNvPicPr>
            <a:picLocks noChangeAspect="1"/>
          </p:cNvPicPr>
          <p:nvPr/>
        </p:nvPicPr>
        <p:blipFill>
          <a:blip r:embed="rId3">
            <a:lum bright="20000" contrast="30000"/>
          </a:blip>
          <a:stretch>
            <a:fillRect/>
          </a:stretch>
        </p:blipFill>
        <p:spPr>
          <a:xfrm>
            <a:off x="0" y="685800"/>
            <a:ext cx="3657600" cy="2000250"/>
          </a:xfrm>
          <a:prstGeom prst="rect">
            <a:avLst/>
          </a:prstGeom>
        </p:spPr>
      </p:pic>
      <p:pic>
        <p:nvPicPr>
          <p:cNvPr id="5" name="Picture 4" descr="images (53).jpg"/>
          <p:cNvPicPr>
            <a:picLocks noChangeAspect="1"/>
          </p:cNvPicPr>
          <p:nvPr/>
        </p:nvPicPr>
        <p:blipFill>
          <a:blip r:embed="rId4">
            <a:lum bright="-10000" contrast="20000"/>
          </a:blip>
          <a:stretch>
            <a:fillRect/>
          </a:stretch>
        </p:blipFill>
        <p:spPr>
          <a:xfrm>
            <a:off x="5257800" y="762000"/>
            <a:ext cx="3886200" cy="1981200"/>
          </a:xfrm>
          <a:prstGeom prst="rect">
            <a:avLst/>
          </a:prstGeom>
        </p:spPr>
      </p:pic>
      <p:pic>
        <p:nvPicPr>
          <p:cNvPr id="6" name="Picture 5" descr="images (56).jpg"/>
          <p:cNvPicPr>
            <a:picLocks noChangeAspect="1"/>
          </p:cNvPicPr>
          <p:nvPr/>
        </p:nvPicPr>
        <p:blipFill>
          <a:blip r:embed="rId5">
            <a:lum bright="-10000" contrast="20000"/>
          </a:blip>
          <a:stretch>
            <a:fillRect/>
          </a:stretch>
        </p:blipFill>
        <p:spPr>
          <a:xfrm>
            <a:off x="5410200" y="5029200"/>
            <a:ext cx="3619500" cy="1828800"/>
          </a:xfrm>
          <a:prstGeom prst="rect">
            <a:avLst/>
          </a:prstGeom>
        </p:spPr>
      </p:pic>
      <p:pic>
        <p:nvPicPr>
          <p:cNvPr id="7" name="Picture 6" descr="images (64).jpg"/>
          <p:cNvPicPr>
            <a:picLocks noChangeAspect="1"/>
          </p:cNvPicPr>
          <p:nvPr/>
        </p:nvPicPr>
        <p:blipFill>
          <a:blip r:embed="rId6">
            <a:lum bright="-10000" contrast="20000"/>
          </a:blip>
          <a:stretch>
            <a:fillRect/>
          </a:stretch>
        </p:blipFill>
        <p:spPr>
          <a:xfrm>
            <a:off x="2362200" y="2895600"/>
            <a:ext cx="4114800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" y="3429000"/>
            <a:ext cx="2057400" cy="95410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নোংরা ও বাসি খাবার</a:t>
            </a:r>
            <a:endParaRPr lang="en-US" sz="2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743200" y="152400"/>
            <a:ext cx="5029200" cy="64633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download (13)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rcRect r="20000"/>
          <a:stretch>
            <a:fillRect/>
          </a:stretch>
        </p:blipFill>
        <p:spPr>
          <a:xfrm>
            <a:off x="0" y="2286000"/>
            <a:ext cx="2057400" cy="1771650"/>
          </a:xfrm>
          <a:prstGeom prst="rect">
            <a:avLst/>
          </a:prstGeom>
        </p:spPr>
      </p:pic>
      <p:pic>
        <p:nvPicPr>
          <p:cNvPr id="6" name="Picture 5" descr="images (49).jpg"/>
          <p:cNvPicPr>
            <a:picLocks noChangeAspect="1"/>
          </p:cNvPicPr>
          <p:nvPr/>
        </p:nvPicPr>
        <p:blipFill>
          <a:blip r:embed="rId3">
            <a:lum bright="10000" contrast="10000"/>
          </a:blip>
          <a:srcRect l="14815" r="11111"/>
          <a:stretch>
            <a:fillRect/>
          </a:stretch>
        </p:blipFill>
        <p:spPr>
          <a:xfrm>
            <a:off x="0" y="152400"/>
            <a:ext cx="1905000" cy="1781175"/>
          </a:xfrm>
          <a:prstGeom prst="rect">
            <a:avLst/>
          </a:prstGeom>
        </p:spPr>
      </p:pic>
      <p:pic>
        <p:nvPicPr>
          <p:cNvPr id="7" name="Picture 6" descr="images (71).jpg"/>
          <p:cNvPicPr>
            <a:picLocks noChangeAspect="1"/>
          </p:cNvPicPr>
          <p:nvPr/>
        </p:nvPicPr>
        <p:blipFill>
          <a:blip r:embed="rId4">
            <a:lum bright="10000" contrast="10000"/>
          </a:blip>
          <a:srcRect l="11268" t="6780" r="18746" b="5085"/>
          <a:stretch>
            <a:fillRect/>
          </a:stretch>
        </p:blipFill>
        <p:spPr>
          <a:xfrm>
            <a:off x="228600" y="4572000"/>
            <a:ext cx="1905000" cy="1981200"/>
          </a:xfrm>
          <a:prstGeom prst="rect">
            <a:avLst/>
          </a:prstGeom>
        </p:spPr>
      </p:pic>
      <p:pic>
        <p:nvPicPr>
          <p:cNvPr id="8" name="Picture 7" descr="tenor (7).gif"/>
          <p:cNvPicPr>
            <a:picLocks noChangeAspect="1"/>
          </p:cNvPicPr>
          <p:nvPr/>
        </p:nvPicPr>
        <p:blipFill>
          <a:blip r:embed="rId5">
            <a:lum bright="-10000" contrast="30000"/>
          </a:blip>
          <a:stretch>
            <a:fillRect/>
          </a:stretch>
        </p:blipFill>
        <p:spPr>
          <a:xfrm>
            <a:off x="3886200" y="2209800"/>
            <a:ext cx="1066800" cy="2438400"/>
          </a:xfrm>
          <a:prstGeom prst="rect">
            <a:avLst/>
          </a:prstGeom>
        </p:spPr>
      </p:pic>
      <p:pic>
        <p:nvPicPr>
          <p:cNvPr id="9" name="Picture 8" descr="images (70)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81800" y="609600"/>
            <a:ext cx="2228850" cy="1809750"/>
          </a:xfrm>
          <a:prstGeom prst="rect">
            <a:avLst/>
          </a:prstGeom>
        </p:spPr>
      </p:pic>
      <p:pic>
        <p:nvPicPr>
          <p:cNvPr id="11" name="Picture 10" descr="images (66).jpg"/>
          <p:cNvPicPr>
            <a:picLocks noChangeAspect="1"/>
          </p:cNvPicPr>
          <p:nvPr/>
        </p:nvPicPr>
        <p:blipFill>
          <a:blip r:embed="rId7">
            <a:lum bright="10000" contrast="20000"/>
          </a:blip>
          <a:srcRect l="60068"/>
          <a:stretch>
            <a:fillRect/>
          </a:stretch>
        </p:blipFill>
        <p:spPr>
          <a:xfrm>
            <a:off x="6705600" y="2895600"/>
            <a:ext cx="2286000" cy="1638300"/>
          </a:xfrm>
          <a:prstGeom prst="rect">
            <a:avLst/>
          </a:prstGeom>
        </p:spPr>
      </p:pic>
      <p:pic>
        <p:nvPicPr>
          <p:cNvPr id="12" name="Picture 11" descr="images (79).jpg"/>
          <p:cNvPicPr>
            <a:picLocks noChangeAspect="1"/>
          </p:cNvPicPr>
          <p:nvPr/>
        </p:nvPicPr>
        <p:blipFill>
          <a:blip r:embed="rId8">
            <a:lum bright="20000" contrast="20000"/>
          </a:blip>
          <a:stretch>
            <a:fillRect/>
          </a:stretch>
        </p:blipFill>
        <p:spPr>
          <a:xfrm>
            <a:off x="6705600" y="4800600"/>
            <a:ext cx="2209800" cy="19050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819400" y="25146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200400" y="990600"/>
            <a:ext cx="16764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সুস্থ সবল শিশু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810000" y="5638800"/>
            <a:ext cx="2743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0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অসুস্থ ও পুষ্টিহীন শিশু</a:t>
            </a:r>
            <a:endParaRPr lang="en-US" sz="20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Down Arrow 16"/>
          <p:cNvSpPr/>
          <p:nvPr/>
        </p:nvSpPr>
        <p:spPr>
          <a:xfrm rot="1845379">
            <a:off x="2953003" y="1707449"/>
            <a:ext cx="273142" cy="1905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Down Arrow 17"/>
          <p:cNvSpPr/>
          <p:nvPr/>
        </p:nvSpPr>
        <p:spPr>
          <a:xfrm rot="11855101">
            <a:off x="5732961" y="3588146"/>
            <a:ext cx="304400" cy="167928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 (40).jpg"/>
          <p:cNvPicPr>
            <a:picLocks noChangeAspect="1"/>
          </p:cNvPicPr>
          <p:nvPr/>
        </p:nvPicPr>
        <p:blipFill>
          <a:blip r:embed="rId2">
            <a:lum bright="10000" contrast="20000"/>
          </a:blip>
          <a:stretch>
            <a:fillRect/>
          </a:stretch>
        </p:blipFill>
        <p:spPr>
          <a:xfrm>
            <a:off x="1" y="10886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62200" y="2978221"/>
            <a:ext cx="5638800" cy="92333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5400" b="1" i="1" u="sng" dirty="0" smtClean="0">
                <a:latin typeface="NikoshBAN" pitchFamily="2" charset="0"/>
                <a:cs typeface="NikoshBAN" pitchFamily="2" charset="0"/>
              </a:rPr>
              <a:t>খাদ্য ও পুষ্টি </a:t>
            </a:r>
            <a:endParaRPr lang="en-US" sz="5400" b="1" i="1" u="sng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tenor (7)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304800"/>
            <a:ext cx="857250" cy="85725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471" r="5815" b="59778"/>
          <a:stretch/>
        </p:blipFill>
        <p:spPr>
          <a:xfrm>
            <a:off x="7620001" y="10886"/>
            <a:ext cx="1524000" cy="1151164"/>
          </a:xfrm>
          <a:prstGeom prst="rect">
            <a:avLst/>
          </a:prstGeo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5738813"/>
            <a:ext cx="1219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" y="5738813"/>
            <a:ext cx="12192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 rot="20886244">
            <a:off x="4608927" y="469059"/>
            <a:ext cx="21335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আজকের   পাঠ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 (83).jpg"/>
          <p:cNvPicPr>
            <a:picLocks noChangeAspect="1"/>
          </p:cNvPicPr>
          <p:nvPr/>
        </p:nvPicPr>
        <p:blipFill>
          <a:blip r:embed="rId2">
            <a:lum bright="-10000" contrast="10000"/>
          </a:blip>
          <a:stretch>
            <a:fillRect/>
          </a:stretch>
        </p:blipFill>
        <p:spPr>
          <a:xfrm>
            <a:off x="0" y="5562600"/>
            <a:ext cx="2286000" cy="1295400"/>
          </a:xfrm>
          <a:prstGeom prst="rect">
            <a:avLst/>
          </a:prstGeom>
        </p:spPr>
      </p:pic>
      <p:pic>
        <p:nvPicPr>
          <p:cNvPr id="3" name="Picture 2" descr="images (46).jpg"/>
          <p:cNvPicPr>
            <a:picLocks noChangeAspect="1"/>
          </p:cNvPicPr>
          <p:nvPr/>
        </p:nvPicPr>
        <p:blipFill>
          <a:blip r:embed="rId3">
            <a:lum bright="-10000" contrast="30000"/>
          </a:blip>
          <a:srcRect l="10667" t="25000" r="444" b="25000"/>
          <a:stretch>
            <a:fillRect/>
          </a:stretch>
        </p:blipFill>
        <p:spPr>
          <a:xfrm>
            <a:off x="7467600" y="0"/>
            <a:ext cx="1524000" cy="762000"/>
          </a:xfrm>
          <a:prstGeom prst="rect">
            <a:avLst/>
          </a:prstGeom>
        </p:spPr>
      </p:pic>
      <p:pic>
        <p:nvPicPr>
          <p:cNvPr id="4" name="Picture 3" descr="images.png"/>
          <p:cNvPicPr>
            <a:picLocks noChangeAspect="1"/>
          </p:cNvPicPr>
          <p:nvPr/>
        </p:nvPicPr>
        <p:blipFill>
          <a:blip r:embed="rId4">
            <a:lum bright="-10000" contrast="40000"/>
          </a:blip>
          <a:stretch>
            <a:fillRect/>
          </a:stretch>
        </p:blipFill>
        <p:spPr>
          <a:xfrm>
            <a:off x="1" y="0"/>
            <a:ext cx="1295400" cy="5562600"/>
          </a:xfrm>
          <a:prstGeom prst="rect">
            <a:avLst/>
          </a:prstGeom>
        </p:spPr>
      </p:pic>
      <p:pic>
        <p:nvPicPr>
          <p:cNvPr id="5" name="Picture 4" descr="images (17).jpg"/>
          <p:cNvPicPr>
            <a:picLocks noChangeAspect="1"/>
          </p:cNvPicPr>
          <p:nvPr/>
        </p:nvPicPr>
        <p:blipFill>
          <a:blip r:embed="rId5">
            <a:lum bright="-10000" contrast="40000"/>
          </a:blip>
          <a:srcRect b="75111"/>
          <a:stretch>
            <a:fillRect/>
          </a:stretch>
        </p:blipFill>
        <p:spPr>
          <a:xfrm>
            <a:off x="5715000" y="5791200"/>
            <a:ext cx="3429000" cy="106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533400" y="1524000"/>
            <a:ext cx="82296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   এ পাঠ শেষে শিক্ষার্থীরা...</a:t>
            </a: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১। খাদ্য ও পুষ্টির সংজ্ঞা বলতে পারবে;   </a:t>
            </a:r>
          </a:p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       ২।খাদ্যের প্রকারভেদ বর্ণনা করতেপারবে;</a:t>
            </a:r>
          </a:p>
          <a:p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৩।খাদ্যের  উপাদানের কাজ বর্ণনা করতে পারবে । </a:t>
            </a:r>
          </a:p>
          <a:p>
            <a:pPr algn="ctr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152400"/>
            <a:ext cx="4267200" cy="64633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নিচের ছবিগুলো লক্ষ্য কর</a:t>
            </a:r>
            <a:endParaRPr lang="en-US" sz="3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images (42).jpg"/>
          <p:cNvPicPr>
            <a:picLocks noChangeAspect="1"/>
          </p:cNvPicPr>
          <p:nvPr/>
        </p:nvPicPr>
        <p:blipFill>
          <a:blip r:embed="rId2">
            <a:lum bright="10000" contrast="30000"/>
          </a:blip>
          <a:srcRect l="10573" r="8370"/>
          <a:stretch>
            <a:fillRect/>
          </a:stretch>
        </p:blipFill>
        <p:spPr>
          <a:xfrm>
            <a:off x="6629400" y="990600"/>
            <a:ext cx="2286000" cy="1371600"/>
          </a:xfrm>
          <a:prstGeom prst="rect">
            <a:avLst/>
          </a:prstGeom>
        </p:spPr>
      </p:pic>
      <p:pic>
        <p:nvPicPr>
          <p:cNvPr id="7" name="Picture 6" descr="images (90).jpg"/>
          <p:cNvPicPr>
            <a:picLocks noChangeAspect="1"/>
          </p:cNvPicPr>
          <p:nvPr/>
        </p:nvPicPr>
        <p:blipFill>
          <a:blip r:embed="rId3">
            <a:lum bright="-10000" contrast="-10000"/>
          </a:blip>
          <a:stretch>
            <a:fillRect/>
          </a:stretch>
        </p:blipFill>
        <p:spPr>
          <a:xfrm>
            <a:off x="6324600" y="2819400"/>
            <a:ext cx="2676525" cy="1371600"/>
          </a:xfrm>
          <a:prstGeom prst="rect">
            <a:avLst/>
          </a:prstGeom>
        </p:spPr>
      </p:pic>
      <p:pic>
        <p:nvPicPr>
          <p:cNvPr id="8" name="Picture 7" descr="images (9).jpg"/>
          <p:cNvPicPr>
            <a:picLocks noChangeAspect="1"/>
          </p:cNvPicPr>
          <p:nvPr/>
        </p:nvPicPr>
        <p:blipFill>
          <a:blip r:embed="rId4">
            <a:lum bright="-10000" contrast="10000"/>
          </a:blip>
          <a:stretch>
            <a:fillRect/>
          </a:stretch>
        </p:blipFill>
        <p:spPr>
          <a:xfrm>
            <a:off x="228600" y="2743200"/>
            <a:ext cx="2438400" cy="1447800"/>
          </a:xfrm>
          <a:prstGeom prst="rect">
            <a:avLst/>
          </a:prstGeom>
        </p:spPr>
      </p:pic>
      <p:pic>
        <p:nvPicPr>
          <p:cNvPr id="9" name="Picture 8" descr="images (93).jpg"/>
          <p:cNvPicPr>
            <a:picLocks noChangeAspect="1"/>
          </p:cNvPicPr>
          <p:nvPr/>
        </p:nvPicPr>
        <p:blipFill>
          <a:blip r:embed="rId5">
            <a:lum bright="-20000" contrast="20000"/>
          </a:blip>
          <a:stretch>
            <a:fillRect/>
          </a:stretch>
        </p:blipFill>
        <p:spPr>
          <a:xfrm>
            <a:off x="3810000" y="914400"/>
            <a:ext cx="2286000" cy="1371600"/>
          </a:xfrm>
          <a:prstGeom prst="rect">
            <a:avLst/>
          </a:prstGeom>
        </p:spPr>
      </p:pic>
      <p:pic>
        <p:nvPicPr>
          <p:cNvPr id="10" name="Picture 9" descr="images (92).jpg"/>
          <p:cNvPicPr>
            <a:picLocks noChangeAspect="1"/>
          </p:cNvPicPr>
          <p:nvPr/>
        </p:nvPicPr>
        <p:blipFill>
          <a:blip r:embed="rId6">
            <a:lum bright="-10000" contrast="10000"/>
          </a:blip>
          <a:stretch>
            <a:fillRect/>
          </a:stretch>
        </p:blipFill>
        <p:spPr>
          <a:xfrm>
            <a:off x="228600" y="4495800"/>
            <a:ext cx="2514600" cy="1600200"/>
          </a:xfrm>
          <a:prstGeom prst="rect">
            <a:avLst/>
          </a:prstGeom>
        </p:spPr>
      </p:pic>
      <p:pic>
        <p:nvPicPr>
          <p:cNvPr id="11" name="Picture 10" descr="images (83)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800" y="914400"/>
            <a:ext cx="2209800" cy="1371600"/>
          </a:xfrm>
          <a:prstGeom prst="rect">
            <a:avLst/>
          </a:prstGeom>
        </p:spPr>
      </p:pic>
      <p:pic>
        <p:nvPicPr>
          <p:cNvPr id="13" name="Picture 12" descr="images (96).jpg"/>
          <p:cNvPicPr>
            <a:picLocks noChangeAspect="1"/>
          </p:cNvPicPr>
          <p:nvPr/>
        </p:nvPicPr>
        <p:blipFill>
          <a:blip r:embed="rId8">
            <a:lum bright="-10000" contrast="20000"/>
          </a:blip>
          <a:srcRect l="21333" r="20000"/>
          <a:stretch>
            <a:fillRect/>
          </a:stretch>
        </p:blipFill>
        <p:spPr>
          <a:xfrm>
            <a:off x="3352800" y="4648200"/>
            <a:ext cx="2514600" cy="1524000"/>
          </a:xfrm>
          <a:prstGeom prst="rect">
            <a:avLst/>
          </a:prstGeom>
        </p:spPr>
      </p:pic>
      <p:pic>
        <p:nvPicPr>
          <p:cNvPr id="14" name="Picture 13" descr="images (98).jpg"/>
          <p:cNvPicPr>
            <a:picLocks noChangeAspect="1"/>
          </p:cNvPicPr>
          <p:nvPr/>
        </p:nvPicPr>
        <p:blipFill>
          <a:blip r:embed="rId9">
            <a:lum bright="-10000" contrast="20000"/>
          </a:blip>
          <a:stretch>
            <a:fillRect/>
          </a:stretch>
        </p:blipFill>
        <p:spPr>
          <a:xfrm>
            <a:off x="6477000" y="4648200"/>
            <a:ext cx="2505075" cy="1524000"/>
          </a:xfrm>
          <a:prstGeom prst="rect">
            <a:avLst/>
          </a:prstGeom>
        </p:spPr>
      </p:pic>
      <p:pic>
        <p:nvPicPr>
          <p:cNvPr id="15" name="Picture 14" descr="images (99).jpg"/>
          <p:cNvPicPr>
            <a:picLocks noChangeAspect="1"/>
          </p:cNvPicPr>
          <p:nvPr/>
        </p:nvPicPr>
        <p:blipFill>
          <a:blip r:embed="rId10">
            <a:lum bright="-10000" contrast="-10000"/>
          </a:blip>
          <a:stretch>
            <a:fillRect/>
          </a:stretch>
        </p:blipFill>
        <p:spPr>
          <a:xfrm>
            <a:off x="3124200" y="2743200"/>
            <a:ext cx="2667000" cy="1447800"/>
          </a:xfrm>
          <a:prstGeom prst="rect">
            <a:avLst/>
          </a:prstGeom>
        </p:spPr>
      </p:pic>
      <p:pic>
        <p:nvPicPr>
          <p:cNvPr id="16" name="Picture 15" descr="images (19).jpg"/>
          <p:cNvPicPr>
            <a:picLocks noChangeAspect="1"/>
          </p:cNvPicPr>
          <p:nvPr/>
        </p:nvPicPr>
        <p:blipFill>
          <a:blip r:embed="rId11"/>
          <a:srcRect l="56478" t="46078" r="27328" b="26471"/>
          <a:stretch>
            <a:fillRect/>
          </a:stretch>
        </p:blipFill>
        <p:spPr>
          <a:xfrm>
            <a:off x="8382000" y="0"/>
            <a:ext cx="762000" cy="533400"/>
          </a:xfrm>
          <a:prstGeom prst="rect">
            <a:avLst/>
          </a:prstGeom>
        </p:spPr>
      </p:pic>
      <p:pic>
        <p:nvPicPr>
          <p:cNvPr id="17" name="Picture 16" descr="images (19).jpg"/>
          <p:cNvPicPr>
            <a:picLocks noChangeAspect="1"/>
          </p:cNvPicPr>
          <p:nvPr/>
        </p:nvPicPr>
        <p:blipFill>
          <a:blip r:embed="rId11"/>
          <a:srcRect l="4656" r="75911" b="73529"/>
          <a:stretch>
            <a:fillRect/>
          </a:stretch>
        </p:blipFill>
        <p:spPr>
          <a:xfrm>
            <a:off x="0" y="0"/>
            <a:ext cx="914400" cy="514350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600200" y="6457890"/>
            <a:ext cx="533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পুষ্টি সমৃদ্ধ খাবার ও ফল-মূল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912</TotalTime>
  <Words>602</Words>
  <Application>Microsoft Office PowerPoint</Application>
  <PresentationFormat>On-screen Show (4:3)</PresentationFormat>
  <Paragraphs>121</Paragraphs>
  <Slides>23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5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চলো ভিডিও টা দেখি</vt:lpstr>
      <vt:lpstr>PowerPoint Presentation</vt:lpstr>
      <vt:lpstr>সমাধান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সমাধান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MD. Mahbub ur Rashid</dc:creator>
  <cp:lastModifiedBy>MD. Mahbub ur Rashid</cp:lastModifiedBy>
  <cp:revision>143</cp:revision>
  <dcterms:created xsi:type="dcterms:W3CDTF">2006-08-16T00:00:00Z</dcterms:created>
  <dcterms:modified xsi:type="dcterms:W3CDTF">2020-01-19T10:18:05Z</dcterms:modified>
</cp:coreProperties>
</file>