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65B1A-5D0E-4AC4-A38D-12AC5A3C8055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F87BD-E9A8-4C77-A193-6D8EF37C4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28752" cy="61722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2" y="304800"/>
            <a:ext cx="8349300" cy="233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2514029" y="81280"/>
            <a:ext cx="5354746" cy="121412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1047465" y="3200400"/>
            <a:ext cx="7346293" cy="14427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 </a:t>
            </a:r>
            <a:r>
              <a:rPr lang="bn-IN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কী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t="12072" r="50000" b="10386"/>
          <a:stretch/>
        </p:blipFill>
        <p:spPr>
          <a:xfrm>
            <a:off x="609600" y="224613"/>
            <a:ext cx="3048000" cy="3121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 Same Side Corner Rectangle 8"/>
          <p:cNvSpPr/>
          <p:nvPr/>
        </p:nvSpPr>
        <p:spPr>
          <a:xfrm>
            <a:off x="1047466" y="4643120"/>
            <a:ext cx="7346293" cy="14427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 ও রাসুল কারা 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13"/>
          <a:stretch/>
        </p:blipFill>
        <p:spPr>
          <a:xfrm>
            <a:off x="228072" y="228600"/>
            <a:ext cx="8747004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4800" y="228600"/>
            <a:ext cx="3200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নবি-রাসুলের সংখ্যা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0386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মানবজাতিকে হিদায়াতের জন্য বহু নবি-রাসুল এ দুনিয়াতে পাঠিয়েছেন । </a:t>
            </a:r>
          </a:p>
          <a:p>
            <a:r>
              <a:rPr lang="bn-IN" sz="3600" dirty="0" smtClean="0"/>
              <a:t>পৃথিবীতে এমন কোনো জাতি ছিল না যেখানে আল্লাহ তায়াল নবি-রাসুল প্রেরণ করেন নি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65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C:\Users\Computer City\Pictures\ইসলামি কালিওগ্রাফি\18519754_1306077919507160_2977040637688055225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3766" r="5000"/>
          <a:stretch/>
        </p:blipFill>
        <p:spPr bwMode="auto">
          <a:xfrm>
            <a:off x="1227220" y="1618819"/>
            <a:ext cx="6240380" cy="3620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87493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পবিত্র কুরআনে আল্লাহ তায়ালা বলেন--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8" t="61448"/>
          <a:stretch/>
        </p:blipFill>
        <p:spPr>
          <a:xfrm>
            <a:off x="5867400" y="848773"/>
            <a:ext cx="2818850" cy="799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105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“আর প্রত্যেক জাতির জন্য পথপ্রদর্শক রয়েছে ।” </a:t>
            </a:r>
          </a:p>
          <a:p>
            <a:r>
              <a:rPr lang="bn-IN" sz="2800" dirty="0" smtClean="0"/>
              <a:t>                                                           ( সূরা আর-রা’দ , আয়াত ৭ )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20" y="1609489"/>
            <a:ext cx="6172724" cy="3629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04800" y="228600"/>
            <a:ext cx="3200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নবি-রাসুলের সংখ্যা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64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157518" y="780872"/>
            <a:ext cx="6324600" cy="8382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 </a:t>
            </a:r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বলেন-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56875"/>
            <a:ext cx="6096000" cy="3533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15365" r="6949" b="22632"/>
          <a:stretch/>
        </p:blipFill>
        <p:spPr>
          <a:xfrm>
            <a:off x="4790364" y="914400"/>
            <a:ext cx="4104550" cy="704672"/>
          </a:xfrm>
          <a:prstGeom prst="rect">
            <a:avLst/>
          </a:prstGeom>
        </p:spPr>
      </p:pic>
      <p:sp>
        <p:nvSpPr>
          <p:cNvPr id="14" name="Round Same Side Corner Rectangle 13"/>
          <p:cNvSpPr/>
          <p:nvPr/>
        </p:nvSpPr>
        <p:spPr>
          <a:xfrm>
            <a:off x="190500" y="5095375"/>
            <a:ext cx="8763000" cy="1295400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অর্থ- আর আমি প্রত্যেক জাতির মধেই রাসুল পাঠিয়েছি। </a:t>
            </a:r>
          </a:p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(সুরা আন-নাহল, আয়াত- ৩৬)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" y="171166"/>
            <a:ext cx="3200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নবি-রাসুলের সংখ্যা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21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3200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নবি-রাসুলের সংখ্যা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8305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কুরআন মজিদে মাত্র ২৫ জন নবি-রাসুলের নাম আছে ।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9050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হাদিস ‘মিশকাত’শরিফে বর্ণিত – যহরত আবুজর গিফারি (রা.) বলেন, “ একবার আমি জিজ্ঞাসা করলাম, হে আল্লাহর রাসুল ! নবিগণের সংখ্যা কত ? উত্তরে মহানবি (স.) বললেন, এক লক্ষ চব্বিশ হাজার । তন্মধ্যে ৩১৩ জন অপর বর্ণনা মতে ৩১৫ জন  রাসুল ।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6482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আরেক হাদিসের বর্ণনা মতে নবিগণের সংখ্যা হল- দুই লক্ষ চব্বিশ হাজার । এদের মতে হযরত আদম (আ.) হলেন সর্বপ্রথম ও হযরত মুহাম্মদ (স.) হলেন সর্বশেষ রাসুল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7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3200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নবি-রাসুলের পার্থক্য 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86278"/>
            <a:ext cx="2438399" cy="2571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44" y="1028121"/>
            <a:ext cx="2378955" cy="2400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9690" r="8270" b="8772"/>
          <a:stretch/>
        </p:blipFill>
        <p:spPr>
          <a:xfrm>
            <a:off x="6901472" y="658813"/>
            <a:ext cx="2025675" cy="2636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10090" r="8832"/>
          <a:stretch/>
        </p:blipFill>
        <p:spPr>
          <a:xfrm>
            <a:off x="4622967" y="1028121"/>
            <a:ext cx="2184082" cy="22484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3704064"/>
            <a:ext cx="838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১, আল্লাহ তায়ালা যাঁদের প্রতি  আসমানি কিতাব নাজিল করেছেন কিংবা নতুন শরিয়ত প্রদান করেছেন তাঁরা হলেন </a:t>
            </a:r>
            <a:r>
              <a:rPr lang="bn-IN" sz="4400" dirty="0" smtClean="0"/>
              <a:t>রাসুল</a:t>
            </a:r>
            <a:r>
              <a:rPr lang="bn-IN" sz="3600" dirty="0" smtClean="0"/>
              <a:t> । যাঁদের </a:t>
            </a:r>
            <a:r>
              <a:rPr lang="bn-IN" sz="3600" dirty="0"/>
              <a:t>প্রতি  আসমানি কিতাব নাজিল </a:t>
            </a:r>
            <a:r>
              <a:rPr lang="bn-IN" sz="3600" dirty="0" smtClean="0"/>
              <a:t>করেননি  </a:t>
            </a:r>
            <a:r>
              <a:rPr lang="bn-IN" sz="3600" dirty="0"/>
              <a:t>কিংবা নতুন শরিয়ত প্রদান করেননি</a:t>
            </a:r>
            <a:r>
              <a:rPr lang="bn-IN" sz="3600" dirty="0" smtClean="0"/>
              <a:t> </a:t>
            </a:r>
            <a:r>
              <a:rPr lang="bn-IN" sz="3600" dirty="0"/>
              <a:t>তাঁরা হলেন</a:t>
            </a:r>
            <a:r>
              <a:rPr lang="bn-IN" sz="3600" dirty="0" smtClean="0"/>
              <a:t> </a:t>
            </a:r>
            <a:r>
              <a:rPr lang="bn-IN" sz="4800" dirty="0" smtClean="0"/>
              <a:t>নবি 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57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3200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নবি-রাসুলের পার্থক্য 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1143000"/>
            <a:ext cx="366426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13" y="1077710"/>
            <a:ext cx="3762375" cy="250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7200" y="3733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নবিগণ কোনো বিশেষ জাতি বা কোনো বিশেষ স্থানের জন্য আগমন করেছেন । </a:t>
            </a:r>
          </a:p>
          <a:p>
            <a:r>
              <a:rPr lang="bn-IN" sz="3600" dirty="0" smtClean="0"/>
              <a:t>কিন্তু রাসুলগণ সকল জাতি ও সমস্ত পৃথিবীর জন্য আগমন করেছেন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47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3200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নবি-রাসুলের পার্থক্য 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42672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সকল রাসুলকে নবি বলা যায় । 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83373" y="1142999"/>
            <a:ext cx="42672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সকল নবিকে রাসুল</a:t>
            </a:r>
            <a:r>
              <a:rPr lang="bn-IN" sz="4000" dirty="0"/>
              <a:t> </a:t>
            </a:r>
            <a:r>
              <a:rPr lang="bn-IN" sz="4000" dirty="0" smtClean="0"/>
              <a:t>বলা যায় না । 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71818" y="2493010"/>
            <a:ext cx="4267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রাসুলগণের সংখ্যা সীমিত। 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568588" y="2496174"/>
            <a:ext cx="4267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নবিগণের সংখ্যা অসীম ।  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1818" y="3204060"/>
            <a:ext cx="42672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একই সময় পৃথিবীতে একজন রাসুলের আগমণ হয়েছে। 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68588" y="3200896"/>
            <a:ext cx="42672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একই সময় পৃথিবীতে </a:t>
            </a:r>
            <a:r>
              <a:rPr lang="bn-IN" sz="4000" dirty="0" smtClean="0"/>
              <a:t>একাদিক  নবিগণের  </a:t>
            </a:r>
            <a:r>
              <a:rPr lang="bn-IN" sz="4000" dirty="0"/>
              <a:t>আগমণ হয়েছে।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47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648200"/>
            <a:ext cx="7543800" cy="156966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spc="150" dirty="0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নবি ও রাসুলের মধ্যে দুইটি পার্থক্য </a:t>
            </a:r>
            <a:r>
              <a:rPr lang="bn-BD" sz="4800" b="1" spc="150" dirty="0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লিখ।</a:t>
            </a:r>
            <a:endParaRPr lang="bn-BD" sz="4800" b="1" spc="150" dirty="0">
              <a:ln w="11430"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87922"/>
            <a:ext cx="3200400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জোড়ায় </a:t>
            </a:r>
            <a:r>
              <a:rPr lang="bn-BD" sz="4800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800" b="1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1" y="1219200"/>
            <a:ext cx="5482489" cy="31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24-Point Star 8"/>
          <p:cNvSpPr/>
          <p:nvPr/>
        </p:nvSpPr>
        <p:spPr>
          <a:xfrm>
            <a:off x="6557111" y="1940385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553200" y="480803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50295" cy="449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28600"/>
            <a:ext cx="3276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রিসালাতের তাৎপর্য- 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724400"/>
            <a:ext cx="8550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নবি-রাসুলগণ ছিলেন মানুষের প্রতি আল্লাহ তায়ালার বিশেষ নিয়ামত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স্বরূপ</a:t>
            </a:r>
            <a:r>
              <a:rPr lang="bn-IN" sz="3600" dirty="0" smtClean="0">
                <a:cs typeface="SutonnyOMJ" pitchFamily="2" charset="0"/>
              </a:rPr>
              <a:t> 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তাঁরা সকলকে তাওহিদের পথে ডাকতেন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 descr="C:\Users\DOEL\Desktop\Picture\Capturet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/>
          <a:stretch/>
        </p:blipFill>
        <p:spPr bwMode="auto">
          <a:xfrm>
            <a:off x="304800" y="228600"/>
            <a:ext cx="8305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" y="1851745"/>
            <a:ext cx="8896350" cy="207200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874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r="20362"/>
          <a:stretch/>
        </p:blipFill>
        <p:spPr>
          <a:xfrm>
            <a:off x="4653887" y="1122873"/>
            <a:ext cx="3835021" cy="3525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32765"/>
            <a:ext cx="3959970" cy="3515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8463" y="4648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নবি-রাসুলগণ মানুষকে কুফর , শিরক , নিফাক থেকে সতর্ক করতেন ।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3276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রিসালাতের তাৎপর্য- 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2874"/>
            <a:ext cx="4381500" cy="3525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61" y="1108160"/>
            <a:ext cx="4311802" cy="354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08463" y="5334000"/>
            <a:ext cx="800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উত্তম চরিত্র ও নৈতিক শিক্ষা প্রদান করতেন 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45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49102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3276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রিসালাতের তাৎপর্য- 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83775"/>
            <a:ext cx="4078991" cy="2858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1" y="990600"/>
            <a:ext cx="4389134" cy="2858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1000" y="4038600"/>
            <a:ext cx="800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নবিগণের দাওয়াতের মূল কথা আল্লাহর একত্ববাদ এবং বিধি-বিধান প্রচার করা ।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228599"/>
            <a:ext cx="484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 সম্পর্কে আল্লাহ বলেন--- 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8" t="31630" b="51449"/>
          <a:stretch/>
        </p:blipFill>
        <p:spPr>
          <a:xfrm>
            <a:off x="2209799" y="1131433"/>
            <a:ext cx="2620327" cy="773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r="48566" b="75564"/>
          <a:stretch/>
        </p:blipFill>
        <p:spPr>
          <a:xfrm>
            <a:off x="4800600" y="1066800"/>
            <a:ext cx="3959852" cy="838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0251" y="2413209"/>
            <a:ext cx="8447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 - “ হে আমার সম্প্রদায় ! তোমরা আল্লাহর ইবাদত কর । তিনি ব্যতীত তোমাদের কোন ইলাহ নেই ।” </a:t>
            </a:r>
            <a:r>
              <a:rPr lang="bn-IN" sz="3200" dirty="0" smtClean="0"/>
              <a:t>সূরা আল-আরাফ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0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3409" y="67101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39048"/>
          <a:stretch/>
        </p:blipFill>
        <p:spPr>
          <a:xfrm>
            <a:off x="120553" y="76200"/>
            <a:ext cx="8876077" cy="394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0554" y="76200"/>
            <a:ext cx="3276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রিসালাতের তাৎপর্য- 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022677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নবি-রাসুলগণের দায়িত্বকেই বলা রিসালাত ।</a:t>
            </a:r>
          </a:p>
          <a:p>
            <a:r>
              <a:rPr lang="bn-IN" sz="4000" dirty="0" smtClean="0"/>
              <a:t>আল্লাহ তায়ালা বলেন--  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5" t="27980" b="49999"/>
          <a:stretch/>
        </p:blipFill>
        <p:spPr>
          <a:xfrm>
            <a:off x="242248" y="4053761"/>
            <a:ext cx="1378120" cy="764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65"/>
          <a:stretch/>
        </p:blipFill>
        <p:spPr>
          <a:xfrm>
            <a:off x="1580396" y="4053761"/>
            <a:ext cx="7427607" cy="7646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2248" y="4818413"/>
            <a:ext cx="8596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 আল্লাহর ইবাদত করার ও তাগূতকে বর্জন করার নির্দেশ দেয়ার জন্য আমি তো প্রত্যেক জাতির মধ্যেই রাসুল পাঠিয়েছি । </a:t>
            </a:r>
            <a:r>
              <a:rPr lang="bn-IN" sz="3200" dirty="0" smtClean="0"/>
              <a:t>( সূরা আন-নাহ্‌ল, আয়াত ৩৬ 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91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9035" y="4519983"/>
            <a:ext cx="8569811" cy="1385047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 বর্ণনা কর </a:t>
            </a:r>
            <a:r>
              <a:rPr lang="bn-BD" sz="4000" b="1" dirty="0" smtClean="0">
                <a:solidFill>
                  <a:schemeClr val="tx1"/>
                </a:solidFill>
                <a:effectLst/>
              </a:rPr>
              <a:t>।   </a:t>
            </a:r>
            <a:endParaRPr lang="en-US" sz="40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2079" y="351147"/>
            <a:ext cx="6783721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</a:rPr>
              <a:t>লিখবে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39999" y="1628078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24-Point Star 9"/>
          <p:cNvSpPr/>
          <p:nvPr/>
        </p:nvSpPr>
        <p:spPr>
          <a:xfrm>
            <a:off x="6830223" y="2838074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08225"/>
            <a:ext cx="5347843" cy="320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82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2067978" y="237490"/>
            <a:ext cx="3723222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835" y="2113280"/>
            <a:ext cx="8003765" cy="4164881"/>
          </a:xfrm>
          <a:prstGeom prst="rect">
            <a:avLst/>
          </a:prstGeom>
          <a:noFill/>
          <a:ln w="28575" cmpd="tri">
            <a:solidFill>
              <a:schemeClr val="bg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পবিত্র কুরআনে কত জন নবি-রাসুলের নাম দেখতে পাই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 ১টি পার্থক্য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 বিশ্বাস জরুরি কেন?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নবি-রাসূলগণ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কীসের পথে ডাকতেন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76400" y="144206"/>
            <a:ext cx="4681300" cy="13035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5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spc="55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3000"/>
            <a:ext cx="5334000" cy="3160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62000" y="4303212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প্রত্যেক জাতির জন্য পথপ্রদর্শক রয়েছে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 বিশ্লেষণ কর।</a:t>
            </a:r>
          </a:p>
        </p:txBody>
      </p:sp>
    </p:spTree>
    <p:extLst>
      <p:ext uri="{BB962C8B-B14F-4D97-AF65-F5344CB8AC3E}">
        <p14:creationId xmlns:p14="http://schemas.microsoft.com/office/powerpoint/2010/main" val="12115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7" y="374127"/>
            <a:ext cx="8042045" cy="602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3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1"/>
            <a:ext cx="8347785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96444" y="76200"/>
            <a:ext cx="2812743" cy="1115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532" y="1235118"/>
            <a:ext cx="4834868" cy="48553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আবুল বাসার </a:t>
            </a:r>
            <a:endParaRPr lang="bn-BD" sz="2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শিক্ষক(ইসলাম শিক্ষা ) </a:t>
            </a:r>
            <a:endParaRPr lang="bn-BD" sz="3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রশিদপুর </a:t>
            </a:r>
            <a:r>
              <a:rPr lang="bn-BD" sz="3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 বিদ্যালয়,</a:t>
            </a:r>
          </a:p>
          <a:p>
            <a:pPr algn="ctr"/>
            <a:r>
              <a:rPr lang="bn-BD" sz="3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কালিয়াকৈর, গাজীপুর ।</a:t>
            </a:r>
            <a:endParaRPr lang="bn-BD" sz="3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</a:t>
            </a:r>
            <a:r>
              <a:rPr lang="bn-BD" sz="3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০১৭১৬৩১৩৪৯২ </a:t>
            </a:r>
            <a:endParaRPr lang="bn-BD" sz="3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E-mail:abbashar1971@gmail.com</a:t>
            </a:r>
            <a:endParaRPr lang="bn-BD" sz="21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44" y="1250405"/>
            <a:ext cx="3538439" cy="4616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3"/>
          <a:stretch/>
        </p:blipFill>
        <p:spPr>
          <a:xfrm>
            <a:off x="1239044" y="1235118"/>
            <a:ext cx="2057400" cy="1996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04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4" y="635610"/>
            <a:ext cx="4574501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27663" y="3039330"/>
            <a:ext cx="1630872" cy="7793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88" y="720717"/>
            <a:ext cx="3807246" cy="3420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39864" y="2523269"/>
            <a:ext cx="2542136" cy="7793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bn-IN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 খবর 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37" y="4267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যারা চিঠিপত্র বা খবর বা বার্তা বহন করে একস্থান  থেকে অন্য স্থানে পৌঁছিয়ে দেয় তাদেরকে আমরা কী বলি ? 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28600"/>
            <a:ext cx="7696200" cy="6003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40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2567"/>
            <a:ext cx="6943624" cy="478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38200" y="5139459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আল্লাহর বাণী মানুষের নিকত পৌঁছানোকে কী বলা হয় 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873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344992"/>
            <a:ext cx="3810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0122"/>
          <a:stretch/>
        </p:blipFill>
        <p:spPr>
          <a:xfrm>
            <a:off x="606335" y="5410200"/>
            <a:ext cx="7693832" cy="896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 bwMode="auto">
          <a:xfrm>
            <a:off x="606335" y="1259392"/>
            <a:ext cx="7693832" cy="3979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702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8534400" cy="3610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BD" sz="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নবি-রাসূলের পরিচয় বলতে পারবে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গণের সংখ্যা বর্ণনা করতে পারবে ;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গণের মধ্যে পার্থক্য নির্ণয় করতে পারবে;  </a:t>
            </a:r>
            <a:endParaRPr lang="bn-BD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035" y="457200"/>
            <a:ext cx="7751930" cy="933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5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</p:txBody>
      </p:sp>
    </p:spTree>
    <p:extLst>
      <p:ext uri="{BB962C8B-B14F-4D97-AF65-F5344CB8AC3E}">
        <p14:creationId xmlns:p14="http://schemas.microsoft.com/office/powerpoint/2010/main" val="36364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6" name="Straight Arrow Connector 5"/>
          <p:cNvCxnSpPr>
            <a:endCxn id="8" idx="0"/>
          </p:cNvCxnSpPr>
          <p:nvPr/>
        </p:nvCxnSpPr>
        <p:spPr>
          <a:xfrm flipH="1">
            <a:off x="3036553" y="5021259"/>
            <a:ext cx="769598" cy="34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>
            <a:off x="6502094" y="4658978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304800" y="4658978"/>
            <a:ext cx="2731753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পৌছানো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>
          <a:xfrm flipV="1">
            <a:off x="5886450" y="5024738"/>
            <a:ext cx="615644" cy="6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 Same Side Corner Rectangle 9"/>
          <p:cNvSpPr/>
          <p:nvPr/>
        </p:nvSpPr>
        <p:spPr>
          <a:xfrm>
            <a:off x="515985" y="5506506"/>
            <a:ext cx="2711909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 বহন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01195" y="5390498"/>
            <a:ext cx="1215060" cy="509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 Same Side Corner Rectangle 11"/>
          <p:cNvSpPr/>
          <p:nvPr/>
        </p:nvSpPr>
        <p:spPr>
          <a:xfrm>
            <a:off x="6502094" y="5534218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57800" y="5390498"/>
            <a:ext cx="1244294" cy="629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C:\Users\Md. Yunus Azad\Desktop\Mobile pic\10710366_713437465397495_799279431703346029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6" y="838200"/>
            <a:ext cx="7751418" cy="362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44" y="4516300"/>
            <a:ext cx="2620456" cy="1016876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</p:pic>
      <p:sp>
        <p:nvSpPr>
          <p:cNvPr id="16" name="TextBox 15"/>
          <p:cNvSpPr txBox="1"/>
          <p:nvPr/>
        </p:nvSpPr>
        <p:spPr>
          <a:xfrm>
            <a:off x="3036552" y="76200"/>
            <a:ext cx="3612691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আবুল বাসার রশিদপুর উচ্চ বিদ্যালয়, কালিয়াকৈর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3" descr="C:\Users\Md. Yunus Azad\Desktop\IMG_66234565997574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895"/>
          <a:stretch/>
        </p:blipFill>
        <p:spPr bwMode="auto">
          <a:xfrm>
            <a:off x="5104437" y="609600"/>
            <a:ext cx="3544263" cy="281940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4324350" cy="270318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47650" y="3733800"/>
            <a:ext cx="8591550" cy="2298628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ইসলামি পরিভাষায়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আল্লাহ তায়ালার বাণী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, আদেশ ও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পরিচয় মানুষের নিকট পৌঁছানোর দায়িত্বকে রিসালাত বলে।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057498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যারা এই দায়িত্ব পালন করেন তাদেরকে আমরা কী বলি ?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564816" y="466924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নবি ও রাসুল 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86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854</Words>
  <Application>Microsoft Office PowerPoint</Application>
  <PresentationFormat>On-screen Show (4:3)</PresentationFormat>
  <Paragraphs>168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2006-08-16T00:00:00Z</dcterms:created>
  <dcterms:modified xsi:type="dcterms:W3CDTF">2020-01-18T13:05:18Z</dcterms:modified>
</cp:coreProperties>
</file>