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84" r:id="rId4"/>
    <p:sldId id="260" r:id="rId5"/>
    <p:sldId id="269" r:id="rId6"/>
    <p:sldId id="278" r:id="rId7"/>
    <p:sldId id="279" r:id="rId8"/>
    <p:sldId id="257" r:id="rId9"/>
    <p:sldId id="281" r:id="rId10"/>
    <p:sldId id="282" r:id="rId11"/>
    <p:sldId id="283" r:id="rId12"/>
    <p:sldId id="270" r:id="rId13"/>
    <p:sldId id="285" r:id="rId14"/>
    <p:sldId id="273" r:id="rId15"/>
    <p:sldId id="274" r:id="rId16"/>
    <p:sldId id="286" r:id="rId17"/>
    <p:sldId id="276" r:id="rId18"/>
    <p:sldId id="267" r:id="rId19"/>
    <p:sldId id="2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72" y="-3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08B49-90BA-4DF2-9A90-939A958DF9E2}" type="datetimeFigureOut">
              <a:rPr lang="en-US" smtClean="0"/>
              <a:pPr/>
              <a:t>19-Jan-20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DD2E-98C4-4B03-BD1D-C1B73AF847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0837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08B49-90BA-4DF2-9A90-939A958DF9E2}" type="datetimeFigureOut">
              <a:rPr lang="en-US" smtClean="0"/>
              <a:pPr/>
              <a:t>19-Jan-20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DD2E-98C4-4B03-BD1D-C1B73AF847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0339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08B49-90BA-4DF2-9A90-939A958DF9E2}" type="datetimeFigureOut">
              <a:rPr lang="en-US" smtClean="0"/>
              <a:pPr/>
              <a:t>19-Jan-20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DD2E-98C4-4B03-BD1D-C1B73AF847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30707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08B49-90BA-4DF2-9A90-939A958DF9E2}" type="datetimeFigureOut">
              <a:rPr lang="en-US" smtClean="0"/>
              <a:pPr/>
              <a:t>19-Jan-20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DD2E-98C4-4B03-BD1D-C1B73AF847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81346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08B49-90BA-4DF2-9A90-939A958DF9E2}" type="datetimeFigureOut">
              <a:rPr lang="en-US" smtClean="0"/>
              <a:pPr/>
              <a:t>19-Jan-20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DD2E-98C4-4B03-BD1D-C1B73AF847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60687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08B49-90BA-4DF2-9A90-939A958DF9E2}" type="datetimeFigureOut">
              <a:rPr lang="en-US" smtClean="0"/>
              <a:pPr/>
              <a:t>19-Jan-20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DD2E-98C4-4B03-BD1D-C1B73AF847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21852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08B49-90BA-4DF2-9A90-939A958DF9E2}" type="datetimeFigureOut">
              <a:rPr lang="en-US" smtClean="0"/>
              <a:pPr/>
              <a:t>19-Jan-20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DD2E-98C4-4B03-BD1D-C1B73AF847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69175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08B49-90BA-4DF2-9A90-939A958DF9E2}" type="datetimeFigureOut">
              <a:rPr lang="en-US" smtClean="0"/>
              <a:pPr/>
              <a:t>19-Jan-20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DD2E-98C4-4B03-BD1D-C1B73AF847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97762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08B49-90BA-4DF2-9A90-939A958DF9E2}" type="datetimeFigureOut">
              <a:rPr lang="en-US" smtClean="0"/>
              <a:pPr/>
              <a:t>19-Jan-20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DD2E-98C4-4B03-BD1D-C1B73AF847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45853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08B49-90BA-4DF2-9A90-939A958DF9E2}" type="datetimeFigureOut">
              <a:rPr lang="en-US" smtClean="0"/>
              <a:pPr/>
              <a:t>19-Jan-20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DD2E-98C4-4B03-BD1D-C1B73AF847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78169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08B49-90BA-4DF2-9A90-939A958DF9E2}" type="datetimeFigureOut">
              <a:rPr lang="en-US" smtClean="0"/>
              <a:pPr/>
              <a:t>19-Jan-20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DD2E-98C4-4B03-BD1D-C1B73AF847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17371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08B49-90BA-4DF2-9A90-939A958DF9E2}" type="datetimeFigureOut">
              <a:rPr lang="en-US" smtClean="0"/>
              <a:pPr/>
              <a:t>19-Jan-20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0DD2E-98C4-4B03-BD1D-C1B73AF847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8468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2"/>
          <p:cNvSpPr/>
          <p:nvPr/>
        </p:nvSpPr>
        <p:spPr>
          <a:xfrm>
            <a:off x="2648607" y="73577"/>
            <a:ext cx="6021429" cy="83031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welcome</a:t>
            </a:r>
            <a:endParaRPr lang="en-US" sz="4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168" y="1499616"/>
            <a:ext cx="4078224" cy="4526280"/>
          </a:xfrm>
          <a:prstGeom prst="ellipse">
            <a:avLst/>
          </a:prstGeom>
          <a:ln w="63500" cap="rnd">
            <a:solidFill>
              <a:schemeClr val="accent4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8739607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40559" y="391290"/>
            <a:ext cx="8683017" cy="584775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Can </a:t>
            </a:r>
            <a:r>
              <a:rPr lang="en-US" sz="3200" dirty="0"/>
              <a:t>you play any of these musical instruments</a:t>
            </a:r>
            <a:r>
              <a:rPr lang="en-US" sz="3200" dirty="0" smtClean="0"/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55" y="1465420"/>
            <a:ext cx="4698125" cy="4741164"/>
          </a:xfrm>
          <a:prstGeom prst="rect">
            <a:avLst/>
          </a:prstGeom>
          <a:ln w="889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0" name="Picture 2" descr="a man is playing a guitar এর ছবির ফলাফল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133" y="1442254"/>
            <a:ext cx="4519168" cy="4741164"/>
          </a:xfrm>
          <a:prstGeom prst="rect">
            <a:avLst/>
          </a:prstGeom>
          <a:ln w="889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31251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35617" y="290391"/>
            <a:ext cx="10815144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3200" dirty="0"/>
              <a:t>Do you know anybody who can play any of these instruments? </a:t>
            </a:r>
            <a:r>
              <a:rPr lang="en-US" sz="3200" dirty="0" smtClean="0"/>
              <a:t>Tell what </a:t>
            </a:r>
            <a:r>
              <a:rPr lang="en-US" sz="3200" dirty="0"/>
              <a:t>you know about </a:t>
            </a:r>
            <a:r>
              <a:rPr lang="en-US" sz="3200" dirty="0" smtClean="0"/>
              <a:t>her/him.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a man is playing a musical instrument এর ছবির ফলাফল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688" y="1463040"/>
            <a:ext cx="6236208" cy="52367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 man is playing a harmonium এর ছবির ফলাফল&quot;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-17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581912"/>
            <a:ext cx="5111369" cy="51179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2785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661" y="115619"/>
            <a:ext cx="7806764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Read the text and answer the questions.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3048000" y="550677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>
              <a:latin typeface="TimesNewRomanPSMT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7661" y="1828696"/>
            <a:ext cx="6206563" cy="52322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NewRomanPSMT"/>
              </a:rPr>
              <a:t>1. Who usually likes our folk songs?</a:t>
            </a:r>
            <a:endParaRPr lang="en-US" sz="2800" dirty="0">
              <a:latin typeface="TimesNewRomanPSM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5001" y="2636372"/>
            <a:ext cx="8146039" cy="52322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NewRomanPSMT"/>
              </a:rPr>
              <a:t>2. Can you name some well known folk singers?</a:t>
            </a:r>
            <a:endParaRPr lang="en-US" sz="2800" dirty="0">
              <a:latin typeface="TimesNewRomanPSM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3289" y="3404928"/>
            <a:ext cx="9791959" cy="954107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NewRomanPSMT"/>
              </a:rPr>
              <a:t>3. Do you like folk songs? If you do, who is your </a:t>
            </a:r>
            <a:r>
              <a:rPr lang="en-US" sz="2800" dirty="0" err="1" smtClean="0">
                <a:latin typeface="TimesNewRomanPSMT"/>
              </a:rPr>
              <a:t>favourite</a:t>
            </a:r>
            <a:r>
              <a:rPr lang="en-US" sz="2800" dirty="0" smtClean="0">
                <a:latin typeface="TimesNewRomanPSMT"/>
              </a:rPr>
              <a:t> folk singer? Which song or songs do you like most?</a:t>
            </a:r>
            <a:endParaRPr lang="en-US" sz="2800" dirty="0">
              <a:latin typeface="TimesNewRomanPSM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9700" y="4637062"/>
            <a:ext cx="11449756" cy="954107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NewRomanPSMT"/>
              </a:rPr>
              <a:t>4. Look at the musical instruments in Activity A above and say which instruments go well with the folk songs.</a:t>
            </a:r>
            <a:endParaRPr lang="en-US" sz="2800" dirty="0">
              <a:latin typeface="TimesNewRomanPSM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69" y="128016"/>
            <a:ext cx="2990088" cy="24231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96652" y="5822734"/>
            <a:ext cx="11449756" cy="954107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NewRomanPSMT"/>
              </a:rPr>
              <a:t>5</a:t>
            </a:r>
            <a:r>
              <a:rPr lang="en-US" sz="2800" dirty="0" smtClean="0">
                <a:latin typeface="TimesNewRomanPSMT"/>
              </a:rPr>
              <a:t>. Discuss in groups whether the modern instruments like </a:t>
            </a:r>
            <a:r>
              <a:rPr lang="en-US" sz="2800" dirty="0" err="1" smtClean="0">
                <a:latin typeface="TimesNewRomanPSMT"/>
              </a:rPr>
              <a:t>guiter</a:t>
            </a:r>
            <a:r>
              <a:rPr lang="en-US" sz="2800" dirty="0" smtClean="0">
                <a:latin typeface="TimesNewRomanPSMT"/>
              </a:rPr>
              <a:t> and the piano could be played with the folk songs?</a:t>
            </a:r>
            <a:endParaRPr lang="en-US" sz="2800" dirty="0">
              <a:latin typeface="TimesNewRomanPSM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248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5645" y="241749"/>
            <a:ext cx="721240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NewRomanPSMT"/>
              </a:rPr>
              <a:t>1. </a:t>
            </a:r>
            <a:r>
              <a:rPr lang="en-US" sz="3600" dirty="0"/>
              <a:t>Who usually likes our folk </a:t>
            </a:r>
            <a:r>
              <a:rPr lang="en-US" sz="3600" dirty="0" smtClean="0"/>
              <a:t>songs?</a:t>
            </a:r>
            <a:endParaRPr lang="en-US" sz="3600" dirty="0">
              <a:latin typeface="TimesNewRomanPSM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3685" y="5843093"/>
            <a:ext cx="9135978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NewRomanPSMT"/>
              </a:rPr>
              <a:t>Common </a:t>
            </a:r>
            <a:r>
              <a:rPr lang="en-US" sz="3600" dirty="0" smtClean="0">
                <a:latin typeface="TimesNewRomanPSMT"/>
              </a:rPr>
              <a:t>people usually </a:t>
            </a:r>
            <a:r>
              <a:rPr lang="en-US" sz="3600" dirty="0" smtClean="0">
                <a:latin typeface="TimesNewRomanPSMT"/>
              </a:rPr>
              <a:t>like our folk songs.</a:t>
            </a:r>
            <a:endParaRPr lang="en-US" sz="3600" dirty="0">
              <a:latin typeface="TimesNewRomanPSM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04742" y="4803226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AutoShape 4" descr="picture of Hason Raja এর ছবির ফলাফ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picture of Hason Raja এর ছবির ফলাফল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2" descr="picture of Abdul Alim এর ছবির ফলাফল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4" descr="picture of Abdul Alim এর ছবির ফলাফল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224" y="1124712"/>
            <a:ext cx="8129016" cy="42428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158589819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661" y="241749"/>
            <a:ext cx="835540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NewRomanPSMT"/>
              </a:rPr>
              <a:t>1. </a:t>
            </a:r>
            <a:r>
              <a:rPr lang="en-US" sz="2800" dirty="0">
                <a:latin typeface="TimesNewRomanPSMT"/>
              </a:rPr>
              <a:t>Can you name some well known folk singers</a:t>
            </a:r>
            <a:r>
              <a:rPr lang="en-US" sz="2800" dirty="0" smtClean="0">
                <a:latin typeface="TimesNewRomanPSMT"/>
              </a:rPr>
              <a:t>?</a:t>
            </a:r>
            <a:endParaRPr lang="en-US" sz="2800" dirty="0">
              <a:latin typeface="TimesNewRomanPSM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799" y="3295492"/>
            <a:ext cx="1806202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NewRomanPSMT"/>
              </a:rPr>
              <a:t>Lalon</a:t>
            </a:r>
            <a:r>
              <a:rPr lang="en-US" sz="2400" dirty="0" smtClean="0">
                <a:latin typeface="TimesNewRomanPSMT"/>
              </a:rPr>
              <a:t> </a:t>
            </a:r>
            <a:r>
              <a:rPr lang="en-US" sz="2400" dirty="0" smtClean="0">
                <a:latin typeface="TimesNewRomanPSMT"/>
              </a:rPr>
              <a:t>Shah</a:t>
            </a:r>
            <a:endParaRPr lang="en-US" sz="2400" dirty="0">
              <a:latin typeface="TimesNewRomanPSM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04742" y="4803226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122" name="Picture 2" descr="picture of lalon shah এর ছবির ফলাফল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051560"/>
            <a:ext cx="2276729" cy="21797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picture of Hason Raja এর ছবির ফলাফ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picture of Hason Raja এর ছবির ফলাফল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8" name="Picture 8" descr="picture of Hason Raja এর ছবির ফলাফল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176" y="1024128"/>
            <a:ext cx="2514600" cy="21991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picture of shah abdul karim এর ছবির ফলাফল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970230"/>
            <a:ext cx="2295017" cy="20353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2" descr="picture of Abdul Alim এর ছবির ফলাফল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4" descr="picture of Abdul Alim এর ছবির ফলাফল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36" name="Picture 16" descr="picture of Abdul Alim এর ছবির ফলাফল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464" y="3970229"/>
            <a:ext cx="2496312" cy="20353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picture of nina hamid এর ছবির ফলাফল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1" y="955547"/>
            <a:ext cx="2496312" cy="22760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picture of ferdousi rahman এর ছবির ফলাফল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648" y="3970230"/>
            <a:ext cx="2441448" cy="20353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2" name="Picture 22" descr="piture of shefali ghos এর ছবির ফলাফল&quot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943" y="1051560"/>
            <a:ext cx="2445297" cy="21526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166831" y="3329020"/>
            <a:ext cx="1962953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NewRomanPSMT"/>
              </a:rPr>
              <a:t>Shefali</a:t>
            </a:r>
            <a:r>
              <a:rPr lang="en-US" sz="2400" dirty="0" smtClean="0">
                <a:latin typeface="TimesNewRomanPSMT"/>
              </a:rPr>
              <a:t> </a:t>
            </a:r>
            <a:r>
              <a:rPr lang="en-US" sz="2400" dirty="0" err="1" smtClean="0">
                <a:latin typeface="TimesNewRomanPSMT"/>
              </a:rPr>
              <a:t>G</a:t>
            </a:r>
            <a:r>
              <a:rPr lang="en-US" sz="2400" dirty="0" err="1" smtClean="0">
                <a:latin typeface="TimesNewRomanPSMT"/>
              </a:rPr>
              <a:t>hos</a:t>
            </a:r>
            <a:endParaRPr lang="en-US" sz="2400" dirty="0">
              <a:latin typeface="TimesNewRomanPSM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366462" y="6172798"/>
            <a:ext cx="215273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NewRomanPSMT"/>
              </a:rPr>
              <a:t>Kangalini</a:t>
            </a:r>
            <a:r>
              <a:rPr lang="en-US" sz="2400" dirty="0" smtClean="0">
                <a:latin typeface="TimesNewRomanPSMT"/>
              </a:rPr>
              <a:t> </a:t>
            </a:r>
            <a:r>
              <a:rPr lang="en-US" sz="2400" dirty="0" err="1" smtClean="0">
                <a:latin typeface="TimesNewRomanPSMT"/>
              </a:rPr>
              <a:t>Sufia</a:t>
            </a:r>
            <a:endParaRPr lang="en-US" sz="2400" dirty="0">
              <a:latin typeface="TimesNewRomanPSM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55039" y="6171776"/>
            <a:ext cx="1806202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NewRomanPSMT"/>
              </a:rPr>
              <a:t>Abdul </a:t>
            </a:r>
            <a:r>
              <a:rPr lang="en-US" sz="2400" dirty="0" err="1" smtClean="0">
                <a:latin typeface="TimesNewRomanPSMT"/>
              </a:rPr>
              <a:t>A</a:t>
            </a:r>
            <a:r>
              <a:rPr lang="en-US" sz="2400" dirty="0" err="1" smtClean="0">
                <a:latin typeface="TimesNewRomanPSMT"/>
              </a:rPr>
              <a:t>lim</a:t>
            </a:r>
            <a:endParaRPr lang="en-US" sz="2400" dirty="0">
              <a:latin typeface="TimesNewRomanPSM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491471" y="3426344"/>
            <a:ext cx="1806202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NewRomanPSMT"/>
              </a:rPr>
              <a:t>Nina </a:t>
            </a:r>
            <a:r>
              <a:rPr lang="en-US" sz="2400" dirty="0" err="1" smtClean="0">
                <a:latin typeface="TimesNewRomanPSMT"/>
              </a:rPr>
              <a:t>H</a:t>
            </a:r>
            <a:r>
              <a:rPr lang="en-US" sz="2400" dirty="0" err="1" smtClean="0">
                <a:latin typeface="TimesNewRomanPSMT"/>
              </a:rPr>
              <a:t>amid</a:t>
            </a:r>
            <a:endParaRPr lang="en-US" sz="2400" dirty="0">
              <a:latin typeface="TimesNewRomanPSM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42087" y="3405008"/>
            <a:ext cx="1806202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NewRomanPSMT"/>
              </a:rPr>
              <a:t>Hason</a:t>
            </a:r>
            <a:r>
              <a:rPr lang="en-US" sz="2400" dirty="0" smtClean="0">
                <a:latin typeface="TimesNewRomanPSMT"/>
              </a:rPr>
              <a:t> Raja</a:t>
            </a:r>
            <a:endParaRPr lang="en-US" sz="2400" dirty="0">
              <a:latin typeface="TimesNewRomanPSM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94264" y="6171777"/>
            <a:ext cx="2482992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NewRomanPSMT"/>
              </a:rPr>
              <a:t>Ferdousi</a:t>
            </a:r>
            <a:r>
              <a:rPr lang="en-US" sz="2400" dirty="0" smtClean="0">
                <a:latin typeface="TimesNewRomanPSMT"/>
              </a:rPr>
              <a:t> </a:t>
            </a:r>
            <a:r>
              <a:rPr lang="en-US" sz="2400" dirty="0" err="1" smtClean="0">
                <a:latin typeface="TimesNewRomanPSMT"/>
              </a:rPr>
              <a:t>R</a:t>
            </a:r>
            <a:r>
              <a:rPr lang="en-US" sz="2400" dirty="0" err="1" smtClean="0">
                <a:latin typeface="TimesNewRomanPSMT"/>
              </a:rPr>
              <a:t>ahman</a:t>
            </a:r>
            <a:endParaRPr lang="en-US" sz="2400" dirty="0">
              <a:latin typeface="TimesNewRomanPSM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5574" y="6175852"/>
            <a:ext cx="2386457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NewRomanPSMT"/>
              </a:rPr>
              <a:t>Shah </a:t>
            </a:r>
            <a:r>
              <a:rPr lang="en-US" sz="2400" dirty="0" smtClean="0">
                <a:latin typeface="TimesNewRomanPSMT"/>
              </a:rPr>
              <a:t>A</a:t>
            </a:r>
            <a:r>
              <a:rPr lang="en-US" sz="2400" dirty="0" smtClean="0">
                <a:latin typeface="TimesNewRomanPSMT"/>
              </a:rPr>
              <a:t>bdul </a:t>
            </a:r>
            <a:r>
              <a:rPr lang="en-US" sz="2400" dirty="0" err="1" smtClean="0">
                <a:latin typeface="TimesNewRomanPSMT"/>
              </a:rPr>
              <a:t>Karim</a:t>
            </a:r>
            <a:endParaRPr lang="en-US" sz="2400" dirty="0">
              <a:latin typeface="TimesNewRomanPSMT"/>
            </a:endParaRPr>
          </a:p>
        </p:txBody>
      </p:sp>
      <p:pic>
        <p:nvPicPr>
          <p:cNvPr id="25" name="Picture 24" descr="observerbd.com_1562524294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53144" y="4042410"/>
            <a:ext cx="2496312" cy="19735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555945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7661" y="276699"/>
            <a:ext cx="10815144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TimesNewRomanPSMT"/>
              </a:rPr>
              <a:t>3. </a:t>
            </a:r>
            <a:r>
              <a:rPr lang="en-US" sz="3600" dirty="0">
                <a:latin typeface="TimesNewRomanPSMT"/>
              </a:rPr>
              <a:t>Do you like folk songs? If you do, who is your </a:t>
            </a:r>
            <a:r>
              <a:rPr lang="en-US" sz="3600" dirty="0" err="1">
                <a:latin typeface="TimesNewRomanPSMT"/>
              </a:rPr>
              <a:t>favourite</a:t>
            </a:r>
            <a:r>
              <a:rPr lang="en-US" sz="3600" dirty="0">
                <a:latin typeface="TimesNewRomanPSMT"/>
              </a:rPr>
              <a:t> folksinger? Which song or songs do you like most</a:t>
            </a:r>
            <a:r>
              <a:rPr lang="en-US" sz="3600" dirty="0" smtClean="0">
                <a:latin typeface="TimesNewRomanPSMT"/>
              </a:rPr>
              <a:t>?</a:t>
            </a:r>
            <a:endParaRPr lang="en-US" sz="2400" dirty="0">
              <a:latin typeface="TimesNewRomanPSM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55" y="1820779"/>
            <a:ext cx="8439912" cy="3513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63297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9184" y="80397"/>
            <a:ext cx="11740895" cy="1077218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NewRomanPSMT"/>
              </a:rPr>
              <a:t>Look </a:t>
            </a:r>
            <a:r>
              <a:rPr lang="en-US" sz="3200" dirty="0">
                <a:latin typeface="TimesNewRomanPSMT"/>
              </a:rPr>
              <a:t>at the musical instruments in Activity A above and say which instruments go well with the folk songs</a:t>
            </a:r>
            <a:r>
              <a:rPr lang="en-US" sz="3200" dirty="0" smtClean="0">
                <a:latin typeface="TimesNewRomanPSMT"/>
              </a:rPr>
              <a:t>?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43672" y="3544746"/>
            <a:ext cx="1228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 drum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147" y="1700784"/>
            <a:ext cx="1186741" cy="17834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8872" y="1993392"/>
            <a:ext cx="1801368" cy="13807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896" y="1783081"/>
            <a:ext cx="1742560" cy="14424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7419319" y="4392655"/>
            <a:ext cx="1597074" cy="11939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065" y="1883663"/>
            <a:ext cx="1289304" cy="16006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674870"/>
            <a:ext cx="1956816" cy="13327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016" y="4674870"/>
            <a:ext cx="2185418" cy="13327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89" y="4674870"/>
            <a:ext cx="1856232" cy="14401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766523" y="2004267"/>
            <a:ext cx="1783492" cy="117652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320" y="4273374"/>
            <a:ext cx="1610528" cy="167022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94882" y="6124694"/>
            <a:ext cx="65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tabla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11819" y="3747254"/>
            <a:ext cx="799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dotara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130238" y="3701534"/>
            <a:ext cx="872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sarinda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206283" y="6042398"/>
            <a:ext cx="713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piano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5270957" y="6024110"/>
            <a:ext cx="1284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harmonium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7620896" y="5996678"/>
            <a:ext cx="845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ek-tara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0166944" y="5969246"/>
            <a:ext cx="691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violin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010289" y="3664958"/>
            <a:ext cx="733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guitar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808419" y="3619238"/>
            <a:ext cx="15078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bamboo flute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0597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880" y="5534662"/>
            <a:ext cx="11994920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NewRomanPSMT"/>
              </a:rPr>
              <a:t>Discuss </a:t>
            </a:r>
            <a:r>
              <a:rPr lang="en-US" sz="3200" dirty="0">
                <a:latin typeface="TimesNewRomanPSMT"/>
              </a:rPr>
              <a:t>in groups whether the modern instruments like </a:t>
            </a:r>
            <a:r>
              <a:rPr lang="en-US" sz="3200" dirty="0" err="1">
                <a:latin typeface="TimesNewRomanPSMT"/>
              </a:rPr>
              <a:t>guiter</a:t>
            </a:r>
            <a:r>
              <a:rPr lang="en-US" sz="3200" dirty="0">
                <a:latin typeface="TimesNewRomanPSMT"/>
              </a:rPr>
              <a:t> and the piano could be played with the folk songs</a:t>
            </a:r>
            <a:r>
              <a:rPr lang="en-US" sz="3200" dirty="0" smtClean="0">
                <a:latin typeface="TimesNewRomanPSMT"/>
              </a:rPr>
              <a:t>?</a:t>
            </a:r>
            <a:endParaRPr lang="en-US" sz="2400" dirty="0">
              <a:latin typeface="TimesNewRomanPSM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85186" y="3752193"/>
            <a:ext cx="2575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936" y="1389888"/>
            <a:ext cx="5614416" cy="38313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3776472" y="320040"/>
            <a:ext cx="3712464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Discuss in 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groups: </a:t>
            </a:r>
            <a:endParaRPr lang="en-US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563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124" y="5076485"/>
            <a:ext cx="11824138" cy="10772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Do </a:t>
            </a:r>
            <a:r>
              <a:rPr lang="en-US" sz="3200" dirty="0"/>
              <a:t>you want more or less </a:t>
            </a:r>
            <a:r>
              <a:rPr lang="en-US" sz="3200" dirty="0" err="1"/>
              <a:t>programmes</a:t>
            </a:r>
            <a:r>
              <a:rPr lang="en-US" sz="3200" dirty="0"/>
              <a:t> on folk songs on our TV channels? </a:t>
            </a:r>
            <a:r>
              <a:rPr lang="en-US" sz="3200" dirty="0" smtClean="0"/>
              <a:t>Why</a:t>
            </a:r>
            <a:r>
              <a:rPr lang="en-US" sz="3200" dirty="0"/>
              <a:t>?/why not?</a:t>
            </a:r>
            <a:r>
              <a:rPr lang="en-US" sz="3200" dirty="0">
                <a:latin typeface="TimesNewRomanPSMT"/>
              </a:rPr>
              <a:t>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277715" y="4351285"/>
            <a:ext cx="2554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Home work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807" y="122833"/>
            <a:ext cx="6831723" cy="42284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1574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9888237">
            <a:off x="-42027" y="641142"/>
            <a:ext cx="2879834" cy="830997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Thank you</a:t>
            </a:r>
            <a:endParaRPr lang="en-US" sz="4800" dirty="0"/>
          </a:p>
        </p:txBody>
      </p:sp>
      <p:pic>
        <p:nvPicPr>
          <p:cNvPr id="4098" name="Picture 2" descr="picture of lalon shah এর ছবির ফলাফল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408" y="1618170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9208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116" y="1902371"/>
            <a:ext cx="2398974" cy="28903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ounded Rectangle 7"/>
          <p:cNvSpPr/>
          <p:nvPr/>
        </p:nvSpPr>
        <p:spPr>
          <a:xfrm>
            <a:off x="157655" y="4897821"/>
            <a:ext cx="5896304" cy="17131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Musa. </a:t>
            </a:r>
            <a:r>
              <a:rPr lang="en-US" sz="2800" dirty="0" err="1" smtClean="0"/>
              <a:t>Rahima</a:t>
            </a:r>
            <a:r>
              <a:rPr lang="en-US" sz="2800" dirty="0" smtClean="0"/>
              <a:t> </a:t>
            </a:r>
            <a:r>
              <a:rPr lang="en-US" sz="2800" dirty="0" err="1" smtClean="0"/>
              <a:t>Akther</a:t>
            </a:r>
            <a:endParaRPr lang="en-US" sz="2800" dirty="0" smtClean="0"/>
          </a:p>
          <a:p>
            <a:pPr algn="ctr"/>
            <a:r>
              <a:rPr lang="en-US" sz="2800" dirty="0" smtClean="0"/>
              <a:t>Asst. teacher</a:t>
            </a:r>
          </a:p>
          <a:p>
            <a:pPr algn="ctr"/>
            <a:r>
              <a:rPr lang="en-US" sz="2800" dirty="0" smtClean="0"/>
              <a:t>Khulna Engineering University School</a:t>
            </a:r>
            <a:endParaRPr lang="en-US" sz="2800" dirty="0"/>
          </a:p>
        </p:txBody>
      </p:sp>
      <p:sp>
        <p:nvSpPr>
          <p:cNvPr id="9" name="Rounded Rectangle 8"/>
          <p:cNvSpPr/>
          <p:nvPr/>
        </p:nvSpPr>
        <p:spPr>
          <a:xfrm>
            <a:off x="7041931" y="5120469"/>
            <a:ext cx="4603531" cy="16061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sz="3200" dirty="0" smtClean="0"/>
              <a:t>Class 8 </a:t>
            </a:r>
          </a:p>
          <a:p>
            <a:pPr algn="ctr"/>
            <a:r>
              <a:rPr lang="en-US" sz="3200" dirty="0" smtClean="0"/>
              <a:t>English 1</a:t>
            </a:r>
            <a:r>
              <a:rPr lang="en-US" sz="3200" baseline="30000" dirty="0" smtClean="0"/>
              <a:t>st</a:t>
            </a:r>
            <a:r>
              <a:rPr lang="en-US" sz="3200" dirty="0" smtClean="0"/>
              <a:t> paper</a:t>
            </a:r>
            <a:endParaRPr lang="en-US" sz="3200" dirty="0"/>
          </a:p>
        </p:txBody>
      </p:sp>
      <p:sp>
        <p:nvSpPr>
          <p:cNvPr id="10" name="Curved Up Ribbon 9"/>
          <p:cNvSpPr/>
          <p:nvPr/>
        </p:nvSpPr>
        <p:spPr>
          <a:xfrm>
            <a:off x="3132086" y="21033"/>
            <a:ext cx="5959366" cy="1545021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ntroduction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661" y="1970374"/>
            <a:ext cx="1984248" cy="273268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76769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027379898"/>
              </p:ext>
            </p:extLst>
          </p:nvPr>
        </p:nvGraphicFramePr>
        <p:xfrm>
          <a:off x="5638800" y="3032125"/>
          <a:ext cx="914400" cy="792163"/>
        </p:xfrm>
        <a:graphic>
          <a:graphicData uri="http://schemas.openxmlformats.org/presentationml/2006/ole">
            <p:oleObj spid="_x0000_s1039" name="Packager Shell Object" showAsIcon="1" r:id="rId3" imgW="914400" imgH="792360" progId="Package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611880" y="566928"/>
            <a:ext cx="5577840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Look at the video:</a:t>
            </a:r>
            <a:endParaRPr lang="en-US" sz="54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258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1958" y="136649"/>
            <a:ext cx="7956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Today’s lesson is  “Our folk songs”</a:t>
            </a:r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273133" y="2112578"/>
            <a:ext cx="3689159" cy="195492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Unit: 1</a:t>
            </a:r>
          </a:p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Lesson: 01</a:t>
            </a:r>
          </a:p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Page:</a:t>
            </a:r>
            <a:r>
              <a:rPr lang="en-US" sz="3200" baseline="0" dirty="0" smtClean="0">
                <a:solidFill>
                  <a:srgbClr val="C00000"/>
                </a:solidFill>
              </a:rPr>
              <a:t> 30</a:t>
            </a:r>
          </a:p>
          <a:p>
            <a:pPr algn="ctr"/>
            <a:r>
              <a:rPr lang="en-US" sz="3200" baseline="0" dirty="0" smtClean="0">
                <a:solidFill>
                  <a:srgbClr val="C00000"/>
                </a:solidFill>
              </a:rPr>
              <a:t>Time: 50 minutes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13796" y="5317336"/>
            <a:ext cx="84977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NewRomanPSMT"/>
              </a:rPr>
              <a:t>“</a:t>
            </a:r>
            <a:r>
              <a:rPr lang="en-US" sz="3200" dirty="0" err="1" smtClean="0">
                <a:latin typeface="TimesNewRomanPSMT"/>
              </a:rPr>
              <a:t>loke</a:t>
            </a:r>
            <a:r>
              <a:rPr lang="en-US" sz="3200" dirty="0" smtClean="0">
                <a:latin typeface="TimesNewRomanPSMT"/>
              </a:rPr>
              <a:t> bole ho bole re </a:t>
            </a:r>
            <a:r>
              <a:rPr lang="en-US" sz="3200" dirty="0" err="1" smtClean="0">
                <a:latin typeface="TimesNewRomanPSMT"/>
              </a:rPr>
              <a:t>ghor</a:t>
            </a:r>
            <a:r>
              <a:rPr lang="en-US" sz="3200" dirty="0" smtClean="0">
                <a:latin typeface="TimesNewRomanPSMT"/>
              </a:rPr>
              <a:t> </a:t>
            </a:r>
            <a:r>
              <a:rPr lang="en-US" sz="3200" dirty="0" err="1" smtClean="0">
                <a:latin typeface="TimesNewRomanPSMT"/>
              </a:rPr>
              <a:t>barhi</a:t>
            </a:r>
            <a:r>
              <a:rPr lang="en-US" sz="3200" dirty="0" smtClean="0">
                <a:latin typeface="TimesNewRomanPSMT"/>
              </a:rPr>
              <a:t> </a:t>
            </a:r>
            <a:r>
              <a:rPr lang="en-US" sz="3200" dirty="0" err="1" smtClean="0">
                <a:latin typeface="TimesNewRomanPSMT"/>
              </a:rPr>
              <a:t>vala</a:t>
            </a:r>
            <a:r>
              <a:rPr lang="en-US" sz="3200" dirty="0" smtClean="0">
                <a:latin typeface="TimesNewRomanPSMT"/>
              </a:rPr>
              <a:t> </a:t>
            </a:r>
            <a:r>
              <a:rPr lang="en-US" sz="3200" dirty="0" err="1" smtClean="0">
                <a:latin typeface="TimesNewRomanPSMT"/>
              </a:rPr>
              <a:t>na</a:t>
            </a:r>
            <a:r>
              <a:rPr lang="en-US" sz="3200" dirty="0" smtClean="0">
                <a:latin typeface="TimesNewRomanPSMT"/>
              </a:rPr>
              <a:t> </a:t>
            </a:r>
            <a:r>
              <a:rPr lang="en-US" sz="3200" dirty="0" err="1" smtClean="0">
                <a:latin typeface="TimesNewRomanPSMT"/>
              </a:rPr>
              <a:t>amar</a:t>
            </a:r>
            <a:r>
              <a:rPr lang="en-US" sz="3200" dirty="0" smtClean="0">
                <a:latin typeface="TimesNewRomanPSMT"/>
              </a:rPr>
              <a:t>”</a:t>
            </a:r>
            <a:endParaRPr lang="en-US" sz="3200" dirty="0">
              <a:latin typeface="TimesNewRomanPSM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936" y="844535"/>
            <a:ext cx="4301490" cy="41846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83886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18488" y="2026322"/>
            <a:ext cx="9186147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 </a:t>
            </a:r>
            <a:endParaRPr lang="en-US" sz="4000" b="1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sz="32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end the lesson, students will be able to –</a:t>
            </a:r>
          </a:p>
          <a:p>
            <a:endParaRPr lang="en-US" sz="3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romanUcPeriod"/>
            </a:pPr>
            <a:r>
              <a:rPr lang="en-US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Work in pairs;</a:t>
            </a:r>
            <a:endParaRPr lang="en-US" sz="3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romanUcPeriod"/>
            </a:pPr>
            <a:r>
              <a:rPr lang="en-US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Read and answer the questions;</a:t>
            </a:r>
            <a:endParaRPr lang="en-US" sz="3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romanUcPeriod"/>
            </a:pPr>
            <a:r>
              <a:rPr lang="en-US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Discuss in groups;</a:t>
            </a:r>
            <a:endParaRPr lang="en-US" sz="3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romanUcPeriod"/>
            </a:pPr>
            <a:r>
              <a:rPr lang="en-US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Write a paragraph by answering questions;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487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9808" y="1278166"/>
            <a:ext cx="1093073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folk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9167026" y="5750326"/>
            <a:ext cx="183930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Folk tale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834308" y="5759471"/>
            <a:ext cx="217406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Folk song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867804" y="273271"/>
            <a:ext cx="2753713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4400" dirty="0"/>
              <a:t>K</a:t>
            </a:r>
            <a:r>
              <a:rPr lang="bn-BD" sz="4400" dirty="0" smtClean="0"/>
              <a:t>ew words</a:t>
            </a:r>
            <a:endParaRPr lang="en-US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5043600" y="5784451"/>
            <a:ext cx="2543503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Folk dance</a:t>
            </a:r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368" y="2386584"/>
            <a:ext cx="3371088" cy="3063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048" y="2386584"/>
            <a:ext cx="3383280" cy="3063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24" y="2386584"/>
            <a:ext cx="3503096" cy="3063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21725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3696" y="1250734"/>
            <a:ext cx="3974696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Musical instrument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4334148" y="126967"/>
            <a:ext cx="2753713" cy="769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4400" dirty="0"/>
              <a:t>K</a:t>
            </a:r>
            <a:r>
              <a:rPr lang="bn-BD" sz="4400" dirty="0" smtClean="0"/>
              <a:t>ew word</a:t>
            </a:r>
            <a:endParaRPr lang="en-US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2624328" y="5912026"/>
            <a:ext cx="7114032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Instruments which are related to music.</a:t>
            </a:r>
            <a:endParaRPr lang="en-US" sz="3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888" y="2267712"/>
            <a:ext cx="9573768" cy="3383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21725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27400" y="683901"/>
            <a:ext cx="6144631" cy="584775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Look at the musical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instruments 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43672" y="3544746"/>
            <a:ext cx="1228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 drum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032" y="91440"/>
            <a:ext cx="2551176" cy="24825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147" y="1700784"/>
            <a:ext cx="1186741" cy="17834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8872" y="1993392"/>
            <a:ext cx="1801368" cy="13807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896" y="1783081"/>
            <a:ext cx="1742560" cy="14424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7419319" y="4392655"/>
            <a:ext cx="1597074" cy="11939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065" y="1883663"/>
            <a:ext cx="1289304" cy="16006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674870"/>
            <a:ext cx="1956816" cy="13327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016" y="4674870"/>
            <a:ext cx="2185418" cy="13327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89" y="4674870"/>
            <a:ext cx="1856232" cy="14401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766523" y="2004267"/>
            <a:ext cx="1783492" cy="117652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320" y="4273374"/>
            <a:ext cx="1610528" cy="167022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94882" y="6124694"/>
            <a:ext cx="65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tabla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11819" y="3747254"/>
            <a:ext cx="799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dotara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130238" y="3701534"/>
            <a:ext cx="872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sarinda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206283" y="6042398"/>
            <a:ext cx="713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piano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5270957" y="6024110"/>
            <a:ext cx="1284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harmonium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7620896" y="5996678"/>
            <a:ext cx="845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ek-tara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0166944" y="5969246"/>
            <a:ext cx="691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violin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010289" y="3664958"/>
            <a:ext cx="733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guitar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808419" y="3619238"/>
            <a:ext cx="15078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bamboo flute </a:t>
            </a:r>
            <a:endParaRPr lang="en-US" dirty="0"/>
          </a:p>
        </p:txBody>
      </p:sp>
      <p:sp>
        <p:nvSpPr>
          <p:cNvPr id="25" name="Cloud Callout 24"/>
          <p:cNvSpPr/>
          <p:nvPr/>
        </p:nvSpPr>
        <p:spPr>
          <a:xfrm>
            <a:off x="161543" y="91440"/>
            <a:ext cx="2252473" cy="13716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Work in pairs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331333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17344" y="319910"/>
            <a:ext cx="5189839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1. Can </a:t>
            </a:r>
            <a:r>
              <a:rPr lang="en-US" sz="3600" dirty="0"/>
              <a:t>you sing a </a:t>
            </a:r>
            <a:r>
              <a:rPr lang="en-US" sz="3600" dirty="0" smtClean="0"/>
              <a:t>song?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384" y="1435608"/>
            <a:ext cx="8439912" cy="3858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36804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1435</TotalTime>
  <Words>428</Words>
  <Application>Microsoft Office PowerPoint</Application>
  <PresentationFormat>Custom</PresentationFormat>
  <Paragraphs>82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User</cp:lastModifiedBy>
  <cp:revision>127</cp:revision>
  <dcterms:created xsi:type="dcterms:W3CDTF">2019-02-28T15:30:40Z</dcterms:created>
  <dcterms:modified xsi:type="dcterms:W3CDTF">2020-01-19T03:36:38Z</dcterms:modified>
</cp:coreProperties>
</file>