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70" r:id="rId10"/>
    <p:sldId id="272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B49F6D-153F-0041-8066-0BFA50CD4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2E8A6E4-053B-3449-86A8-95866AC0D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149374-A07F-AD44-89A8-61253887D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DCE1AD-8BD2-6147-850A-E55A760C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860BBC-C889-2F4B-96BF-7E2B2E985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707DE0-9BB2-614A-AF4B-2C7A1E09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95B883-0647-8848-AEFE-3356C7EE1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31423E-A8DE-EB4D-AA55-0E74DB66B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997049-E9E4-4843-8DC8-01E56D53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E0AC3E-B058-1842-B40B-BB3DDC9F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8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A5E5BE4-232D-C345-9C55-E37E44938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C98EA6-E17D-0043-B490-9FE12680A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E2009F-E6FB-C242-83E0-725CF4C6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AA9DC0-58F1-1446-8915-87BBBA63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1B5AE4-6B9B-1149-91D4-4CB5065C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4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087100-00BD-8747-AE3C-EF03BF80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81D943-CDF3-F34F-8F8B-52AE63020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6BA947-E606-0843-B61F-A334D26AC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AC008C-FDD7-1345-81B9-45BBBFBF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DE1DE5-CB27-B74C-9C04-D3EDAC111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4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1E8CF6-D7A9-A841-B308-1337C0BE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EE5744-13FA-8648-84A4-1A3847FA1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5985F-C5E6-F34A-ACC6-E374AC701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75CA17-A5D3-D345-B648-BA7BCA91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D1BD8-B8B6-4C47-9E9D-C046C3ACD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9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BF73CD-5EEF-2945-91D1-90F1A64A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82434C-CDD9-C640-8AEE-0752B7E94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EF23A31-D5EE-7D4F-82F0-11F6886DA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5393102-DAB6-2C4C-92E4-87DD7362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A4B90DE-6F41-E145-BE14-DEB058621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047887-69B2-6045-9357-996F67FE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4B4B89-3E3F-604D-B053-92769354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6E4F55-A174-BE40-A858-3E51EA9CA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8D1FDCD-6D5E-8A48-BFF8-3A745CC66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B6D93CF-AB2F-FD44-9D7B-0FC3CD2AF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BB53EA1-9E7B-7C43-B09A-28F4E7470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5F24CC3-53A8-534D-BDBF-16A30937B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CEC7385-CF6F-C34E-804D-15E97440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B10CDC1-6885-BB45-A383-64FC91BE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8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4CF2CC-4975-9943-B3BA-3C43D389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2A79584-EAC8-D845-A061-B39057763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C50C77D-14F4-C549-B97A-41E92CB5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DA0F500-06F3-4442-94F9-374D8FD9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2F30867-1F6B-FD4C-BF9F-C3A050CB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05C9FE5-58EA-2F4C-B792-AA000D2C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A1E0596-76BC-0749-850F-5EAD04FE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3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3C7A27-8638-E745-99DD-BFB9455EE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A17369-55FE-8344-9CCB-677223673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8A22EBB-81F7-0941-9372-01F8FE9C2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3AFA12-E0F0-C540-84FF-331692EA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76EA05-E560-2C4C-9736-1A2FE66BB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928376E-5991-8A45-8CEE-C68F98F3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6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212490-12CC-1B41-BC70-F7FB3F27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33BF64-D75D-B740-A6D0-EA9A386EF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0A9B546-1CEA-6740-A3B3-1241DA635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0968F18-C3D5-F243-8294-60D34EF46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B1B939-7B0C-B94D-89A8-5D2D38C4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1BDC36-A449-EF41-87F7-0305DB79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9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B33E228-FF0D-004C-87ED-B852552A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6E6705-138F-424E-8159-E4D7EAEA2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630C9E-7D9F-0F43-8CD8-2E394291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37A9-A1B7-A34E-BA3D-7B8442F7A079}" type="datetimeFigureOut">
              <a:rPr lang="en-US" smtClean="0"/>
              <a:t>19-Jan-20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20F09F-5C51-8A48-81F6-19895E558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EC25B8-4F12-F84F-9DBC-C8A058EFC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7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24"/>
            <a:ext cx="12192000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E3C7314D-B5DD-C14D-BF0C-42D3929F6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097996">
            <a:off x="876277" y="1325346"/>
            <a:ext cx="9144000" cy="1366838"/>
          </a:xfrm>
          <a:effectLst>
            <a:reflection blurRad="457200" stA="45000" endPos="65000" dist="50800" dir="5400000" sy="-100000" algn="bl" rotWithShape="0"/>
            <a:softEdge rad="876300"/>
          </a:effectLst>
        </p:spPr>
        <p:txBody>
          <a:bodyPr>
            <a:normAutofit/>
          </a:bodyPr>
          <a:lstStyle/>
          <a:p>
            <a:r>
              <a:rPr lang="en-GB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0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27E32-6429-184E-9DF7-840A8E8C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7279"/>
          </a:xfrm>
          <a:gradFill>
            <a:gsLst>
              <a:gs pos="71000">
                <a:schemeClr val="accent1">
                  <a:lumMod val="5000"/>
                  <a:lumOff val="9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 বন্ধন গঠনকারী ইলেকট্রন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DFFBCF-CC5A-CE41-8DF8-A012F8D7F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3905"/>
            <a:ext cx="12192000" cy="1346662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60000"/>
                  <a:lumOff val="40000"/>
                </a:schemeClr>
              </a:gs>
              <a:gs pos="8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পরমাণু দুটির বেজোড় ইলেকট্র বিশিষ্ট 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অরবিটাল পরস্পর </a:t>
            </a:r>
            <a:r>
              <a:rPr lang="en-GB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7192"/>
            <a:ext cx="12192000" cy="438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9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98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27E32-6429-184E-9DF7-840A8E8C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727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3DFFBCF-CC5A-CE41-8DF8-A012F8D7F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4151"/>
            <a:ext cx="12192000" cy="584384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1000">
                <a:schemeClr val="accent3">
                  <a:lumMod val="60000"/>
                  <a:lumOff val="40000"/>
                </a:schemeClr>
              </a:gs>
              <a:gs pos="21000">
                <a:schemeClr val="accent1">
                  <a:lumMod val="45000"/>
                  <a:lumOff val="55000"/>
                </a:schemeClr>
              </a:gs>
              <a:gs pos="16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4800" dirty="0" smtClean="0"/>
          </a:p>
          <a:p>
            <a:pPr marL="0" indent="0">
              <a:buNone/>
            </a:pPr>
            <a:r>
              <a:rPr lang="en-GB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2">
                <a:lumMod val="20000"/>
                <a:lumOff val="80000"/>
              </a:schemeClr>
            </a:gs>
            <a:gs pos="98724">
              <a:srgbClr val="ABC0E4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3CE328-80C4-7347-B014-0D64762E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053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3BC47A-B8B4-7243-A0F8-5971B52F9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0531"/>
            <a:ext cx="12192000" cy="57274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4800" dirty="0" smtClean="0"/>
          </a:p>
          <a:p>
            <a:pPr marL="0" indent="0"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গঠনকালে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অরবিটালগুলো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অধিক্রমন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3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4">
                <a:lumMod val="60000"/>
                <a:lumOff val="40000"/>
              </a:schemeClr>
            </a:gs>
            <a:gs pos="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8709E1-C2F1-664E-A704-D600214A4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727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88BE16-C0B2-2348-8277-EEF200CB5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4" y="1097280"/>
            <a:ext cx="12058996" cy="5760720"/>
          </a:xfrm>
          <a:gradFill>
            <a:gsLst>
              <a:gs pos="92000">
                <a:schemeClr val="accent4">
                  <a:lumMod val="60000"/>
                  <a:lumOff val="4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98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bn-IN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58B6EA-C57C-664A-A8DA-1BB99E6F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168" y="1"/>
            <a:ext cx="12192000" cy="114715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338C7A-006B-494C-8019-0F4FBBB45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7157"/>
            <a:ext cx="12169832" cy="5710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ধরণের </a:t>
            </a:r>
            <a:r>
              <a:rPr lang="en-GB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GB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 </a:t>
            </a:r>
            <a:r>
              <a:rPr lang="en-GB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অণুতে</a:t>
            </a:r>
            <a:r>
              <a:rPr lang="en-GB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6">
                <a:lumMod val="40000"/>
                <a:lumOff val="60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F83195-93D8-EB43-A4D3-88112DD0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728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9D7844-6110-EE4E-A6F6-DBED73341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7281"/>
            <a:ext cx="12192000" cy="5760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en-GB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GB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GB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GB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GB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5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7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2" y="0"/>
            <a:ext cx="10428577" cy="66865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0"/>
          </a:effec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759DD23D-26E8-014F-992E-E1E0FC6F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670122">
            <a:off x="396015" y="1581668"/>
            <a:ext cx="9747808" cy="1325563"/>
          </a:xfrm>
        </p:spPr>
        <p:txBody>
          <a:bodyPr>
            <a:normAutofit/>
          </a:bodyPr>
          <a:lstStyle/>
          <a:p>
            <a:pPr algn="ctr"/>
            <a:r>
              <a:rPr lang="en-GB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GB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8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CFD9BF-C6AC-F640-AF05-52E667AC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690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8E7AA0-4EF0-A44A-9758-212AA8B46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46910"/>
            <a:ext cx="12192000" cy="5611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GB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GB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GB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GB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GB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জেলাঃ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GB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ID: </a:t>
            </a:r>
            <a:r>
              <a:rPr lang="en-GB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rafiqulalam.nmc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04" y="1246909"/>
            <a:ext cx="4743796" cy="561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F567A4-444E-4C49-B253-A24B13AC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9678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4ABF3D-97A4-E94D-9915-C43641373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6785"/>
            <a:ext cx="12192000" cy="551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GB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GB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৩য়(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 পর্যায়বৃত্ত ধর্ম ও </a:t>
            </a:r>
            <a:r>
              <a:rPr lang="en-GB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GB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GB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20000"/>
                <a:lumOff val="80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0C4458-6ED4-D346-83C7-D66E59AD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01"/>
            <a:ext cx="12169833" cy="99841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effectLst>
                  <a:outerShdw blurRad="60007" dir="2000400" sy="-30000" kx="-800400" algn="bl" rotWithShape="0">
                    <a:schemeClr val="accent4">
                      <a:lumMod val="60000"/>
                      <a:lumOff val="40000"/>
                      <a:alpha val="2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পূর্বজ্ঞ্যান</a:t>
            </a:r>
            <a:r>
              <a:rPr lang="en-GB" sz="5400" dirty="0">
                <a:solidFill>
                  <a:srgbClr val="FF0000"/>
                </a:solidFill>
                <a:effectLst>
                  <a:outerShdw blurRad="60007" dir="2000400" sy="-30000" kx="-800400" algn="bl" rotWithShape="0">
                    <a:schemeClr val="accent4">
                      <a:lumMod val="60000"/>
                      <a:lumOff val="40000"/>
                      <a:alpha val="2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effectLst>
                  <a:outerShdw blurRad="60007" dir="2000400" sy="-30000" kx="-800400" algn="bl" rotWithShape="0">
                    <a:schemeClr val="accent4">
                      <a:lumMod val="60000"/>
                      <a:lumOff val="40000"/>
                      <a:alpha val="2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5400" dirty="0">
              <a:solidFill>
                <a:srgbClr val="FF0000"/>
              </a:solidFill>
              <a:effectLst>
                <a:outerShdw blurRad="60007" dir="2000400" sy="-30000" kx="-800400" algn="bl" rotWithShape="0">
                  <a:schemeClr val="accent4">
                    <a:lumMod val="60000"/>
                    <a:lumOff val="40000"/>
                    <a:alpha val="2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19838" y="5829301"/>
            <a:ext cx="5872162" cy="10287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GB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পাই</a:t>
            </a:r>
            <a:r>
              <a:rPr lang="en-GB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413"/>
            <a:ext cx="12191999" cy="48148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525" y="5829300"/>
            <a:ext cx="6086475" cy="951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GB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GB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>
                <a:lumMod val="20000"/>
                <a:lumOff val="80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75" y="50798"/>
            <a:ext cx="12072938" cy="1035050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27" y="1069224"/>
            <a:ext cx="12072938" cy="5772151"/>
          </a:xfrm>
          <a:gradFill>
            <a:gsLst>
              <a:gs pos="43000">
                <a:schemeClr val="accent2">
                  <a:lumMod val="20000"/>
                  <a:lumOff val="8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2">
                  <a:lumMod val="7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l"/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</a:p>
          <a:p>
            <a:pPr algn="l"/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পাই </a:t>
            </a:r>
            <a:r>
              <a:rPr lang="bn-IN" sz="48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 কাকে </a:t>
            </a:r>
            <a:r>
              <a:rPr lang="bn-IN" sz="48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তা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pPr algn="l"/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পাই বন্ধন কিভাবে গঠিত হয় তা ব্যাখ্যা করতে পারবে।</a:t>
            </a:r>
          </a:p>
          <a:p>
            <a:pPr algn="l"/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অণুতে পাই বন্ধন চিহ্নিত করতে পারবে।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50DBC1-7A93-E84C-82B5-C5721541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23"/>
            <a:ext cx="12192000" cy="1325563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সিগমা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F6A3A8-D335-B249-BC4D-65EFA61E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1986"/>
            <a:ext cx="12192000" cy="5361709"/>
          </a:xfrm>
          <a:gradFill>
            <a:gsLst>
              <a:gs pos="100000">
                <a:schemeClr val="accent2">
                  <a:lumMod val="7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6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পরমাণুদ্বয়ের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বেজোড়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অধিক্রমন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মাধ্যমে যে বন্ধন গঠন করে </a:t>
            </a:r>
            <a:r>
              <a:rPr lang="en-GB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উল্লেখ্য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সিগমা বন্ধন গঠনের পরে অসংকরিত 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অরবিটাল থাকলেই শুধু পাই বন্ধন গঠন সম্ভব।</a:t>
            </a:r>
            <a:endParaRPr lang="en-GB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chemeClr val="accent4">
                <a:lumMod val="20000"/>
                <a:lumOff val="80000"/>
              </a:schemeClr>
            </a:gs>
            <a:gs pos="0">
              <a:schemeClr val="accent1">
                <a:lumMod val="45000"/>
                <a:lumOff val="55000"/>
              </a:schemeClr>
            </a:gs>
            <a:gs pos="87000">
              <a:schemeClr val="accent2">
                <a:lumMod val="7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638F7E-E2F6-994D-8BCA-52B00F509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4029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3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বন্ধনের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E27004-07C3-294D-A647-62340648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4030"/>
            <a:ext cx="12192000" cy="5793970"/>
          </a:xfrm>
          <a:gradFill>
            <a:gsLst>
              <a:gs pos="5900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GB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540"/>
            <a:ext cx="6459166" cy="4698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66" y="2159540"/>
            <a:ext cx="5732834" cy="469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2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4A0C03-A55D-2B48-9266-E374397A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5" y="33250"/>
            <a:ext cx="12125495" cy="998162"/>
          </a:xfr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4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2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পাই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বন্ধন</a:t>
            </a:r>
            <a:r>
              <a:rPr lang="bn-IN" dirty="0" smtClean="0">
                <a:solidFill>
                  <a:srgbClr val="FF0000"/>
                </a:solidFill>
              </a:rPr>
              <a:t>ের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গঠন</a:t>
            </a:r>
            <a:r>
              <a:rPr lang="bn-IN" dirty="0" smtClean="0">
                <a:solidFill>
                  <a:srgbClr val="FF0000"/>
                </a:solidFill>
              </a:rPr>
              <a:t> প্রক্রিয়া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E591F1-824B-2B44-9D92-910A860A4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5" y="1064662"/>
            <a:ext cx="12125495" cy="978147"/>
          </a:xfr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2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 </a:t>
            </a:r>
            <a:r>
              <a:rPr lang="en-GB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বেজোড়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97E591F1-824B-2B44-9D92-910A860A4615}"/>
              </a:ext>
            </a:extLst>
          </p:cNvPr>
          <p:cNvSpPr txBox="1">
            <a:spLocks/>
          </p:cNvSpPr>
          <p:nvPr/>
        </p:nvSpPr>
        <p:spPr>
          <a:xfrm>
            <a:off x="33255" y="2057311"/>
            <a:ext cx="12125495" cy="777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GB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GB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" y="2849805"/>
            <a:ext cx="12125496" cy="400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7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23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861B49-F76F-E74A-AB9E-BE9E572E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45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GB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শর্ত</a:t>
            </a:r>
            <a:r>
              <a:rPr lang="en-GB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EF6281-6BB1-364E-BE41-C53FC2818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40" y="850237"/>
            <a:ext cx="12072938" cy="5964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পরমাণুর যোজ্যতা স্তর ইলেকট্রন দ্বারা অপূর্ণ থাকতে হবে।</a:t>
            </a:r>
          </a:p>
          <a:p>
            <a:pPr marL="0" indent="0"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পরমাণুর যোজ্যতা স্তরে বেজোড় ইলেকট্রন বিশিষ্ট একাধিক 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 থাকতে হবে।</a:t>
            </a:r>
          </a:p>
          <a:p>
            <a:pPr marL="0" indent="0"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ভিন্ন দুটি পরমাণুর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 বেজোড় ইলেক্ট্রনের স্পিন বিপরীতমূখী হতে হবে।</a:t>
            </a:r>
          </a:p>
          <a:p>
            <a:pPr marL="0" indent="0">
              <a:buNone/>
            </a:pP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পরমাণুর অরবিটাল দুটি একে অপরের দিকে অগ্রসর হয়ে একে অপরের উপর পাশাপাশি অধিক্রমন হতে হবে।</a:t>
            </a:r>
          </a:p>
        </p:txBody>
      </p:sp>
    </p:spTree>
    <p:extLst>
      <p:ext uri="{BB962C8B-B14F-4D97-AF65-F5344CB8AC3E}">
        <p14:creationId xmlns:p14="http://schemas.microsoft.com/office/powerpoint/2010/main" val="36217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321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স্বাগতম সবাইকে</vt:lpstr>
      <vt:lpstr>শিক্ষক পরিচিত</vt:lpstr>
      <vt:lpstr>পাঠ পরিচিত</vt:lpstr>
      <vt:lpstr>পূর্বজ্ঞ্যান যাচাই</vt:lpstr>
      <vt:lpstr>শিখন ফল</vt:lpstr>
      <vt:lpstr>সিগমা বন্ধন</vt:lpstr>
      <vt:lpstr>পাই বন্ধনের উদাহরণ</vt:lpstr>
      <vt:lpstr>পাই বন্ধনের গঠন প্রক্রিয়া</vt:lpstr>
      <vt:lpstr>পাই বন্ধন গঠনের শর্ত </vt:lpstr>
      <vt:lpstr>পাই বন্ধন গঠনকারী ইলেকট্রন</vt:lpstr>
      <vt:lpstr>একক কাজ</vt:lpstr>
      <vt:lpstr>জোড়ায় কাজ</vt:lpstr>
      <vt:lpstr>দলীয় কাজ</vt:lpstr>
      <vt:lpstr>মুল্যায়ন</vt:lpstr>
      <vt:lpstr>বাড়ীর কাজ</vt:lpstr>
      <vt:lpstr>ধন্যবাদ সবাইকে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Md Rafiqul Alam Sarker</dc:creator>
  <cp:lastModifiedBy>Md Rafiqul Alam Sarker</cp:lastModifiedBy>
  <cp:revision>93</cp:revision>
  <dcterms:created xsi:type="dcterms:W3CDTF">2020-01-16T12:26:08Z</dcterms:created>
  <dcterms:modified xsi:type="dcterms:W3CDTF">2020-01-19T12:22:47Z</dcterms:modified>
</cp:coreProperties>
</file>