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58" r:id="rId6"/>
    <p:sldId id="280" r:id="rId7"/>
    <p:sldId id="265" r:id="rId8"/>
    <p:sldId id="259" r:id="rId9"/>
    <p:sldId id="279" r:id="rId10"/>
    <p:sldId id="257" r:id="rId11"/>
    <p:sldId id="260" r:id="rId12"/>
    <p:sldId id="263" r:id="rId13"/>
    <p:sldId id="274" r:id="rId14"/>
    <p:sldId id="262" r:id="rId15"/>
    <p:sldId id="278" r:id="rId16"/>
    <p:sldId id="277" r:id="rId17"/>
    <p:sldId id="264" r:id="rId18"/>
    <p:sldId id="266" r:id="rId19"/>
    <p:sldId id="267" r:id="rId20"/>
    <p:sldId id="271" r:id="rId21"/>
    <p:sldId id="272" r:id="rId22"/>
    <p:sldId id="273" r:id="rId23"/>
    <p:sldId id="28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928F-1913-446E-8651-D5AF5930F00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30B-C371-4499-8DB0-879CE3A48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8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928F-1913-446E-8651-D5AF5930F00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30B-C371-4499-8DB0-879CE3A48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2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928F-1913-446E-8651-D5AF5930F00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30B-C371-4499-8DB0-879CE3A48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0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928F-1913-446E-8651-D5AF5930F00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30B-C371-4499-8DB0-879CE3A48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928F-1913-446E-8651-D5AF5930F00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30B-C371-4499-8DB0-879CE3A48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6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928F-1913-446E-8651-D5AF5930F00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30B-C371-4499-8DB0-879CE3A48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5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928F-1913-446E-8651-D5AF5930F00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30B-C371-4499-8DB0-879CE3A48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69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928F-1913-446E-8651-D5AF5930F00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30B-C371-4499-8DB0-879CE3A48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1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928F-1913-446E-8651-D5AF5930F00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30B-C371-4499-8DB0-879CE3A48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3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928F-1913-446E-8651-D5AF5930F00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30B-C371-4499-8DB0-879CE3A48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928F-1913-446E-8651-D5AF5930F00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30B-C371-4499-8DB0-879CE3A48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1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D928F-1913-446E-8651-D5AF5930F00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6C30B-C371-4499-8DB0-879CE3A48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9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ijansirbd@gmail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72955" y="232582"/>
            <a:ext cx="11668835" cy="6345639"/>
            <a:chOff x="272955" y="300821"/>
            <a:chExt cx="11668835" cy="634563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955" y="300821"/>
              <a:ext cx="11668835" cy="6345639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2115402" y="5349922"/>
              <a:ext cx="32072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7200" dirty="0" smtClean="0">
                  <a:solidFill>
                    <a:schemeClr val="bg1"/>
                  </a:solidFill>
                </a:rPr>
                <a:t>স্বাগতম</a:t>
              </a:r>
              <a:endParaRPr lang="en-US" sz="7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401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11" y="3138985"/>
            <a:ext cx="11491415" cy="1938992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 মূলের সাথে লাগান মাটির উপরে  উদ্ভিদের অংশটি কান্ড । কান্ডের গায়ে পর্ব , পর্বমধ্য ও শীর্ষ মুকুল থাকে । পর্ব থেকে পাতা উৎপন্ন হয় । কান্ড পাতা ও শাখা প্রশাখার ভার বহন করে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89202" y="719497"/>
            <a:ext cx="6386685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কান্ড 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কাকে বলে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?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0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7262" y="193807"/>
            <a:ext cx="4325620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 ভালোভাবে লক্ষ্য কর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977526" y="1265980"/>
            <a:ext cx="2824162" cy="4038601"/>
            <a:chOff x="2651760" y="152399"/>
            <a:chExt cx="3291840" cy="5740401"/>
          </a:xfrm>
        </p:grpSpPr>
        <p:pic>
          <p:nvPicPr>
            <p:cNvPr id="4" name="Picture 2" descr="C:\Users\i\Desktop\images (23)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54" r="8247" b="11206"/>
            <a:stretch/>
          </p:blipFill>
          <p:spPr bwMode="auto">
            <a:xfrm>
              <a:off x="2651760" y="152399"/>
              <a:ext cx="3291840" cy="57404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C:\Users\i\Desktop\images (24)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11615" r="6355" b="14430"/>
            <a:stretch/>
          </p:blipFill>
          <p:spPr bwMode="auto">
            <a:xfrm>
              <a:off x="5008245" y="4191000"/>
              <a:ext cx="935355" cy="1584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i\Desktop\images (24)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11615" r="6355" b="14430"/>
            <a:stretch/>
          </p:blipFill>
          <p:spPr bwMode="auto">
            <a:xfrm>
              <a:off x="2651760" y="4191000"/>
              <a:ext cx="935355" cy="1584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Rectangle 6"/>
          <p:cNvSpPr/>
          <p:nvPr/>
        </p:nvSpPr>
        <p:spPr>
          <a:xfrm>
            <a:off x="8223621" y="1347661"/>
            <a:ext cx="12298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অগ্রমুকুল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69147" y="2134009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পাতা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69147" y="2675712"/>
            <a:ext cx="657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পর্ব</a:t>
            </a:r>
            <a:r>
              <a:rPr lang="bn-IN" sz="2800" dirty="0" smtClean="0"/>
              <a:t> 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7845943" y="3870875"/>
            <a:ext cx="11304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পর্ব মধ্য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92164" y="4473800"/>
            <a:ext cx="17684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কাক্ষিক মুকুল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60983" y="5875442"/>
            <a:ext cx="23407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একটি শাখা কান্ড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536951" y="1623255"/>
            <a:ext cx="3739801" cy="3522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400454" y="2361063"/>
            <a:ext cx="267902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4389607" y="2838734"/>
            <a:ext cx="3689868" cy="6823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389607" y="3922631"/>
            <a:ext cx="3512447" cy="18466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4667534" y="4342746"/>
            <a:ext cx="3411941" cy="32209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99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88524" y="128644"/>
            <a:ext cx="3578224" cy="83099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কান্ডের শ্রেণিকরণ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35046" y="1044557"/>
            <a:ext cx="8851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কান্ড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854890" y="1554435"/>
            <a:ext cx="10026" cy="49702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2906973" y="2051460"/>
            <a:ext cx="6250673" cy="682388"/>
            <a:chOff x="2906973" y="2051460"/>
            <a:chExt cx="6250673" cy="68238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906973" y="2051460"/>
              <a:ext cx="625067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2948651" y="2051460"/>
              <a:ext cx="6208995" cy="682388"/>
              <a:chOff x="2948651" y="2051460"/>
              <a:chExt cx="6208995" cy="682388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>
                <a:off x="9157646" y="2051460"/>
                <a:ext cx="0" cy="682388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2948651" y="2051460"/>
                <a:ext cx="0" cy="682388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Rectangle 16"/>
          <p:cNvSpPr/>
          <p:nvPr/>
        </p:nvSpPr>
        <p:spPr>
          <a:xfrm>
            <a:off x="2261604" y="2770185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সবল কান্ড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511857" y="2664104"/>
            <a:ext cx="16731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দুর্বল কান্ড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948651" y="3187324"/>
            <a:ext cx="1" cy="6993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805218" y="3868066"/>
            <a:ext cx="4203510" cy="409432"/>
            <a:chOff x="805218" y="3868066"/>
            <a:chExt cx="4203510" cy="409432"/>
          </a:xfrm>
        </p:grpSpPr>
        <p:grpSp>
          <p:nvGrpSpPr>
            <p:cNvPr id="5" name="Group 4"/>
            <p:cNvGrpSpPr/>
            <p:nvPr/>
          </p:nvGrpSpPr>
          <p:grpSpPr>
            <a:xfrm>
              <a:off x="805218" y="3889613"/>
              <a:ext cx="4203510" cy="358462"/>
              <a:chOff x="805218" y="3889613"/>
              <a:chExt cx="4203510" cy="358462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805218" y="3889613"/>
                <a:ext cx="420351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832514" y="3893234"/>
                <a:ext cx="0" cy="354841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Arrow Connector 31"/>
            <p:cNvCxnSpPr/>
            <p:nvPr/>
          </p:nvCxnSpPr>
          <p:spPr>
            <a:xfrm>
              <a:off x="4995078" y="3868066"/>
              <a:ext cx="0" cy="40943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264844" y="4377098"/>
            <a:ext cx="15808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অশাখা কান্ড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472115" y="4308859"/>
            <a:ext cx="1584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শাখাম্বিত কান্ড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008727" y="4711889"/>
            <a:ext cx="0" cy="41966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432323" y="5977718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মঠ আকৃতির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158507" y="6011676"/>
            <a:ext cx="18873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গম্বুজ আকৃতির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119370" y="5131558"/>
            <a:ext cx="3854636" cy="890725"/>
            <a:chOff x="3119370" y="5131558"/>
            <a:chExt cx="3854636" cy="890725"/>
          </a:xfrm>
        </p:grpSpPr>
        <p:grpSp>
          <p:nvGrpSpPr>
            <p:cNvPr id="13" name="Group 12"/>
            <p:cNvGrpSpPr/>
            <p:nvPr/>
          </p:nvGrpSpPr>
          <p:grpSpPr>
            <a:xfrm>
              <a:off x="3119370" y="5131558"/>
              <a:ext cx="3854636" cy="776203"/>
              <a:chOff x="3119370" y="5131558"/>
              <a:chExt cx="3854636" cy="776203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136007" y="5144347"/>
                <a:ext cx="3837999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flipH="1">
                <a:off x="3119370" y="5131558"/>
                <a:ext cx="16637" cy="776203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Arrow Connector 47"/>
            <p:cNvCxnSpPr/>
            <p:nvPr/>
          </p:nvCxnSpPr>
          <p:spPr>
            <a:xfrm>
              <a:off x="6974006" y="5144347"/>
              <a:ext cx="0" cy="87793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4995077" y="5144347"/>
              <a:ext cx="1" cy="87793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6535910" y="6022283"/>
            <a:ext cx="1208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তৃণ কান্ড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9157645" y="3078692"/>
            <a:ext cx="0" cy="40943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652288" y="4447247"/>
            <a:ext cx="1662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লতানো কান্ড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511857" y="4408317"/>
            <a:ext cx="19255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ট্রইলার বা শয়ন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192370" y="3569311"/>
            <a:ext cx="4107976" cy="634199"/>
            <a:chOff x="7192370" y="3569311"/>
            <a:chExt cx="4107976" cy="634199"/>
          </a:xfrm>
        </p:grpSpPr>
        <p:grpSp>
          <p:nvGrpSpPr>
            <p:cNvPr id="9" name="Group 8"/>
            <p:cNvGrpSpPr/>
            <p:nvPr/>
          </p:nvGrpSpPr>
          <p:grpSpPr>
            <a:xfrm>
              <a:off x="7192370" y="3569311"/>
              <a:ext cx="4107976" cy="634199"/>
              <a:chOff x="7192370" y="3569311"/>
              <a:chExt cx="4107976" cy="634199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7192370" y="3569311"/>
                <a:ext cx="41079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>
                <a:off x="7192370" y="3569311"/>
                <a:ext cx="0" cy="634199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>
                <a:off x="9157646" y="3569311"/>
                <a:ext cx="0" cy="579608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Straight Arrow Connector 74"/>
            <p:cNvCxnSpPr/>
            <p:nvPr/>
          </p:nvCxnSpPr>
          <p:spPr>
            <a:xfrm>
              <a:off x="11279873" y="3582958"/>
              <a:ext cx="20473" cy="62055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tangle 78"/>
          <p:cNvSpPr/>
          <p:nvPr/>
        </p:nvSpPr>
        <p:spPr>
          <a:xfrm>
            <a:off x="10831307" y="4377098"/>
            <a:ext cx="13596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আরোহিণী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31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7" grpId="0"/>
      <p:bldP spid="18" grpId="0"/>
      <p:bldP spid="33" grpId="0"/>
      <p:bldP spid="34" grpId="0"/>
      <p:bldP spid="51" grpId="0"/>
      <p:bldP spid="52" grpId="0"/>
      <p:bldP spid="59" grpId="0"/>
      <p:bldP spid="67" grpId="0"/>
      <p:bldP spid="72" grpId="0"/>
      <p:bldP spid="7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i\Desktop\images (19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0" r="50000"/>
          <a:stretch/>
        </p:blipFill>
        <p:spPr bwMode="auto">
          <a:xfrm>
            <a:off x="620189" y="1425523"/>
            <a:ext cx="2955524" cy="38561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 descr="C:\Users\i\Desktop\download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862" y="1425523"/>
            <a:ext cx="3425588" cy="38561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C:\Users\i\Desktop\images (1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425524"/>
            <a:ext cx="3302758" cy="38561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59638" y="132644"/>
            <a:ext cx="776206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5400" dirty="0">
                <a:latin typeface="Nikosh" pitchFamily="2" charset="0"/>
                <a:cs typeface="Nikosh" pitchFamily="2" charset="0"/>
              </a:rPr>
              <a:t>নিচের </a:t>
            </a:r>
            <a:r>
              <a:rPr lang="bn-BD" sz="5400" dirty="0" smtClean="0">
                <a:latin typeface="Nikosh" pitchFamily="2" charset="0"/>
                <a:cs typeface="Nikosh" pitchFamily="2" charset="0"/>
              </a:rPr>
              <a:t>ছবি</a:t>
            </a:r>
            <a:r>
              <a:rPr lang="bn-IN" sz="5400" dirty="0" smtClean="0">
                <a:latin typeface="Nikosh" pitchFamily="2" charset="0"/>
                <a:cs typeface="Nikosh" pitchFamily="2" charset="0"/>
              </a:rPr>
              <a:t>গুলো </a:t>
            </a:r>
            <a:r>
              <a:rPr lang="bn-IN" sz="5400" dirty="0">
                <a:latin typeface="Nikosh" pitchFamily="2" charset="0"/>
                <a:cs typeface="Nikosh" pitchFamily="2" charset="0"/>
              </a:rPr>
              <a:t>ভালভাবে লক্ষ্য কর 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6996" y="6001182"/>
            <a:ext cx="3127779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4000" dirty="0">
                <a:latin typeface="Nikosh" pitchFamily="2" charset="0"/>
                <a:cs typeface="Nikosh" pitchFamily="2" charset="0"/>
              </a:rPr>
              <a:t>কি ধরনের </a:t>
            </a:r>
            <a:r>
              <a:rPr lang="bn-IN" sz="4000" dirty="0" smtClean="0">
                <a:latin typeface="Nikosh" pitchFamily="2" charset="0"/>
                <a:cs typeface="Nikosh" pitchFamily="2" charset="0"/>
              </a:rPr>
              <a:t>কান্ড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4000" dirty="0" smtClean="0">
                <a:latin typeface="Nikosh" pitchFamily="2" charset="0"/>
                <a:cs typeface="Nikosh" pitchFamily="2" charset="0"/>
              </a:rPr>
              <a:t>?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56673" y="5837409"/>
            <a:ext cx="2055371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/>
            <a:r>
              <a:rPr lang="bn-IN" sz="4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সবল কান্ড </a:t>
            </a:r>
            <a:endParaRPr lang="en-US" sz="44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54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i\Desktop\download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05" y="177422"/>
            <a:ext cx="3139270" cy="53362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74594" y="5853463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মঠ আকৃতি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75747" y="5853463"/>
            <a:ext cx="17828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অশাখা কান্ড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5" descr="C:\Users\i\Desktop\download (15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6" t="4531" r="11615"/>
          <a:stretch/>
        </p:blipFill>
        <p:spPr bwMode="auto">
          <a:xfrm>
            <a:off x="9007524" y="924342"/>
            <a:ext cx="2906972" cy="4296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C:\Users\i\Desktop\download (16)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06"/>
          <a:stretch/>
        </p:blipFill>
        <p:spPr bwMode="auto">
          <a:xfrm>
            <a:off x="4872251" y="1324000"/>
            <a:ext cx="3698545" cy="38973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130031" y="0"/>
            <a:ext cx="20553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সবল কান্ড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27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i\Desktop\download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45" y="1596788"/>
            <a:ext cx="4179627" cy="38350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09599" y="5807601"/>
            <a:ext cx="20553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শাখাম্বিত কান্ড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C:\Users\i\Desktop\download (1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71" y="1596788"/>
            <a:ext cx="4648265" cy="39442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410682" y="5907460"/>
            <a:ext cx="20986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গম্বুজ আকৃতি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7123" y="296418"/>
            <a:ext cx="20553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IN" sz="4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সবল কান্ড </a:t>
            </a:r>
            <a:endParaRPr lang="en-US" sz="44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75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i\Desktop\images (22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8658"/>
          <a:stretch/>
        </p:blipFill>
        <p:spPr bwMode="auto">
          <a:xfrm>
            <a:off x="279644" y="1856095"/>
            <a:ext cx="5356881" cy="30980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C:\Users\i\Desktop\download (14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047"/>
          <a:stretch/>
        </p:blipFill>
        <p:spPr bwMode="auto">
          <a:xfrm>
            <a:off x="6639636" y="1862919"/>
            <a:ext cx="4155743" cy="30980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4387" y="5641402"/>
            <a:ext cx="16466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তৃণ কান্ড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4830" y="286603"/>
            <a:ext cx="21487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IN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সবল কান্ড 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75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6648" y="323713"/>
            <a:ext cx="18646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000" dirty="0" smtClean="0">
                <a:latin typeface="Nikosh" pitchFamily="2" charset="0"/>
                <a:cs typeface="Nikosh" pitchFamily="2" charset="0"/>
              </a:rPr>
              <a:t>দুর্বল কান্ড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3" descr="C:\Users\i\Desktop\download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789" y="1031599"/>
            <a:ext cx="5227467" cy="434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i\Desktop\download (1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77" y="1146412"/>
            <a:ext cx="5554638" cy="423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408264" y="5940698"/>
            <a:ext cx="31935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ক্রিপার বা লতানো কান্ড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i\Desktop\images (2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6" y="1214651"/>
            <a:ext cx="4936488" cy="426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i\Desktop\download (2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889" y="1376728"/>
            <a:ext cx="5036024" cy="3944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417979" y="5901234"/>
            <a:ext cx="24400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আরোহিণী কান্ড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87693" y="165779"/>
            <a:ext cx="15343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>
                <a:latin typeface="Nikosh" pitchFamily="2" charset="0"/>
                <a:cs typeface="Nikosh" pitchFamily="2" charset="0"/>
              </a:rPr>
              <a:t>দুর্বল কান্ড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70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i\Desktop\download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19" y="1624083"/>
            <a:ext cx="5363570" cy="36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 descr="C:\Users\i\Desktop\download (1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561" y="1625403"/>
            <a:ext cx="5213445" cy="36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87720" y="5687283"/>
            <a:ext cx="32896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ট্রেইলর বা শয়ান কান্ড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46666" y="337361"/>
            <a:ext cx="15343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>
                <a:latin typeface="Nikosh" pitchFamily="2" charset="0"/>
                <a:cs typeface="Nikosh" pitchFamily="2" charset="0"/>
              </a:rPr>
              <a:t>দুর্বল কান্ড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36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7"/>
          <p:cNvSpPr txBox="1"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ea typeface="+mj-ea"/>
                <a:cs typeface="SolaimanLipi" pitchFamily="65" charset="0"/>
              </a:rPr>
              <a:t>শিক্ষক</a:t>
            </a: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ea typeface="+mj-ea"/>
                <a:cs typeface="SolaimanLipi" pitchFamily="65" charset="0"/>
              </a:rPr>
              <a:t> </a:t>
            </a:r>
            <a:r>
              <a:rPr lang="bn-BD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ea typeface="+mj-ea"/>
                <a:cs typeface="SolaimanLipi" pitchFamily="65" charset="0"/>
              </a:rPr>
              <a:t>পরিচিতি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/>
              <a:ea typeface="+mj-ea"/>
              <a:cs typeface="SolaimanLipi" pitchFamily="65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981200" y="1828800"/>
            <a:ext cx="8229600" cy="3657600"/>
            <a:chOff x="457200" y="1828800"/>
            <a:chExt cx="8229600" cy="3657600"/>
          </a:xfrm>
        </p:grpSpPr>
        <p:sp>
          <p:nvSpPr>
            <p:cNvPr id="2" name="Rectangle 1"/>
            <p:cNvSpPr/>
            <p:nvPr/>
          </p:nvSpPr>
          <p:spPr>
            <a:xfrm>
              <a:off x="4435522" y="1828801"/>
              <a:ext cx="4251278" cy="3657599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bn-BD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Vrinda" charset="0"/>
                </a:rPr>
                <a:t>মোঃ মিজানুর রহমান</a:t>
              </a:r>
            </a:p>
            <a:p>
              <a:pPr algn="ctr">
                <a:defRPr/>
              </a:pPr>
              <a:r>
                <a:rPr lang="bn-BD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Vrinda" charset="0"/>
                </a:rPr>
                <a:t>সহকারি শিক্ষক</a:t>
              </a:r>
            </a:p>
            <a:p>
              <a:pPr algn="ctr">
                <a:defRPr/>
              </a:pPr>
              <a:r>
                <a:rPr lang="bn-BD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Vrinda" charset="0"/>
                </a:rPr>
                <a:t>চৌধুরাণী বালিকা উচ্চ বিদ্যালয়</a:t>
              </a:r>
            </a:p>
            <a:p>
              <a:pPr algn="ctr">
                <a:defRPr/>
              </a:pPr>
              <a:r>
                <a:rPr lang="bn-BD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Vrinda" charset="0"/>
                </a:rPr>
                <a:t>পীরগাছা,রংপুর ।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Vrinda" charset="0"/>
                </a:rPr>
                <a:t>E-mail:  </a:t>
              </a:r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Vrinda" charset="0"/>
                  <a:hlinkClick r:id="rId2"/>
                </a:rPr>
                <a:t>mijansirbd@gmail.com</a:t>
              </a:r>
              <a:endPara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Vrinda" charset="0"/>
              </a:endParaRPr>
            </a:p>
            <a:p>
              <a:pPr algn="ctr">
                <a:defRPr/>
              </a:pPr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Vrinda" charset="0"/>
                </a:rPr>
                <a:t>Mobile : 01715572082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828800"/>
              <a:ext cx="3657600" cy="36576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</p:grpSp>
    </p:spTree>
    <p:extLst>
      <p:ext uri="{BB962C8B-B14F-4D97-AF65-F5344CB8AC3E}">
        <p14:creationId xmlns:p14="http://schemas.microsoft.com/office/powerpoint/2010/main" val="428476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331337"/>
            <a:ext cx="3962400" cy="26416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4551528" y="331337"/>
            <a:ext cx="6324600" cy="20574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b="1" dirty="0"/>
              <a:t>দলীয় কাজ</a:t>
            </a:r>
            <a:endParaRPr lang="en-US" sz="7200" b="1" dirty="0"/>
          </a:p>
        </p:txBody>
      </p:sp>
      <p:sp>
        <p:nvSpPr>
          <p:cNvPr id="4" name="Rectangle 3"/>
          <p:cNvSpPr/>
          <p:nvPr/>
        </p:nvSpPr>
        <p:spPr>
          <a:xfrm>
            <a:off x="3755693" y="4415739"/>
            <a:ext cx="3958135" cy="70788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bn-IN" sz="4000" dirty="0">
                <a:latin typeface="Nikosh" pitchFamily="2" charset="0"/>
                <a:cs typeface="Nikosh" pitchFamily="2" charset="0"/>
              </a:rPr>
              <a:t>কান্ডের শ্রেণিকরণ কর</a:t>
            </a:r>
            <a:r>
              <a:rPr lang="bn-BD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bn-IN" sz="4000" dirty="0">
                <a:latin typeface="Nikosh" pitchFamily="2" charset="0"/>
                <a:cs typeface="Nikosh" pitchFamily="2" charset="0"/>
              </a:rPr>
              <a:t>।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3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2286000" y="141075"/>
            <a:ext cx="7239000" cy="1676400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7923" y="2828836"/>
            <a:ext cx="10112990" cy="2800767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১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4400" dirty="0">
                <a:latin typeface="Nikosh" pitchFamily="2" charset="0"/>
                <a:cs typeface="Nikosh" pitchFamily="2" charset="0"/>
              </a:rPr>
              <a:t>কান্ড কাকে </a:t>
            </a:r>
            <a:r>
              <a:rPr lang="bn-IN" sz="4400" dirty="0" smtClean="0">
                <a:latin typeface="Nikosh" pitchFamily="2" charset="0"/>
                <a:cs typeface="Nikosh" pitchFamily="2" charset="0"/>
              </a:rPr>
              <a:t>বল</a:t>
            </a:r>
            <a:r>
              <a:rPr lang="bn-BD" sz="4400" dirty="0" smtClean="0">
                <a:latin typeface="Nikosh" pitchFamily="2" charset="0"/>
                <a:cs typeface="Nikosh" pitchFamily="2" charset="0"/>
              </a:rPr>
              <a:t>ে ?  </a:t>
            </a:r>
            <a:endParaRPr lang="en-US" sz="4400" dirty="0">
              <a:latin typeface="Nikosh" pitchFamily="2" charset="0"/>
              <a:cs typeface="Nikosh" pitchFamily="2" charset="0"/>
            </a:endParaRP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2। </a:t>
            </a:r>
            <a:r>
              <a:rPr lang="bn-IN" sz="4400" dirty="0">
                <a:latin typeface="Nikosh" pitchFamily="2" charset="0"/>
                <a:cs typeface="Nikosh" pitchFamily="2" charset="0"/>
              </a:rPr>
              <a:t>চিত্রসহ কান্ডের বিভিন্ন অংশ সনাক্ত </a:t>
            </a:r>
            <a:r>
              <a:rPr lang="bn-IN" sz="4400" dirty="0" smtClean="0">
                <a:latin typeface="Nikosh" pitchFamily="2" charset="0"/>
                <a:cs typeface="Nikosh" pitchFamily="2" charset="0"/>
              </a:rPr>
              <a:t>কর</a:t>
            </a:r>
            <a:r>
              <a:rPr lang="bn-BD" sz="44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bn-IN" sz="4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4400" dirty="0">
              <a:latin typeface="Nikosh" pitchFamily="2" charset="0"/>
              <a:cs typeface="Nikosh" pitchFamily="2" charset="0"/>
            </a:endParaRP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4400" dirty="0">
                <a:latin typeface="Nikosh" pitchFamily="2" charset="0"/>
                <a:cs typeface="Nikosh" pitchFamily="2" charset="0"/>
              </a:rPr>
              <a:t>কান্ডের শ্রেণিকরণ </a:t>
            </a:r>
            <a:r>
              <a:rPr lang="bn-IN" sz="4400" dirty="0" smtClean="0">
                <a:latin typeface="Nikosh" pitchFamily="2" charset="0"/>
                <a:cs typeface="Nikosh" pitchFamily="2" charset="0"/>
              </a:rPr>
              <a:t>কর</a:t>
            </a:r>
            <a:r>
              <a:rPr lang="bn-BD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4400" dirty="0">
                <a:latin typeface="Nikosh" pitchFamily="2" charset="0"/>
                <a:cs typeface="Nikosh" pitchFamily="2" charset="0"/>
              </a:rPr>
              <a:t>। </a:t>
            </a:r>
            <a:endParaRPr lang="en-US" sz="4400" dirty="0">
              <a:latin typeface="Nikosh" pitchFamily="2" charset="0"/>
              <a:cs typeface="Nikosh" pitchFamily="2" charset="0"/>
            </a:endParaRPr>
          </a:p>
          <a:p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0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28600"/>
            <a:ext cx="4800600" cy="441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237864" y="533401"/>
            <a:ext cx="3810659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/>
            <a:r>
              <a:rPr lang="bn-IN" sz="8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1069" y="5042076"/>
            <a:ext cx="11846256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4400" dirty="0">
                <a:latin typeface="Nikosh" pitchFamily="2" charset="0"/>
                <a:cs typeface="Nikosh" pitchFamily="2" charset="0"/>
              </a:rPr>
              <a:t>চিত্রসহ কান্ডের বিভিন্ন অংশ সনাক্ত </a:t>
            </a:r>
            <a:r>
              <a:rPr lang="bn-IN" sz="4400" dirty="0" smtClean="0">
                <a:latin typeface="Nikosh" pitchFamily="2" charset="0"/>
                <a:cs typeface="Nikosh" pitchFamily="2" charset="0"/>
              </a:rPr>
              <a:t>কর</a:t>
            </a:r>
            <a:r>
              <a:rPr lang="bn-BD" sz="4400" dirty="0" smtClean="0">
                <a:latin typeface="Nikosh" pitchFamily="2" charset="0"/>
                <a:cs typeface="Nikosh" pitchFamily="2" charset="0"/>
              </a:rPr>
              <a:t>ে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বর্ণনা লিখে নিয়ে  আসবে । </a:t>
            </a:r>
          </a:p>
          <a:p>
            <a:r>
              <a:rPr lang="bn-BD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4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41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45660" y="239274"/>
            <a:ext cx="11573301" cy="6441743"/>
            <a:chOff x="368490" y="307513"/>
            <a:chExt cx="11573301" cy="644174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490" y="307513"/>
              <a:ext cx="11573301" cy="6441743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3739486" y="4107976"/>
              <a:ext cx="4531057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13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r>
                <a:rPr lang="bn-BD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315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667000" y="609600"/>
            <a:ext cx="6482862" cy="5791200"/>
            <a:chOff x="1365738" y="227462"/>
            <a:chExt cx="6482862" cy="5791200"/>
          </a:xfrm>
        </p:grpSpPr>
        <p:sp>
          <p:nvSpPr>
            <p:cNvPr id="2" name="Flowchart: Process 1"/>
            <p:cNvSpPr/>
            <p:nvPr/>
          </p:nvSpPr>
          <p:spPr>
            <a:xfrm>
              <a:off x="1371600" y="228600"/>
              <a:ext cx="6477000" cy="1253836"/>
            </a:xfrm>
            <a:prstGeom prst="flowChart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7200" b="1" dirty="0">
                  <a:ln w="19050">
                    <a:solidFill>
                      <a:srgbClr val="1F497D">
                        <a:tint val="1000"/>
                      </a:srgbClr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পাঠ পরিচিতি</a:t>
              </a:r>
              <a:endParaRPr lang="en-US" sz="7200" b="1" dirty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365738" y="227462"/>
              <a:ext cx="6477000" cy="1253836"/>
            </a:xfrm>
            <a:prstGeom prst="flowChartProcess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7200" b="1" dirty="0">
                  <a:ln w="19050">
                    <a:solidFill>
                      <a:srgbClr val="1F497D">
                        <a:tint val="1000"/>
                      </a:srgbClr>
                    </a:solidFill>
                    <a:prstDash val="solid"/>
                  </a:ln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পাঠ পরিচিতি</a:t>
              </a:r>
              <a:endParaRPr lang="en-US" sz="7200" b="1" dirty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371600" y="1980062"/>
              <a:ext cx="6477000" cy="4038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bn-BD" sz="3600" dirty="0">
                  <a:solidFill>
                    <a:srgbClr val="000000"/>
                  </a:solidFill>
                  <a:latin typeface="NikoshBAN" pitchFamily="2" charset="0"/>
                  <a:cs typeface="NikoshBAN" pitchFamily="2" charset="0"/>
                </a:rPr>
                <a:t>      শ্রেণি :  </a:t>
              </a:r>
              <a:r>
                <a:rPr lang="bn-IN" sz="3600" dirty="0">
                  <a:latin typeface="Nikosh" pitchFamily="2" charset="0"/>
                  <a:cs typeface="Nikosh" pitchFamily="2" charset="0"/>
                </a:rPr>
                <a:t>৬ষ্ঠ</a:t>
              </a:r>
            </a:p>
            <a:p>
              <a:pPr>
                <a:defRPr/>
              </a:pPr>
              <a:r>
                <a:rPr lang="bn-BD" sz="3600" dirty="0" smtClean="0">
                  <a:solidFill>
                    <a:srgbClr val="000000"/>
                  </a:solidFill>
                  <a:latin typeface="NikoshBAN" pitchFamily="2" charset="0"/>
                  <a:cs typeface="NikoshBAN" pitchFamily="2" charset="0"/>
                </a:rPr>
                <a:t>      বিষয় </a:t>
              </a:r>
              <a:r>
                <a:rPr lang="bn-BD" sz="3600" dirty="0">
                  <a:solidFill>
                    <a:srgbClr val="000000"/>
                  </a:solidFill>
                  <a:latin typeface="NikoshBAN" pitchFamily="2" charset="0"/>
                  <a:cs typeface="NikoshBAN" pitchFamily="2" charset="0"/>
                </a:rPr>
                <a:t>: </a:t>
              </a:r>
              <a:r>
                <a:rPr lang="bn-IN" sz="3600" dirty="0" smtClean="0">
                  <a:latin typeface="Nikosh" pitchFamily="2" charset="0"/>
                  <a:cs typeface="Nikosh" pitchFamily="2" charset="0"/>
                </a:rPr>
                <a:t>বিজ্ঞান</a:t>
              </a:r>
              <a:endParaRPr lang="bn-BD" sz="3600" dirty="0" smtClean="0">
                <a:latin typeface="Nikosh" pitchFamily="2" charset="0"/>
                <a:cs typeface="Nikosh" pitchFamily="2" charset="0"/>
              </a:endParaRPr>
            </a:p>
            <a:p>
              <a:pPr>
                <a:defRPr/>
              </a:pPr>
              <a:r>
                <a:rPr lang="bn-BD" sz="3600" dirty="0" smtClean="0">
                  <a:solidFill>
                    <a:srgbClr val="0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smtClean="0">
                  <a:solidFill>
                    <a:srgbClr val="000000"/>
                  </a:solidFill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3600" dirty="0" err="1">
                  <a:solidFill>
                    <a:srgbClr val="000000"/>
                  </a:solidFill>
                  <a:latin typeface="NikoshBAN" pitchFamily="2" charset="0"/>
                  <a:cs typeface="NikoshBAN" pitchFamily="2" charset="0"/>
                </a:rPr>
                <a:t>অধ্যায়</a:t>
              </a:r>
              <a:r>
                <a:rPr lang="en-US" sz="3600" dirty="0">
                  <a:solidFill>
                    <a:srgbClr val="000000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BD" sz="3600" dirty="0">
                  <a:solidFill>
                    <a:srgbClr val="0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dirty="0" smtClean="0">
                  <a:solidFill>
                    <a:srgbClr val="000000"/>
                  </a:solidFill>
                  <a:latin typeface="NikoshBAN" pitchFamily="2" charset="0"/>
                  <a:cs typeface="NikoshBAN" pitchFamily="2" charset="0"/>
                </a:rPr>
                <a:t>চতুর্থ  </a:t>
              </a:r>
              <a:r>
                <a:rPr lang="en-US" sz="3600" dirty="0" smtClean="0">
                  <a:solidFill>
                    <a:srgbClr val="0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bn-BD" sz="3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endParaRPr>
            </a:p>
            <a:p>
              <a:pPr>
                <a:defRPr/>
              </a:pPr>
              <a:r>
                <a:rPr lang="bn-BD" sz="3600" dirty="0">
                  <a:solidFill>
                    <a:srgbClr val="000000"/>
                  </a:solidFill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bn-BD" sz="3600" dirty="0" smtClean="0">
                  <a:solidFill>
                    <a:srgbClr val="000000"/>
                  </a:solidFill>
                  <a:latin typeface="NikoshBAN" pitchFamily="2" charset="0"/>
                  <a:cs typeface="NikoshBAN" pitchFamily="2" charset="0"/>
                </a:rPr>
                <a:t>উদ্ভিদের বাহ্যিক  বৈশিষ্ট্য</a:t>
              </a:r>
              <a:endParaRPr lang="en-US" sz="32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endParaRPr>
            </a:p>
            <a:p>
              <a:pPr>
                <a:defRPr/>
              </a:pPr>
              <a:r>
                <a:rPr lang="en-US" sz="3600" dirty="0">
                  <a:solidFill>
                    <a:srgbClr val="000000"/>
                  </a:solidFill>
                  <a:latin typeface="NikoshBAN" pitchFamily="2" charset="0"/>
                  <a:cs typeface="NikoshBAN" pitchFamily="2" charset="0"/>
                </a:rPr>
                <a:t>     </a:t>
              </a:r>
              <a:r>
                <a:rPr lang="bn-BD" sz="3600" dirty="0">
                  <a:latin typeface="NikoshBAN" pitchFamily="2" charset="0"/>
                  <a:cs typeface="NikoshBAN" pitchFamily="2" charset="0"/>
                </a:rPr>
                <a:t>সময় :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৫</a:t>
              </a:r>
              <a:r>
                <a:rPr lang="bn-BD" sz="3600" dirty="0">
                  <a:latin typeface="NikoshBAN" pitchFamily="2" charset="0"/>
                  <a:cs typeface="NikoshBAN" pitchFamily="2" charset="0"/>
                </a:rPr>
                <a:t>০ মিনিট</a:t>
              </a:r>
            </a:p>
            <a:p>
              <a:pPr>
                <a:defRPr/>
              </a:pPr>
              <a:r>
                <a:rPr lang="bn-BD" sz="3600" dirty="0">
                  <a:latin typeface="NikoshBAN" pitchFamily="2" charset="0"/>
                  <a:cs typeface="NikoshBAN" pitchFamily="2" charset="0"/>
                </a:rPr>
                <a:t>     তারিখ 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: ১৯-০১-২০২০ খ্রিঃ </a:t>
              </a:r>
              <a:endPara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517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4202" y="187235"/>
            <a:ext cx="4612943" cy="110799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4619" y="2415654"/>
            <a:ext cx="11232107" cy="332398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3200" dirty="0">
                <a:latin typeface="Nikosh" pitchFamily="2" charset="0"/>
                <a:cs typeface="Nikosh" pitchFamily="2" charset="0"/>
              </a:rPr>
              <a:t>কান্ড কাকে বলে তা বলতে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bn-BD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2। </a:t>
            </a:r>
            <a:r>
              <a:rPr lang="bn-IN" sz="3200" dirty="0">
                <a:latin typeface="Nikosh" pitchFamily="2" charset="0"/>
                <a:cs typeface="Nikosh" pitchFamily="2" charset="0"/>
              </a:rPr>
              <a:t>চিত্রসহ কান্ডের বিভিন্ন অংশ সনাক্ত করতে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 ।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3200" dirty="0">
              <a:latin typeface="Nikosh" pitchFamily="2" charset="0"/>
              <a:cs typeface="Nikosh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3200" dirty="0">
                <a:latin typeface="Nikosh" pitchFamily="2" charset="0"/>
                <a:cs typeface="Nikosh" pitchFamily="2" charset="0"/>
              </a:rPr>
              <a:t>কান্ডের শ্রেণিকরণ করতে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  <a:p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5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i\Desktop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4" y="1364776"/>
            <a:ext cx="3261815" cy="380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274" y="1364777"/>
            <a:ext cx="4135466" cy="3805023"/>
          </a:xfrm>
          <a:prstGeom prst="rect">
            <a:avLst/>
          </a:prstGeom>
        </p:spPr>
      </p:pic>
      <p:pic>
        <p:nvPicPr>
          <p:cNvPr id="3" name="Picture 2" descr="C:\Users\i\Desktop\download (1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51" y="1364776"/>
            <a:ext cx="3145808" cy="380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2263963" y="2095514"/>
            <a:ext cx="7868931" cy="3527364"/>
            <a:chOff x="2263963" y="2095514"/>
            <a:chExt cx="7868931" cy="3527364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4476466" y="2095514"/>
              <a:ext cx="858672" cy="352736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2263963" y="2497539"/>
              <a:ext cx="7868931" cy="3125339"/>
              <a:chOff x="2263963" y="2497539"/>
              <a:chExt cx="7868931" cy="3125339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H="1" flipV="1">
                <a:off x="2263963" y="3179509"/>
                <a:ext cx="2212503" cy="2443369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V="1">
                <a:off x="4496369" y="2497539"/>
                <a:ext cx="5636525" cy="3125339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Rectangle 12"/>
          <p:cNvSpPr/>
          <p:nvPr/>
        </p:nvSpPr>
        <p:spPr>
          <a:xfrm>
            <a:off x="3496670" y="5728518"/>
            <a:ext cx="1838468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কান্ড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29819" y="218651"/>
            <a:ext cx="5243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>
                <a:latin typeface="Nikosh" pitchFamily="2" charset="0"/>
                <a:cs typeface="Nikosh" pitchFamily="2" charset="0"/>
              </a:rPr>
              <a:t>নিচের </a:t>
            </a:r>
            <a:r>
              <a:rPr lang="bn-BD" sz="3600" dirty="0">
                <a:latin typeface="Nikosh" pitchFamily="2" charset="0"/>
                <a:cs typeface="Nikosh" pitchFamily="2" charset="0"/>
              </a:rPr>
              <a:t>ছবি</a:t>
            </a:r>
            <a:r>
              <a:rPr lang="bn-IN" sz="3600" dirty="0">
                <a:latin typeface="Nikosh" pitchFamily="2" charset="0"/>
                <a:cs typeface="Nikosh" pitchFamily="2" charset="0"/>
              </a:rPr>
              <a:t>গুলো ভালভাবে লক্ষ্য কর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61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576" y="340105"/>
            <a:ext cx="4967786" cy="5869625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5766561" y="3603009"/>
            <a:ext cx="4135270" cy="2606721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9901831" y="6209730"/>
            <a:ext cx="6751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কান্ড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20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45292" y="542077"/>
            <a:ext cx="63674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bn-BD" sz="66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</a:t>
            </a:r>
            <a:r>
              <a:rPr lang="bn-BD" sz="66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endParaRPr lang="en-US" sz="66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94580" y="2988860"/>
            <a:ext cx="54181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/>
              <a:t>কান্ড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7094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778" y="1294527"/>
            <a:ext cx="4421876" cy="48060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87" y="1294526"/>
            <a:ext cx="4845808" cy="4806022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4285397" y="3398293"/>
            <a:ext cx="5650173" cy="2483892"/>
            <a:chOff x="4285397" y="3398293"/>
            <a:chExt cx="5650173" cy="2483892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6673755" y="3684896"/>
              <a:ext cx="3261815" cy="2197289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4285397" y="3398293"/>
              <a:ext cx="2388358" cy="2483892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6282499" y="6100548"/>
            <a:ext cx="6751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কান্ড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2359638" y="132644"/>
            <a:ext cx="776206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5400" dirty="0">
                <a:latin typeface="Nikosh" pitchFamily="2" charset="0"/>
                <a:cs typeface="Nikosh" pitchFamily="2" charset="0"/>
              </a:rPr>
              <a:t>নিচের </a:t>
            </a:r>
            <a:r>
              <a:rPr lang="bn-BD" sz="5400" dirty="0" smtClean="0">
                <a:latin typeface="Nikosh" pitchFamily="2" charset="0"/>
                <a:cs typeface="Nikosh" pitchFamily="2" charset="0"/>
              </a:rPr>
              <a:t>ছবি</a:t>
            </a:r>
            <a:r>
              <a:rPr lang="bn-IN" sz="5400" dirty="0" smtClean="0">
                <a:latin typeface="Nikosh" pitchFamily="2" charset="0"/>
                <a:cs typeface="Nikosh" pitchFamily="2" charset="0"/>
              </a:rPr>
              <a:t>গুলো </a:t>
            </a:r>
            <a:r>
              <a:rPr lang="bn-IN" sz="5400" dirty="0">
                <a:latin typeface="Nikosh" pitchFamily="2" charset="0"/>
                <a:cs typeface="Nikosh" pitchFamily="2" charset="0"/>
              </a:rPr>
              <a:t>ভালভাবে লক্ষ্য কর 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51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i\Desktop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85" y="1501133"/>
            <a:ext cx="3800430" cy="44219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i\Desktop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812" y="1501133"/>
            <a:ext cx="3811563" cy="44219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3261815" y="3725839"/>
            <a:ext cx="4913194" cy="2401944"/>
            <a:chOff x="4285397" y="3398293"/>
            <a:chExt cx="5650173" cy="2483892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6673755" y="3684896"/>
              <a:ext cx="3261815" cy="2197289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H="1" flipV="1">
              <a:off x="4285397" y="3398293"/>
              <a:ext cx="2388358" cy="2483892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4964988" y="6127783"/>
            <a:ext cx="7473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কান্ড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2359638" y="132644"/>
            <a:ext cx="776206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5400" dirty="0">
                <a:latin typeface="Nikosh" pitchFamily="2" charset="0"/>
                <a:cs typeface="Nikosh" pitchFamily="2" charset="0"/>
              </a:rPr>
              <a:t>নিচের </a:t>
            </a:r>
            <a:r>
              <a:rPr lang="bn-BD" sz="5400" dirty="0" smtClean="0">
                <a:latin typeface="Nikosh" pitchFamily="2" charset="0"/>
                <a:cs typeface="Nikosh" pitchFamily="2" charset="0"/>
              </a:rPr>
              <a:t>ছবি</a:t>
            </a:r>
            <a:r>
              <a:rPr lang="bn-IN" sz="5400" dirty="0" smtClean="0">
                <a:latin typeface="Nikosh" pitchFamily="2" charset="0"/>
                <a:cs typeface="Nikosh" pitchFamily="2" charset="0"/>
              </a:rPr>
              <a:t>গুলো </a:t>
            </a:r>
            <a:r>
              <a:rPr lang="bn-IN" sz="5400" dirty="0">
                <a:latin typeface="Nikosh" pitchFamily="2" charset="0"/>
                <a:cs typeface="Nikosh" pitchFamily="2" charset="0"/>
              </a:rPr>
              <a:t>ভালভাবে লক্ষ্য কর 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02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280</Words>
  <Application>Microsoft Office PowerPoint</Application>
  <PresentationFormat>Widescreen</PresentationFormat>
  <Paragraphs>79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Nikosh</vt:lpstr>
      <vt:lpstr>NikoshBAN</vt:lpstr>
      <vt:lpstr>SolaimanLipi</vt:lpstr>
      <vt:lpstr>Vrinda</vt:lpstr>
      <vt:lpstr>Office Theme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MIJAN</dc:creator>
  <cp:lastModifiedBy>MIJAN</cp:lastModifiedBy>
  <cp:revision>156</cp:revision>
  <dcterms:created xsi:type="dcterms:W3CDTF">2020-01-16T17:55:23Z</dcterms:created>
  <dcterms:modified xsi:type="dcterms:W3CDTF">2020-01-19T10:30:19Z</dcterms:modified>
</cp:coreProperties>
</file>