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8" r:id="rId2"/>
    <p:sldId id="260" r:id="rId3"/>
    <p:sldId id="270" r:id="rId4"/>
    <p:sldId id="268" r:id="rId5"/>
    <p:sldId id="269" r:id="rId6"/>
    <p:sldId id="261" r:id="rId7"/>
    <p:sldId id="263" r:id="rId8"/>
    <p:sldId id="266" r:id="rId9"/>
    <p:sldId id="267" r:id="rId10"/>
    <p:sldId id="272" r:id="rId11"/>
    <p:sldId id="273" r:id="rId12"/>
    <p:sldId id="275" r:id="rId13"/>
    <p:sldId id="276" r:id="rId14"/>
    <p:sldId id="278" r:id="rId15"/>
    <p:sldId id="279" r:id="rId16"/>
    <p:sldId id="280" r:id="rId17"/>
    <p:sldId id="281" r:id="rId18"/>
    <p:sldId id="292" r:id="rId19"/>
    <p:sldId id="283" r:id="rId20"/>
    <p:sldId id="282" r:id="rId21"/>
    <p:sldId id="285" r:id="rId22"/>
    <p:sldId id="293" r:id="rId23"/>
    <p:sldId id="295" r:id="rId24"/>
    <p:sldId id="303" r:id="rId25"/>
    <p:sldId id="309" r:id="rId26"/>
    <p:sldId id="300" r:id="rId27"/>
    <p:sldId id="301" r:id="rId28"/>
    <p:sldId id="302" r:id="rId29"/>
    <p:sldId id="304" r:id="rId30"/>
    <p:sldId id="305" r:id="rId31"/>
    <p:sldId id="306" r:id="rId32"/>
    <p:sldId id="30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924C9-EFF0-491F-9DDA-47229A13305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6B2570-E67D-426D-AFF5-4E889FFC775A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আকিদা বা বিশ্বাসগত বিধিবিধান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DE47B14-9EB5-4AE5-BB79-FFEC3EE8F7FB}" type="parTrans" cxnId="{A1AE2BCE-3D3C-4EE4-B71C-494D091026B1}">
      <dgm:prSet/>
      <dgm:spPr/>
      <dgm:t>
        <a:bodyPr/>
        <a:lstStyle/>
        <a:p>
          <a:endParaRPr lang="en-US"/>
        </a:p>
      </dgm:t>
    </dgm:pt>
    <dgm:pt modelId="{D4F166C7-0DFD-4E06-8171-C304E5F320BD}" type="sibTrans" cxnId="{A1AE2BCE-3D3C-4EE4-B71C-494D091026B1}">
      <dgm:prSet/>
      <dgm:spPr/>
      <dgm:t>
        <a:bodyPr/>
        <a:lstStyle/>
        <a:p>
          <a:endParaRPr lang="en-US"/>
        </a:p>
      </dgm:t>
    </dgm:pt>
    <dgm:pt modelId="{A49E5781-7B0D-49C6-8987-B5F308E36443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নৈতিকতা ও চরিত্র সংক্রান্ত রীতিনীতি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D1D1FD0-C859-490E-8951-17E2FA1E2BD6}" type="parTrans" cxnId="{A1EAF04C-15AE-45A3-AB3F-A8F397130B6B}">
      <dgm:prSet/>
      <dgm:spPr/>
      <dgm:t>
        <a:bodyPr/>
        <a:lstStyle/>
        <a:p>
          <a:endParaRPr lang="en-US"/>
        </a:p>
      </dgm:t>
    </dgm:pt>
    <dgm:pt modelId="{0BCF43C0-E5C9-4E42-9129-A0CA83D747D1}" type="sibTrans" cxnId="{A1EAF04C-15AE-45A3-AB3F-A8F397130B6B}">
      <dgm:prSet/>
      <dgm:spPr/>
      <dgm:t>
        <a:bodyPr/>
        <a:lstStyle/>
        <a:p>
          <a:endParaRPr lang="en-US"/>
        </a:p>
      </dgm:t>
    </dgm:pt>
    <dgm:pt modelId="{D753C172-FC0C-48DB-B817-D56074C2223F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বাস্তব কাজকর্ম সংক্রান্ত নিয়মকানুন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952B674-D005-4DB3-B682-766E0B9BF722}" type="parTrans" cxnId="{74514698-52DC-461A-8C41-708DAB8B4904}">
      <dgm:prSet/>
      <dgm:spPr/>
      <dgm:t>
        <a:bodyPr/>
        <a:lstStyle/>
        <a:p>
          <a:endParaRPr lang="en-US"/>
        </a:p>
      </dgm:t>
    </dgm:pt>
    <dgm:pt modelId="{2842A1E6-080D-4569-A8CC-5AE083E3D55C}" type="sibTrans" cxnId="{74514698-52DC-461A-8C41-708DAB8B4904}">
      <dgm:prSet/>
      <dgm:spPr/>
      <dgm:t>
        <a:bodyPr/>
        <a:lstStyle/>
        <a:p>
          <a:endParaRPr lang="en-US"/>
        </a:p>
      </dgm:t>
    </dgm:pt>
    <dgm:pt modelId="{1A14D3E0-3600-48CA-821F-3903666157B0}" type="pres">
      <dgm:prSet presAssocID="{727924C9-EFF0-491F-9DDA-47229A1330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76E599-606E-4277-B2C9-94850B13CBB3}" type="pres">
      <dgm:prSet presAssocID="{B06B2570-E67D-426D-AFF5-4E889FFC775A}" presName="node" presStyleLbl="node1" presStyleIdx="0" presStyleCnt="3" custScaleX="172702" custScaleY="91062" custRadScaleRad="41350" custRadScaleInc="-12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9D6D0-A0C7-449C-AC2D-76971D44533F}" type="pres">
      <dgm:prSet presAssocID="{D4F166C7-0DFD-4E06-8171-C304E5F320B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291D0E4-B1D3-4EB2-B9D2-6D58B0917C75}" type="pres">
      <dgm:prSet presAssocID="{D4F166C7-0DFD-4E06-8171-C304E5F320B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A9487F0-1FE0-4A70-97F0-4E3BBBBFC4ED}" type="pres">
      <dgm:prSet presAssocID="{A49E5781-7B0D-49C6-8987-B5F308E36443}" presName="node" presStyleLbl="node1" presStyleIdx="1" presStyleCnt="3" custScaleX="129203" custScaleY="126069" custRadScaleRad="122469" custRadScaleInc="-9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1233C-1712-4045-B773-908A1A9E6DD5}" type="pres">
      <dgm:prSet presAssocID="{0BCF43C0-E5C9-4E42-9129-A0CA83D747D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2BC9439-7B40-4D66-A590-A71518924F3F}" type="pres">
      <dgm:prSet presAssocID="{0BCF43C0-E5C9-4E42-9129-A0CA83D747D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B766782-CA16-45A7-A7BC-7E37AEEC9FA8}" type="pres">
      <dgm:prSet presAssocID="{D753C172-FC0C-48DB-B817-D56074C2223F}" presName="node" presStyleLbl="node1" presStyleIdx="2" presStyleCnt="3" custScaleX="143257" custRadScaleRad="120219" custRadScaleInc="9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FF7FA-59D6-4819-8451-DA4773877865}" type="pres">
      <dgm:prSet presAssocID="{2842A1E6-080D-4569-A8CC-5AE083E3D55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A87E333-762D-4D9A-800A-B928CBCB3F6F}" type="pres">
      <dgm:prSet presAssocID="{2842A1E6-080D-4569-A8CC-5AE083E3D55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E94DC4E-DBC6-4831-BE86-7A5B19512E01}" type="presOf" srcId="{D4F166C7-0DFD-4E06-8171-C304E5F320BD}" destId="{BD09D6D0-A0C7-449C-AC2D-76971D44533F}" srcOrd="0" destOrd="0" presId="urn:microsoft.com/office/officeart/2005/8/layout/cycle7"/>
    <dgm:cxn modelId="{91D82C83-1DB4-4BBF-9279-56BA02340EE1}" type="presOf" srcId="{0BCF43C0-E5C9-4E42-9129-A0CA83D747D1}" destId="{42BC9439-7B40-4D66-A590-A71518924F3F}" srcOrd="1" destOrd="0" presId="urn:microsoft.com/office/officeart/2005/8/layout/cycle7"/>
    <dgm:cxn modelId="{A1EAF04C-15AE-45A3-AB3F-A8F397130B6B}" srcId="{727924C9-EFF0-491F-9DDA-47229A133059}" destId="{A49E5781-7B0D-49C6-8987-B5F308E36443}" srcOrd="1" destOrd="0" parTransId="{FD1D1FD0-C859-490E-8951-17E2FA1E2BD6}" sibTransId="{0BCF43C0-E5C9-4E42-9129-A0CA83D747D1}"/>
    <dgm:cxn modelId="{555E2B31-3885-4186-A0BF-144A8BC3ECAB}" type="presOf" srcId="{A49E5781-7B0D-49C6-8987-B5F308E36443}" destId="{2A9487F0-1FE0-4A70-97F0-4E3BBBBFC4ED}" srcOrd="0" destOrd="0" presId="urn:microsoft.com/office/officeart/2005/8/layout/cycle7"/>
    <dgm:cxn modelId="{172D3F52-69AA-4F25-AD63-05F2BBA3B874}" type="presOf" srcId="{D753C172-FC0C-48DB-B817-D56074C2223F}" destId="{CB766782-CA16-45A7-A7BC-7E37AEEC9FA8}" srcOrd="0" destOrd="0" presId="urn:microsoft.com/office/officeart/2005/8/layout/cycle7"/>
    <dgm:cxn modelId="{A67363C7-1739-47E5-B1C3-C3D2E8BC28FF}" type="presOf" srcId="{0BCF43C0-E5C9-4E42-9129-A0CA83D747D1}" destId="{0AF1233C-1712-4045-B773-908A1A9E6DD5}" srcOrd="0" destOrd="0" presId="urn:microsoft.com/office/officeart/2005/8/layout/cycle7"/>
    <dgm:cxn modelId="{40F0B2A7-56E1-45A7-B59F-B81F5DE90389}" type="presOf" srcId="{D4F166C7-0DFD-4E06-8171-C304E5F320BD}" destId="{5291D0E4-B1D3-4EB2-B9D2-6D58B0917C75}" srcOrd="1" destOrd="0" presId="urn:microsoft.com/office/officeart/2005/8/layout/cycle7"/>
    <dgm:cxn modelId="{74514698-52DC-461A-8C41-708DAB8B4904}" srcId="{727924C9-EFF0-491F-9DDA-47229A133059}" destId="{D753C172-FC0C-48DB-B817-D56074C2223F}" srcOrd="2" destOrd="0" parTransId="{7952B674-D005-4DB3-B682-766E0B9BF722}" sibTransId="{2842A1E6-080D-4569-A8CC-5AE083E3D55C}"/>
    <dgm:cxn modelId="{9C1CE5DF-F366-4658-8B03-A32158F65C1A}" type="presOf" srcId="{2842A1E6-080D-4569-A8CC-5AE083E3D55C}" destId="{C33FF7FA-59D6-4819-8451-DA4773877865}" srcOrd="0" destOrd="0" presId="urn:microsoft.com/office/officeart/2005/8/layout/cycle7"/>
    <dgm:cxn modelId="{A1AE2BCE-3D3C-4EE4-B71C-494D091026B1}" srcId="{727924C9-EFF0-491F-9DDA-47229A133059}" destId="{B06B2570-E67D-426D-AFF5-4E889FFC775A}" srcOrd="0" destOrd="0" parTransId="{0DE47B14-9EB5-4AE5-BB79-FFEC3EE8F7FB}" sibTransId="{D4F166C7-0DFD-4E06-8171-C304E5F320BD}"/>
    <dgm:cxn modelId="{81BAB21C-22DE-488C-A5AA-9C860D12E425}" type="presOf" srcId="{2842A1E6-080D-4569-A8CC-5AE083E3D55C}" destId="{4A87E333-762D-4D9A-800A-B928CBCB3F6F}" srcOrd="1" destOrd="0" presId="urn:microsoft.com/office/officeart/2005/8/layout/cycle7"/>
    <dgm:cxn modelId="{D1AF7A5C-228B-4A97-AD8D-163242688D42}" type="presOf" srcId="{727924C9-EFF0-491F-9DDA-47229A133059}" destId="{1A14D3E0-3600-48CA-821F-3903666157B0}" srcOrd="0" destOrd="0" presId="urn:microsoft.com/office/officeart/2005/8/layout/cycle7"/>
    <dgm:cxn modelId="{33A951EB-7CF6-49DA-AA43-D99D241CF63F}" type="presOf" srcId="{B06B2570-E67D-426D-AFF5-4E889FFC775A}" destId="{F276E599-606E-4277-B2C9-94850B13CBB3}" srcOrd="0" destOrd="0" presId="urn:microsoft.com/office/officeart/2005/8/layout/cycle7"/>
    <dgm:cxn modelId="{A0556054-6452-47FC-B0BB-94588104A4E4}" type="presParOf" srcId="{1A14D3E0-3600-48CA-821F-3903666157B0}" destId="{F276E599-606E-4277-B2C9-94850B13CBB3}" srcOrd="0" destOrd="0" presId="urn:microsoft.com/office/officeart/2005/8/layout/cycle7"/>
    <dgm:cxn modelId="{84200A6D-96D8-44C6-AF0A-0B62A3456288}" type="presParOf" srcId="{1A14D3E0-3600-48CA-821F-3903666157B0}" destId="{BD09D6D0-A0C7-449C-AC2D-76971D44533F}" srcOrd="1" destOrd="0" presId="urn:microsoft.com/office/officeart/2005/8/layout/cycle7"/>
    <dgm:cxn modelId="{9DBDA377-6A51-4D48-85BB-10910B1752A1}" type="presParOf" srcId="{BD09D6D0-A0C7-449C-AC2D-76971D44533F}" destId="{5291D0E4-B1D3-4EB2-B9D2-6D58B0917C75}" srcOrd="0" destOrd="0" presId="urn:microsoft.com/office/officeart/2005/8/layout/cycle7"/>
    <dgm:cxn modelId="{B3D2CAD6-A5A7-498D-A00D-E281921AE40F}" type="presParOf" srcId="{1A14D3E0-3600-48CA-821F-3903666157B0}" destId="{2A9487F0-1FE0-4A70-97F0-4E3BBBBFC4ED}" srcOrd="2" destOrd="0" presId="urn:microsoft.com/office/officeart/2005/8/layout/cycle7"/>
    <dgm:cxn modelId="{5E524B81-99AF-406D-AC0F-9D096871072F}" type="presParOf" srcId="{1A14D3E0-3600-48CA-821F-3903666157B0}" destId="{0AF1233C-1712-4045-B773-908A1A9E6DD5}" srcOrd="3" destOrd="0" presId="urn:microsoft.com/office/officeart/2005/8/layout/cycle7"/>
    <dgm:cxn modelId="{B4E47FB2-7486-4875-B184-0B521A4A3222}" type="presParOf" srcId="{0AF1233C-1712-4045-B773-908A1A9E6DD5}" destId="{42BC9439-7B40-4D66-A590-A71518924F3F}" srcOrd="0" destOrd="0" presId="urn:microsoft.com/office/officeart/2005/8/layout/cycle7"/>
    <dgm:cxn modelId="{E8EF2230-91E6-48E6-B1C7-8AB78F9E6A3F}" type="presParOf" srcId="{1A14D3E0-3600-48CA-821F-3903666157B0}" destId="{CB766782-CA16-45A7-A7BC-7E37AEEC9FA8}" srcOrd="4" destOrd="0" presId="urn:microsoft.com/office/officeart/2005/8/layout/cycle7"/>
    <dgm:cxn modelId="{6185A636-A344-40E6-A4C4-357BFFC04C5A}" type="presParOf" srcId="{1A14D3E0-3600-48CA-821F-3903666157B0}" destId="{C33FF7FA-59D6-4819-8451-DA4773877865}" srcOrd="5" destOrd="0" presId="urn:microsoft.com/office/officeart/2005/8/layout/cycle7"/>
    <dgm:cxn modelId="{EBCF9CD1-2854-4D72-A318-E4D06265E1E2}" type="presParOf" srcId="{C33FF7FA-59D6-4819-8451-DA4773877865}" destId="{4A87E333-762D-4D9A-800A-B928CBCB3F6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D96FD8-8E00-4921-9C91-26754C8F608A}" type="doc">
      <dgm:prSet loTypeId="urn:microsoft.com/office/officeart/2005/8/layout/cycle6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27534CC-6313-4712-A470-D43646065DF5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রাজনৈতিক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899A8FC-ADE3-4567-A525-D527BBDDAEBE}" type="parTrans" cxnId="{1A61A87C-1575-4ACC-8155-B4E8E1EA5371}">
      <dgm:prSet/>
      <dgm:spPr/>
      <dgm:t>
        <a:bodyPr/>
        <a:lstStyle/>
        <a:p>
          <a:endParaRPr lang="en-US"/>
        </a:p>
      </dgm:t>
    </dgm:pt>
    <dgm:pt modelId="{93E535C3-C1B3-4BD6-9C56-3F51BD71AA25}" type="sibTrans" cxnId="{1A61A87C-1575-4ACC-8155-B4E8E1EA5371}">
      <dgm:prSet/>
      <dgm:spPr/>
      <dgm:t>
        <a:bodyPr/>
        <a:lstStyle/>
        <a:p>
          <a:endParaRPr lang="en-US"/>
        </a:p>
      </dgm:t>
    </dgm:pt>
    <dgm:pt modelId="{BE83B7AA-28B5-4E71-AF8E-9A48C4507C87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ধর্মীয় চিন্তা চেতনা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9939BC6F-65F1-4993-A9F6-119F7EADD3D8}" type="parTrans" cxnId="{6850A52F-2065-4C33-8F98-3978639274EB}">
      <dgm:prSet/>
      <dgm:spPr/>
      <dgm:t>
        <a:bodyPr/>
        <a:lstStyle/>
        <a:p>
          <a:endParaRPr lang="en-US"/>
        </a:p>
      </dgm:t>
    </dgm:pt>
    <dgm:pt modelId="{5C68BDA7-0BBD-4F73-8A3F-972A2806BB25}" type="sibTrans" cxnId="{6850A52F-2065-4C33-8F98-3978639274EB}">
      <dgm:prSet/>
      <dgm:spPr/>
      <dgm:t>
        <a:bodyPr/>
        <a:lstStyle/>
        <a:p>
          <a:endParaRPr lang="en-US"/>
        </a:p>
      </dgm:t>
    </dgm:pt>
    <dgm:pt modelId="{B1EEC94C-6063-4DC5-81B5-B5DDF2696A0F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আর্থ সামাজিক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25517FDC-3734-4498-A69A-424B5DE928F5}" type="parTrans" cxnId="{3A017B47-5351-4B3C-A0F0-99BD16E39EFD}">
      <dgm:prSet/>
      <dgm:spPr/>
      <dgm:t>
        <a:bodyPr/>
        <a:lstStyle/>
        <a:p>
          <a:endParaRPr lang="en-US"/>
        </a:p>
      </dgm:t>
    </dgm:pt>
    <dgm:pt modelId="{7CF1C77D-BCDD-4CC5-830F-F01EF658E78B}" type="sibTrans" cxnId="{3A017B47-5351-4B3C-A0F0-99BD16E39EFD}">
      <dgm:prSet/>
      <dgm:spPr/>
      <dgm:t>
        <a:bodyPr/>
        <a:lstStyle/>
        <a:p>
          <a:endParaRPr lang="en-US"/>
        </a:p>
      </dgm:t>
    </dgm:pt>
    <dgm:pt modelId="{9645A76E-8004-481F-853D-555B6F096AAE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সাংস্কৃতিক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6B9B1755-8D7E-4811-B58C-4ECE5E76A070}" type="parTrans" cxnId="{F4385FCB-B98E-4FC6-BEC1-BA8CC537E5D2}">
      <dgm:prSet/>
      <dgm:spPr/>
      <dgm:t>
        <a:bodyPr/>
        <a:lstStyle/>
        <a:p>
          <a:endParaRPr lang="en-US"/>
        </a:p>
      </dgm:t>
    </dgm:pt>
    <dgm:pt modelId="{324A13E6-7F5D-4949-9217-5A27A1242161}" type="sibTrans" cxnId="{F4385FCB-B98E-4FC6-BEC1-BA8CC537E5D2}">
      <dgm:prSet/>
      <dgm:spPr/>
      <dgm:t>
        <a:bodyPr/>
        <a:lstStyle/>
        <a:p>
          <a:endParaRPr lang="en-US"/>
        </a:p>
      </dgm:t>
    </dgm:pt>
    <dgm:pt modelId="{F1BD33B1-ECDD-4D78-8EA8-72F3BC5A92FF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আচার আচরন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A017F76-D9E2-45F9-BD9A-201268D804E5}" type="parTrans" cxnId="{3A80932E-4AB4-4A1D-8C85-E8FB435CFADF}">
      <dgm:prSet/>
      <dgm:spPr/>
      <dgm:t>
        <a:bodyPr/>
        <a:lstStyle/>
        <a:p>
          <a:endParaRPr lang="en-US"/>
        </a:p>
      </dgm:t>
    </dgm:pt>
    <dgm:pt modelId="{28477DBD-1289-4912-8E5C-7C455A297FD6}" type="sibTrans" cxnId="{3A80932E-4AB4-4A1D-8C85-E8FB435CFADF}">
      <dgm:prSet/>
      <dgm:spPr/>
      <dgm:t>
        <a:bodyPr/>
        <a:lstStyle/>
        <a:p>
          <a:endParaRPr lang="en-US"/>
        </a:p>
      </dgm:t>
    </dgm:pt>
    <dgm:pt modelId="{A3A69FCF-8FFA-4573-B062-0166BBDF0CF3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নিয়মকানুন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41097BC-ECFC-4CE0-91C4-AF2B4AEB9812}" type="parTrans" cxnId="{8CC21F81-0BDB-415F-AD77-F9706C77A45E}">
      <dgm:prSet/>
      <dgm:spPr/>
      <dgm:t>
        <a:bodyPr/>
        <a:lstStyle/>
        <a:p>
          <a:endParaRPr lang="en-US"/>
        </a:p>
      </dgm:t>
    </dgm:pt>
    <dgm:pt modelId="{A092171C-DD31-4F66-B691-389D10191895}" type="sibTrans" cxnId="{8CC21F81-0BDB-415F-AD77-F9706C77A45E}">
      <dgm:prSet/>
      <dgm:spPr/>
      <dgm:t>
        <a:bodyPr/>
        <a:lstStyle/>
        <a:p>
          <a:endParaRPr lang="en-US"/>
        </a:p>
      </dgm:t>
    </dgm:pt>
    <dgm:pt modelId="{FE974819-E9EF-4523-8A16-C273E2AEC34D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নৈতিকতা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F0AD9E8-E38D-4E39-9F52-4DCEE97A5303}" type="parTrans" cxnId="{BA89323C-F1C2-49C2-A57A-3C1CDA431113}">
      <dgm:prSet/>
      <dgm:spPr/>
      <dgm:t>
        <a:bodyPr/>
        <a:lstStyle/>
        <a:p>
          <a:endParaRPr lang="en-US"/>
        </a:p>
      </dgm:t>
    </dgm:pt>
    <dgm:pt modelId="{21CDBA69-57EC-45FE-A8D2-E0A532FD0E5D}" type="sibTrans" cxnId="{BA89323C-F1C2-49C2-A57A-3C1CDA431113}">
      <dgm:prSet/>
      <dgm:spPr/>
      <dgm:t>
        <a:bodyPr/>
        <a:lstStyle/>
        <a:p>
          <a:endParaRPr lang="en-US"/>
        </a:p>
      </dgm:t>
    </dgm:pt>
    <dgm:pt modelId="{EDCC90CF-3044-42EE-8A70-20E8C0D4CBAE}" type="pres">
      <dgm:prSet presAssocID="{1CD96FD8-8E00-4921-9C91-26754C8F60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6A353A-9D2D-4482-A656-61931A8ED6EF}" type="pres">
      <dgm:prSet presAssocID="{227534CC-6313-4712-A470-D43646065DF5}" presName="node" presStyleLbl="node1" presStyleIdx="0" presStyleCnt="7" custScaleX="188210" custScaleY="203788" custRadScaleRad="90194" custRadScaleInc="-39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794F3-3F72-4C20-B6D8-AD89F4FFF315}" type="pres">
      <dgm:prSet presAssocID="{227534CC-6313-4712-A470-D43646065DF5}" presName="spNode" presStyleCnt="0"/>
      <dgm:spPr/>
    </dgm:pt>
    <dgm:pt modelId="{09DA51D0-4154-4E1C-B30C-0541C3B1301B}" type="pres">
      <dgm:prSet presAssocID="{93E535C3-C1B3-4BD6-9C56-3F51BD71AA25}" presName="sibTrans" presStyleLbl="sibTrans1D1" presStyleIdx="0" presStyleCnt="7"/>
      <dgm:spPr/>
      <dgm:t>
        <a:bodyPr/>
        <a:lstStyle/>
        <a:p>
          <a:endParaRPr lang="en-US"/>
        </a:p>
      </dgm:t>
    </dgm:pt>
    <dgm:pt modelId="{BC2D1CEA-4D7F-4473-BD48-C5F93450C534}" type="pres">
      <dgm:prSet presAssocID="{FE974819-E9EF-4523-8A16-C273E2AEC34D}" presName="node" presStyleLbl="node1" presStyleIdx="1" presStyleCnt="7" custScaleX="191765" custScaleY="226801" custRadScaleRad="101954" custRadScaleInc="-79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6E041-2638-49D9-AFBF-07525434C282}" type="pres">
      <dgm:prSet presAssocID="{FE974819-E9EF-4523-8A16-C273E2AEC34D}" presName="spNode" presStyleCnt="0"/>
      <dgm:spPr/>
    </dgm:pt>
    <dgm:pt modelId="{2B2C73FF-270D-4ACA-B6F4-059212F4B1C9}" type="pres">
      <dgm:prSet presAssocID="{21CDBA69-57EC-45FE-A8D2-E0A532FD0E5D}" presName="sibTrans" presStyleLbl="sibTrans1D1" presStyleIdx="1" presStyleCnt="7"/>
      <dgm:spPr/>
      <dgm:t>
        <a:bodyPr/>
        <a:lstStyle/>
        <a:p>
          <a:endParaRPr lang="en-US"/>
        </a:p>
      </dgm:t>
    </dgm:pt>
    <dgm:pt modelId="{C89CC648-4064-4D20-B6F3-1A2869503DA2}" type="pres">
      <dgm:prSet presAssocID="{A3A69FCF-8FFA-4573-B062-0166BBDF0CF3}" presName="node" presStyleLbl="node1" presStyleIdx="2" presStyleCnt="7" custScaleX="187269" custScaleY="251034" custRadScaleRad="107557" custRadScaleInc="-111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5AD9C-C7B4-4E13-B0B4-8042C97E9ACF}" type="pres">
      <dgm:prSet presAssocID="{A3A69FCF-8FFA-4573-B062-0166BBDF0CF3}" presName="spNode" presStyleCnt="0"/>
      <dgm:spPr/>
    </dgm:pt>
    <dgm:pt modelId="{2C45062A-FDE7-4549-B4D8-61D8CE9C7592}" type="pres">
      <dgm:prSet presAssocID="{A092171C-DD31-4F66-B691-389D10191895}" presName="sibTrans" presStyleLbl="sibTrans1D1" presStyleIdx="2" presStyleCnt="7"/>
      <dgm:spPr/>
      <dgm:t>
        <a:bodyPr/>
        <a:lstStyle/>
        <a:p>
          <a:endParaRPr lang="en-US"/>
        </a:p>
      </dgm:t>
    </dgm:pt>
    <dgm:pt modelId="{5D8D0E64-F981-42E4-AA5D-6E94EDD984B8}" type="pres">
      <dgm:prSet presAssocID="{F1BD33B1-ECDD-4D78-8EA8-72F3BC5A92FF}" presName="node" presStyleLbl="node1" presStyleIdx="3" presStyleCnt="7" custScaleX="229321" custScaleY="203465" custRadScaleRad="85464" custRadScaleInc="-12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150BE-841F-48C4-82F0-45B28CA48850}" type="pres">
      <dgm:prSet presAssocID="{F1BD33B1-ECDD-4D78-8EA8-72F3BC5A92FF}" presName="spNode" presStyleCnt="0"/>
      <dgm:spPr/>
    </dgm:pt>
    <dgm:pt modelId="{8C9AEB1B-D04B-4A10-9D37-3A44777CE9B8}" type="pres">
      <dgm:prSet presAssocID="{28477DBD-1289-4912-8E5C-7C455A297FD6}" presName="sibTrans" presStyleLbl="sibTrans1D1" presStyleIdx="3" presStyleCnt="7"/>
      <dgm:spPr/>
      <dgm:t>
        <a:bodyPr/>
        <a:lstStyle/>
        <a:p>
          <a:endParaRPr lang="en-US"/>
        </a:p>
      </dgm:t>
    </dgm:pt>
    <dgm:pt modelId="{2AA0A62E-0888-4AFF-9C18-6E76DD33E5EC}" type="pres">
      <dgm:prSet presAssocID="{BE83B7AA-28B5-4E71-AF8E-9A48C4507C87}" presName="node" presStyleLbl="node1" presStyleIdx="4" presStyleCnt="7" custScaleX="194332" custScaleY="243145" custRadScaleRad="116745" custRadScaleInc="37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E5F98-2227-439F-9F5D-35AF5CFA025C}" type="pres">
      <dgm:prSet presAssocID="{BE83B7AA-28B5-4E71-AF8E-9A48C4507C87}" presName="spNode" presStyleCnt="0"/>
      <dgm:spPr/>
    </dgm:pt>
    <dgm:pt modelId="{C713417A-F6E9-4104-8824-CDD245CA6C4E}" type="pres">
      <dgm:prSet presAssocID="{5C68BDA7-0BBD-4F73-8A3F-972A2806BB25}" presName="sibTrans" presStyleLbl="sibTrans1D1" presStyleIdx="4" presStyleCnt="7"/>
      <dgm:spPr/>
      <dgm:t>
        <a:bodyPr/>
        <a:lstStyle/>
        <a:p>
          <a:endParaRPr lang="en-US"/>
        </a:p>
      </dgm:t>
    </dgm:pt>
    <dgm:pt modelId="{86BEDCB0-199A-4F2B-ACD6-15E9141A0A82}" type="pres">
      <dgm:prSet presAssocID="{B1EEC94C-6063-4DC5-81B5-B5DDF2696A0F}" presName="node" presStyleLbl="node1" presStyleIdx="5" presStyleCnt="7" custScaleX="187007" custScaleY="247303" custRadScaleRad="105720" custRadScaleInc="-8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C3406-557D-471D-9629-DE7EA79C121A}" type="pres">
      <dgm:prSet presAssocID="{B1EEC94C-6063-4DC5-81B5-B5DDF2696A0F}" presName="spNode" presStyleCnt="0"/>
      <dgm:spPr/>
    </dgm:pt>
    <dgm:pt modelId="{D398168D-ACA7-4DF7-BD88-D8C13E2C9EC6}" type="pres">
      <dgm:prSet presAssocID="{7CF1C77D-BCDD-4CC5-830F-F01EF658E78B}" presName="sibTrans" presStyleLbl="sibTrans1D1" presStyleIdx="5" presStyleCnt="7"/>
      <dgm:spPr/>
      <dgm:t>
        <a:bodyPr/>
        <a:lstStyle/>
        <a:p>
          <a:endParaRPr lang="en-US"/>
        </a:p>
      </dgm:t>
    </dgm:pt>
    <dgm:pt modelId="{CC560C91-6AF5-418C-A4F0-98B1F0CC7882}" type="pres">
      <dgm:prSet presAssocID="{9645A76E-8004-481F-853D-555B6F096AAE}" presName="node" presStyleLbl="node1" presStyleIdx="6" presStyleCnt="7" custScaleX="212771" custScaleY="239047" custRadScaleRad="119189" custRadScaleInc="-70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86F44-E046-46C5-AC63-1D9FFE2CF16E}" type="pres">
      <dgm:prSet presAssocID="{9645A76E-8004-481F-853D-555B6F096AAE}" presName="spNode" presStyleCnt="0"/>
      <dgm:spPr/>
    </dgm:pt>
    <dgm:pt modelId="{D898B99E-AA22-467B-A4CE-918C2465A0D8}" type="pres">
      <dgm:prSet presAssocID="{324A13E6-7F5D-4949-9217-5A27A1242161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7CC8F581-A8A0-4DF2-B978-20936A8285C1}" type="presOf" srcId="{93E535C3-C1B3-4BD6-9C56-3F51BD71AA25}" destId="{09DA51D0-4154-4E1C-B30C-0541C3B1301B}" srcOrd="0" destOrd="0" presId="urn:microsoft.com/office/officeart/2005/8/layout/cycle6"/>
    <dgm:cxn modelId="{6850A52F-2065-4C33-8F98-3978639274EB}" srcId="{1CD96FD8-8E00-4921-9C91-26754C8F608A}" destId="{BE83B7AA-28B5-4E71-AF8E-9A48C4507C87}" srcOrd="4" destOrd="0" parTransId="{9939BC6F-65F1-4993-A9F6-119F7EADD3D8}" sibTransId="{5C68BDA7-0BBD-4F73-8A3F-972A2806BB25}"/>
    <dgm:cxn modelId="{E373D5A7-6D7B-4FD1-B192-7501B0ABB31F}" type="presOf" srcId="{B1EEC94C-6063-4DC5-81B5-B5DDF2696A0F}" destId="{86BEDCB0-199A-4F2B-ACD6-15E9141A0A82}" srcOrd="0" destOrd="0" presId="urn:microsoft.com/office/officeart/2005/8/layout/cycle6"/>
    <dgm:cxn modelId="{548FEC7C-FC14-4EAE-B846-627272C29D6C}" type="presOf" srcId="{227534CC-6313-4712-A470-D43646065DF5}" destId="{8F6A353A-9D2D-4482-A656-61931A8ED6EF}" srcOrd="0" destOrd="0" presId="urn:microsoft.com/office/officeart/2005/8/layout/cycle6"/>
    <dgm:cxn modelId="{07877FD4-2F95-4EFD-B046-0D8A6FB9DF6E}" type="presOf" srcId="{5C68BDA7-0BBD-4F73-8A3F-972A2806BB25}" destId="{C713417A-F6E9-4104-8824-CDD245CA6C4E}" srcOrd="0" destOrd="0" presId="urn:microsoft.com/office/officeart/2005/8/layout/cycle6"/>
    <dgm:cxn modelId="{4CEC1E6B-6543-43B2-B24A-17AAC3498E56}" type="presOf" srcId="{BE83B7AA-28B5-4E71-AF8E-9A48C4507C87}" destId="{2AA0A62E-0888-4AFF-9C18-6E76DD33E5EC}" srcOrd="0" destOrd="0" presId="urn:microsoft.com/office/officeart/2005/8/layout/cycle6"/>
    <dgm:cxn modelId="{CA721DD7-6EE2-464F-836E-3F28A86B6840}" type="presOf" srcId="{7CF1C77D-BCDD-4CC5-830F-F01EF658E78B}" destId="{D398168D-ACA7-4DF7-BD88-D8C13E2C9EC6}" srcOrd="0" destOrd="0" presId="urn:microsoft.com/office/officeart/2005/8/layout/cycle6"/>
    <dgm:cxn modelId="{A0189643-7C4D-4EAE-9F1F-4A06ACC53D34}" type="presOf" srcId="{21CDBA69-57EC-45FE-A8D2-E0A532FD0E5D}" destId="{2B2C73FF-270D-4ACA-B6F4-059212F4B1C9}" srcOrd="0" destOrd="0" presId="urn:microsoft.com/office/officeart/2005/8/layout/cycle6"/>
    <dgm:cxn modelId="{80051031-82E1-44E6-B2DA-4B9B42550B1B}" type="presOf" srcId="{A3A69FCF-8FFA-4573-B062-0166BBDF0CF3}" destId="{C89CC648-4064-4D20-B6F3-1A2869503DA2}" srcOrd="0" destOrd="0" presId="urn:microsoft.com/office/officeart/2005/8/layout/cycle6"/>
    <dgm:cxn modelId="{9E435163-2CB1-4D20-9BE3-5BFE06F637A9}" type="presOf" srcId="{9645A76E-8004-481F-853D-555B6F096AAE}" destId="{CC560C91-6AF5-418C-A4F0-98B1F0CC7882}" srcOrd="0" destOrd="0" presId="urn:microsoft.com/office/officeart/2005/8/layout/cycle6"/>
    <dgm:cxn modelId="{B11B6CCE-EC7F-4436-953B-85A2E986627F}" type="presOf" srcId="{A092171C-DD31-4F66-B691-389D10191895}" destId="{2C45062A-FDE7-4549-B4D8-61D8CE9C7592}" srcOrd="0" destOrd="0" presId="urn:microsoft.com/office/officeart/2005/8/layout/cycle6"/>
    <dgm:cxn modelId="{BA89323C-F1C2-49C2-A57A-3C1CDA431113}" srcId="{1CD96FD8-8E00-4921-9C91-26754C8F608A}" destId="{FE974819-E9EF-4523-8A16-C273E2AEC34D}" srcOrd="1" destOrd="0" parTransId="{AF0AD9E8-E38D-4E39-9F52-4DCEE97A5303}" sibTransId="{21CDBA69-57EC-45FE-A8D2-E0A532FD0E5D}"/>
    <dgm:cxn modelId="{8CC21F81-0BDB-415F-AD77-F9706C77A45E}" srcId="{1CD96FD8-8E00-4921-9C91-26754C8F608A}" destId="{A3A69FCF-8FFA-4573-B062-0166BBDF0CF3}" srcOrd="2" destOrd="0" parTransId="{941097BC-ECFC-4CE0-91C4-AF2B4AEB9812}" sibTransId="{A092171C-DD31-4F66-B691-389D10191895}"/>
    <dgm:cxn modelId="{DB106E0A-219E-4485-A0AF-9561444324AE}" type="presOf" srcId="{324A13E6-7F5D-4949-9217-5A27A1242161}" destId="{D898B99E-AA22-467B-A4CE-918C2465A0D8}" srcOrd="0" destOrd="0" presId="urn:microsoft.com/office/officeart/2005/8/layout/cycle6"/>
    <dgm:cxn modelId="{CB2A32C4-FF33-47AE-8BBF-FE212A3E400C}" type="presOf" srcId="{1CD96FD8-8E00-4921-9C91-26754C8F608A}" destId="{EDCC90CF-3044-42EE-8A70-20E8C0D4CBAE}" srcOrd="0" destOrd="0" presId="urn:microsoft.com/office/officeart/2005/8/layout/cycle6"/>
    <dgm:cxn modelId="{37677BA6-6E85-4AE5-BD19-0E0ED0C272DE}" type="presOf" srcId="{FE974819-E9EF-4523-8A16-C273E2AEC34D}" destId="{BC2D1CEA-4D7F-4473-BD48-C5F93450C534}" srcOrd="0" destOrd="0" presId="urn:microsoft.com/office/officeart/2005/8/layout/cycle6"/>
    <dgm:cxn modelId="{1A61A87C-1575-4ACC-8155-B4E8E1EA5371}" srcId="{1CD96FD8-8E00-4921-9C91-26754C8F608A}" destId="{227534CC-6313-4712-A470-D43646065DF5}" srcOrd="0" destOrd="0" parTransId="{9899A8FC-ADE3-4567-A525-D527BBDDAEBE}" sibTransId="{93E535C3-C1B3-4BD6-9C56-3F51BD71AA25}"/>
    <dgm:cxn modelId="{3A80932E-4AB4-4A1D-8C85-E8FB435CFADF}" srcId="{1CD96FD8-8E00-4921-9C91-26754C8F608A}" destId="{F1BD33B1-ECDD-4D78-8EA8-72F3BC5A92FF}" srcOrd="3" destOrd="0" parTransId="{4A017F76-D9E2-45F9-BD9A-201268D804E5}" sibTransId="{28477DBD-1289-4912-8E5C-7C455A297FD6}"/>
    <dgm:cxn modelId="{3A017B47-5351-4B3C-A0F0-99BD16E39EFD}" srcId="{1CD96FD8-8E00-4921-9C91-26754C8F608A}" destId="{B1EEC94C-6063-4DC5-81B5-B5DDF2696A0F}" srcOrd="5" destOrd="0" parTransId="{25517FDC-3734-4498-A69A-424B5DE928F5}" sibTransId="{7CF1C77D-BCDD-4CC5-830F-F01EF658E78B}"/>
    <dgm:cxn modelId="{F4385FCB-B98E-4FC6-BEC1-BA8CC537E5D2}" srcId="{1CD96FD8-8E00-4921-9C91-26754C8F608A}" destId="{9645A76E-8004-481F-853D-555B6F096AAE}" srcOrd="6" destOrd="0" parTransId="{6B9B1755-8D7E-4811-B58C-4ECE5E76A070}" sibTransId="{324A13E6-7F5D-4949-9217-5A27A1242161}"/>
    <dgm:cxn modelId="{53C27B38-A3B6-4325-8312-E1FD1346DF92}" type="presOf" srcId="{F1BD33B1-ECDD-4D78-8EA8-72F3BC5A92FF}" destId="{5D8D0E64-F981-42E4-AA5D-6E94EDD984B8}" srcOrd="0" destOrd="0" presId="urn:microsoft.com/office/officeart/2005/8/layout/cycle6"/>
    <dgm:cxn modelId="{D2627E86-F3CD-4468-A4EA-58F5CFACEFD0}" type="presOf" srcId="{28477DBD-1289-4912-8E5C-7C455A297FD6}" destId="{8C9AEB1B-D04B-4A10-9D37-3A44777CE9B8}" srcOrd="0" destOrd="0" presId="urn:microsoft.com/office/officeart/2005/8/layout/cycle6"/>
    <dgm:cxn modelId="{FF346846-73CF-4BDD-9226-E8887E870AF2}" type="presParOf" srcId="{EDCC90CF-3044-42EE-8A70-20E8C0D4CBAE}" destId="{8F6A353A-9D2D-4482-A656-61931A8ED6EF}" srcOrd="0" destOrd="0" presId="urn:microsoft.com/office/officeart/2005/8/layout/cycle6"/>
    <dgm:cxn modelId="{12697937-85EC-49F6-9A8A-3205C6113D8C}" type="presParOf" srcId="{EDCC90CF-3044-42EE-8A70-20E8C0D4CBAE}" destId="{A6E794F3-3F72-4C20-B6D8-AD89F4FFF315}" srcOrd="1" destOrd="0" presId="urn:microsoft.com/office/officeart/2005/8/layout/cycle6"/>
    <dgm:cxn modelId="{264EA004-113F-4F86-8690-A14224115EF1}" type="presParOf" srcId="{EDCC90CF-3044-42EE-8A70-20E8C0D4CBAE}" destId="{09DA51D0-4154-4E1C-B30C-0541C3B1301B}" srcOrd="2" destOrd="0" presId="urn:microsoft.com/office/officeart/2005/8/layout/cycle6"/>
    <dgm:cxn modelId="{BC7A9AFD-AE8F-4C49-9B88-EAF42F1FB08F}" type="presParOf" srcId="{EDCC90CF-3044-42EE-8A70-20E8C0D4CBAE}" destId="{BC2D1CEA-4D7F-4473-BD48-C5F93450C534}" srcOrd="3" destOrd="0" presId="urn:microsoft.com/office/officeart/2005/8/layout/cycle6"/>
    <dgm:cxn modelId="{4C221C3F-3B49-4E8D-B79D-E673642178AD}" type="presParOf" srcId="{EDCC90CF-3044-42EE-8A70-20E8C0D4CBAE}" destId="{3856E041-2638-49D9-AFBF-07525434C282}" srcOrd="4" destOrd="0" presId="urn:microsoft.com/office/officeart/2005/8/layout/cycle6"/>
    <dgm:cxn modelId="{7868F35B-DC52-470A-B199-0931F5517D3E}" type="presParOf" srcId="{EDCC90CF-3044-42EE-8A70-20E8C0D4CBAE}" destId="{2B2C73FF-270D-4ACA-B6F4-059212F4B1C9}" srcOrd="5" destOrd="0" presId="urn:microsoft.com/office/officeart/2005/8/layout/cycle6"/>
    <dgm:cxn modelId="{AC3423FC-E1DA-4603-9C65-C48BCD65390E}" type="presParOf" srcId="{EDCC90CF-3044-42EE-8A70-20E8C0D4CBAE}" destId="{C89CC648-4064-4D20-B6F3-1A2869503DA2}" srcOrd="6" destOrd="0" presId="urn:microsoft.com/office/officeart/2005/8/layout/cycle6"/>
    <dgm:cxn modelId="{812C2355-44BC-4526-BD4B-7FD8AE5378E6}" type="presParOf" srcId="{EDCC90CF-3044-42EE-8A70-20E8C0D4CBAE}" destId="{0E45AD9C-C7B4-4E13-B0B4-8042C97E9ACF}" srcOrd="7" destOrd="0" presId="urn:microsoft.com/office/officeart/2005/8/layout/cycle6"/>
    <dgm:cxn modelId="{9624B055-22FD-4C81-88F9-AE4A76D3C24F}" type="presParOf" srcId="{EDCC90CF-3044-42EE-8A70-20E8C0D4CBAE}" destId="{2C45062A-FDE7-4549-B4D8-61D8CE9C7592}" srcOrd="8" destOrd="0" presId="urn:microsoft.com/office/officeart/2005/8/layout/cycle6"/>
    <dgm:cxn modelId="{EC7733D9-8738-4B0D-83CE-C59C3D0D5182}" type="presParOf" srcId="{EDCC90CF-3044-42EE-8A70-20E8C0D4CBAE}" destId="{5D8D0E64-F981-42E4-AA5D-6E94EDD984B8}" srcOrd="9" destOrd="0" presId="urn:microsoft.com/office/officeart/2005/8/layout/cycle6"/>
    <dgm:cxn modelId="{05C724FB-2A6F-4057-8FE5-8A1AC54767B9}" type="presParOf" srcId="{EDCC90CF-3044-42EE-8A70-20E8C0D4CBAE}" destId="{5BF150BE-841F-48C4-82F0-45B28CA48850}" srcOrd="10" destOrd="0" presId="urn:microsoft.com/office/officeart/2005/8/layout/cycle6"/>
    <dgm:cxn modelId="{B9D7C4DB-41FF-42EE-B852-4B26FDAE295B}" type="presParOf" srcId="{EDCC90CF-3044-42EE-8A70-20E8C0D4CBAE}" destId="{8C9AEB1B-D04B-4A10-9D37-3A44777CE9B8}" srcOrd="11" destOrd="0" presId="urn:microsoft.com/office/officeart/2005/8/layout/cycle6"/>
    <dgm:cxn modelId="{C08E1B3E-BF97-4D2F-8105-BB4AD0DC794E}" type="presParOf" srcId="{EDCC90CF-3044-42EE-8A70-20E8C0D4CBAE}" destId="{2AA0A62E-0888-4AFF-9C18-6E76DD33E5EC}" srcOrd="12" destOrd="0" presId="urn:microsoft.com/office/officeart/2005/8/layout/cycle6"/>
    <dgm:cxn modelId="{1E37A824-34AB-4498-8772-CE3B7C9DCA39}" type="presParOf" srcId="{EDCC90CF-3044-42EE-8A70-20E8C0D4CBAE}" destId="{67BE5F98-2227-439F-9F5D-35AF5CFA025C}" srcOrd="13" destOrd="0" presId="urn:microsoft.com/office/officeart/2005/8/layout/cycle6"/>
    <dgm:cxn modelId="{B95EA0E0-BDE0-470D-89F1-D85CE163EE3B}" type="presParOf" srcId="{EDCC90CF-3044-42EE-8A70-20E8C0D4CBAE}" destId="{C713417A-F6E9-4104-8824-CDD245CA6C4E}" srcOrd="14" destOrd="0" presId="urn:microsoft.com/office/officeart/2005/8/layout/cycle6"/>
    <dgm:cxn modelId="{BA9AF76A-BD4A-4FDB-8EAC-B29FA197DD74}" type="presParOf" srcId="{EDCC90CF-3044-42EE-8A70-20E8C0D4CBAE}" destId="{86BEDCB0-199A-4F2B-ACD6-15E9141A0A82}" srcOrd="15" destOrd="0" presId="urn:microsoft.com/office/officeart/2005/8/layout/cycle6"/>
    <dgm:cxn modelId="{D05DD08E-EDDF-41D6-A4FA-7CC4369F8882}" type="presParOf" srcId="{EDCC90CF-3044-42EE-8A70-20E8C0D4CBAE}" destId="{172C3406-557D-471D-9629-DE7EA79C121A}" srcOrd="16" destOrd="0" presId="urn:microsoft.com/office/officeart/2005/8/layout/cycle6"/>
    <dgm:cxn modelId="{C614AA34-B2F4-445B-AF27-FDD7A492C8E2}" type="presParOf" srcId="{EDCC90CF-3044-42EE-8A70-20E8C0D4CBAE}" destId="{D398168D-ACA7-4DF7-BD88-D8C13E2C9EC6}" srcOrd="17" destOrd="0" presId="urn:microsoft.com/office/officeart/2005/8/layout/cycle6"/>
    <dgm:cxn modelId="{7C00C716-CF2A-4D45-87E5-321AC6F2F7C7}" type="presParOf" srcId="{EDCC90CF-3044-42EE-8A70-20E8C0D4CBAE}" destId="{CC560C91-6AF5-418C-A4F0-98B1F0CC7882}" srcOrd="18" destOrd="0" presId="urn:microsoft.com/office/officeart/2005/8/layout/cycle6"/>
    <dgm:cxn modelId="{65909D55-C2B6-4795-AC0E-B5D32BBF731E}" type="presParOf" srcId="{EDCC90CF-3044-42EE-8A70-20E8C0D4CBAE}" destId="{79786F44-E046-46C5-AC63-1D9FFE2CF16E}" srcOrd="19" destOrd="0" presId="urn:microsoft.com/office/officeart/2005/8/layout/cycle6"/>
    <dgm:cxn modelId="{0F1F0EB3-D833-4BF3-87CA-E81D359691B2}" type="presParOf" srcId="{EDCC90CF-3044-42EE-8A70-20E8C0D4CBAE}" destId="{D898B99E-AA22-467B-A4CE-918C2465A0D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6E599-606E-4277-B2C9-94850B13CBB3}">
      <dsp:nvSpPr>
        <dsp:cNvPr id="0" name=""/>
        <dsp:cNvSpPr/>
      </dsp:nvSpPr>
      <dsp:spPr>
        <a:xfrm>
          <a:off x="2286992" y="1295401"/>
          <a:ext cx="4043582" cy="1066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আকিদা বা বিশ্বাসগত বিধিবিধান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318215" y="1326624"/>
        <a:ext cx="3981136" cy="1003600"/>
      </dsp:txXfrm>
    </dsp:sp>
    <dsp:sp modelId="{BD09D6D0-A0C7-449C-AC2D-76971D44533F}">
      <dsp:nvSpPr>
        <dsp:cNvPr id="0" name=""/>
        <dsp:cNvSpPr/>
      </dsp:nvSpPr>
      <dsp:spPr>
        <a:xfrm rot="2272542">
          <a:off x="4987445" y="2538936"/>
          <a:ext cx="996453" cy="4097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110366" y="2620884"/>
        <a:ext cx="750611" cy="245842"/>
      </dsp:txXfrm>
    </dsp:sp>
    <dsp:sp modelId="{2A9487F0-1FE0-4A70-97F0-4E3BBBBFC4ED}">
      <dsp:nvSpPr>
        <dsp:cNvPr id="0" name=""/>
        <dsp:cNvSpPr/>
      </dsp:nvSpPr>
      <dsp:spPr>
        <a:xfrm>
          <a:off x="5413453" y="3126163"/>
          <a:ext cx="3025112" cy="1475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নৈতিকতা ও চরিত্র সংক্রান্ত রীতিনীতি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456680" y="3169390"/>
        <a:ext cx="2938658" cy="1389413"/>
      </dsp:txXfrm>
    </dsp:sp>
    <dsp:sp modelId="{0AF1233C-1712-4045-B773-908A1A9E6DD5}">
      <dsp:nvSpPr>
        <dsp:cNvPr id="0" name=""/>
        <dsp:cNvSpPr/>
      </dsp:nvSpPr>
      <dsp:spPr>
        <a:xfrm rot="10800103">
          <a:off x="4037252" y="3659156"/>
          <a:ext cx="996453" cy="4097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4160173" y="3741104"/>
        <a:ext cx="750611" cy="245842"/>
      </dsp:txXfrm>
    </dsp:sp>
    <dsp:sp modelId="{CB766782-CA16-45A7-A7BC-7E37AEEC9FA8}">
      <dsp:nvSpPr>
        <dsp:cNvPr id="0" name=""/>
        <dsp:cNvSpPr/>
      </dsp:nvSpPr>
      <dsp:spPr>
        <a:xfrm>
          <a:off x="303336" y="3278607"/>
          <a:ext cx="3354167" cy="1170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বাস্তব কাজকর্ম সংক্রান্ত নিয়মকানুন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37624" y="3312895"/>
        <a:ext cx="3285591" cy="1102106"/>
      </dsp:txXfrm>
    </dsp:sp>
    <dsp:sp modelId="{C33FF7FA-59D6-4819-8451-DA4773877865}">
      <dsp:nvSpPr>
        <dsp:cNvPr id="0" name=""/>
        <dsp:cNvSpPr/>
      </dsp:nvSpPr>
      <dsp:spPr>
        <a:xfrm rot="19130345">
          <a:off x="2676297" y="2615158"/>
          <a:ext cx="996453" cy="4097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799218" y="2697106"/>
        <a:ext cx="750611" cy="245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A353A-9D2D-4482-A656-61931A8ED6EF}">
      <dsp:nvSpPr>
        <dsp:cNvPr id="0" name=""/>
        <dsp:cNvSpPr/>
      </dsp:nvSpPr>
      <dsp:spPr>
        <a:xfrm>
          <a:off x="2998767" y="-252053"/>
          <a:ext cx="2287093" cy="16096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রাজনৈতিক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077344" y="-173476"/>
        <a:ext cx="2129939" cy="1452502"/>
      </dsp:txXfrm>
    </dsp:sp>
    <dsp:sp modelId="{09DA51D0-4154-4E1C-B30C-0541C3B1301B}">
      <dsp:nvSpPr>
        <dsp:cNvPr id="0" name=""/>
        <dsp:cNvSpPr/>
      </dsp:nvSpPr>
      <dsp:spPr>
        <a:xfrm>
          <a:off x="3749529" y="-3643913"/>
          <a:ext cx="4513051" cy="4513051"/>
        </a:xfrm>
        <a:custGeom>
          <a:avLst/>
          <a:gdLst/>
          <a:ahLst/>
          <a:cxnLst/>
          <a:rect l="0" t="0" r="0" b="0"/>
          <a:pathLst>
            <a:path>
              <a:moveTo>
                <a:pt x="1529221" y="4392629"/>
              </a:moveTo>
              <a:arcTo wR="2256525" hR="2256525" stAng="6528167" swAng="112619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D1CEA-4D7F-4473-BD48-C5F93450C534}">
      <dsp:nvSpPr>
        <dsp:cNvPr id="0" name=""/>
        <dsp:cNvSpPr/>
      </dsp:nvSpPr>
      <dsp:spPr>
        <a:xfrm>
          <a:off x="4624153" y="0"/>
          <a:ext cx="2330293" cy="17914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নৈতিকতা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711603" y="87450"/>
        <a:ext cx="2155393" cy="1616528"/>
      </dsp:txXfrm>
    </dsp:sp>
    <dsp:sp modelId="{2B2C73FF-270D-4ACA-B6F4-059212F4B1C9}">
      <dsp:nvSpPr>
        <dsp:cNvPr id="0" name=""/>
        <dsp:cNvSpPr/>
      </dsp:nvSpPr>
      <dsp:spPr>
        <a:xfrm>
          <a:off x="6425756" y="-547507"/>
          <a:ext cx="4513051" cy="4513051"/>
        </a:xfrm>
        <a:custGeom>
          <a:avLst/>
          <a:gdLst/>
          <a:ahLst/>
          <a:cxnLst/>
          <a:rect l="0" t="0" r="0" b="0"/>
          <a:pathLst>
            <a:path>
              <a:moveTo>
                <a:pt x="1338" y="2334224"/>
              </a:moveTo>
              <a:arcTo wR="2256525" hR="2256525" stAng="10681605" swAng="70515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CC648-4064-4D20-B6F3-1A2869503DA2}">
      <dsp:nvSpPr>
        <dsp:cNvPr id="0" name=""/>
        <dsp:cNvSpPr/>
      </dsp:nvSpPr>
      <dsp:spPr>
        <a:xfrm>
          <a:off x="5655797" y="1321095"/>
          <a:ext cx="2275658" cy="19828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নিয়মকানুন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752591" y="1417889"/>
        <a:ext cx="2082070" cy="1789249"/>
      </dsp:txXfrm>
    </dsp:sp>
    <dsp:sp modelId="{2C45062A-FDE7-4549-B4D8-61D8CE9C7592}">
      <dsp:nvSpPr>
        <dsp:cNvPr id="0" name=""/>
        <dsp:cNvSpPr/>
      </dsp:nvSpPr>
      <dsp:spPr>
        <a:xfrm>
          <a:off x="3532828" y="-1019232"/>
          <a:ext cx="4513051" cy="4513051"/>
        </a:xfrm>
        <a:custGeom>
          <a:avLst/>
          <a:gdLst/>
          <a:ahLst/>
          <a:cxnLst/>
          <a:rect l="0" t="0" r="0" b="0"/>
          <a:pathLst>
            <a:path>
              <a:moveTo>
                <a:pt x="3156771" y="4325696"/>
              </a:moveTo>
              <a:arcTo wR="2256525" hR="2256525" stAng="3989240" swAng="94752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D0E64-F981-42E4-AA5D-6E94EDD984B8}">
      <dsp:nvSpPr>
        <dsp:cNvPr id="0" name=""/>
        <dsp:cNvSpPr/>
      </dsp:nvSpPr>
      <dsp:spPr>
        <a:xfrm>
          <a:off x="3890943" y="3474204"/>
          <a:ext cx="2786666" cy="16071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আচার আচরন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969395" y="3552656"/>
        <a:ext cx="2629762" cy="1450201"/>
      </dsp:txXfrm>
    </dsp:sp>
    <dsp:sp modelId="{8C9AEB1B-D04B-4A10-9D37-3A44777CE9B8}">
      <dsp:nvSpPr>
        <dsp:cNvPr id="0" name=""/>
        <dsp:cNvSpPr/>
      </dsp:nvSpPr>
      <dsp:spPr>
        <a:xfrm>
          <a:off x="-271169" y="3391354"/>
          <a:ext cx="4513051" cy="4513051"/>
        </a:xfrm>
        <a:custGeom>
          <a:avLst/>
          <a:gdLst/>
          <a:ahLst/>
          <a:cxnLst/>
          <a:rect l="0" t="0" r="0" b="0"/>
          <a:pathLst>
            <a:path>
              <a:moveTo>
                <a:pt x="4165598" y="1053467"/>
              </a:moveTo>
              <a:arcTo wR="2256525" hR="2256525" stAng="19666902" swAng="97734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0A62E-0888-4AFF-9C18-6E76DD33E5EC}">
      <dsp:nvSpPr>
        <dsp:cNvPr id="0" name=""/>
        <dsp:cNvSpPr/>
      </dsp:nvSpPr>
      <dsp:spPr>
        <a:xfrm>
          <a:off x="1795530" y="3646813"/>
          <a:ext cx="2361486" cy="19205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ধর্মীয় চিন্তা চেতনা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889282" y="3740565"/>
        <a:ext cx="2173982" cy="1733020"/>
      </dsp:txXfrm>
    </dsp:sp>
    <dsp:sp modelId="{C713417A-F6E9-4104-8824-CDD245CA6C4E}">
      <dsp:nvSpPr>
        <dsp:cNvPr id="0" name=""/>
        <dsp:cNvSpPr/>
      </dsp:nvSpPr>
      <dsp:spPr>
        <a:xfrm>
          <a:off x="-1576650" y="3098107"/>
          <a:ext cx="4513051" cy="4513051"/>
        </a:xfrm>
        <a:custGeom>
          <a:avLst/>
          <a:gdLst/>
          <a:ahLst/>
          <a:cxnLst/>
          <a:rect l="0" t="0" r="0" b="0"/>
          <a:pathLst>
            <a:path>
              <a:moveTo>
                <a:pt x="3736354" y="552994"/>
              </a:moveTo>
              <a:arcTo wR="2256525" hR="2256525" stAng="18658817" swAng="98156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EDCB0-199A-4F2B-ACD6-15E9141A0A82}">
      <dsp:nvSpPr>
        <dsp:cNvPr id="0" name=""/>
        <dsp:cNvSpPr/>
      </dsp:nvSpPr>
      <dsp:spPr>
        <a:xfrm>
          <a:off x="933412" y="2189037"/>
          <a:ext cx="2272474" cy="1953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আর্থ সামাজিক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028768" y="2284393"/>
        <a:ext cx="2081762" cy="1762655"/>
      </dsp:txXfrm>
    </dsp:sp>
    <dsp:sp modelId="{D398168D-ACA7-4DF7-BD88-D8C13E2C9EC6}">
      <dsp:nvSpPr>
        <dsp:cNvPr id="0" name=""/>
        <dsp:cNvSpPr/>
      </dsp:nvSpPr>
      <dsp:spPr>
        <a:xfrm>
          <a:off x="-1217271" y="-2096652"/>
          <a:ext cx="4513051" cy="4513051"/>
        </a:xfrm>
        <a:custGeom>
          <a:avLst/>
          <a:gdLst/>
          <a:ahLst/>
          <a:cxnLst/>
          <a:rect l="0" t="0" r="0" b="0"/>
          <a:pathLst>
            <a:path>
              <a:moveTo>
                <a:pt x="3240521" y="4287206"/>
              </a:moveTo>
              <a:arcTo wR="2256525" hR="2256525" stAng="3848808" swAng="51867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60C91-6AF5-418C-A4F0-98B1F0CC7882}">
      <dsp:nvSpPr>
        <dsp:cNvPr id="0" name=""/>
        <dsp:cNvSpPr/>
      </dsp:nvSpPr>
      <dsp:spPr>
        <a:xfrm>
          <a:off x="681784" y="428250"/>
          <a:ext cx="2585554" cy="18881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সাংস্কৃতিক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773956" y="520422"/>
        <a:ext cx="2401210" cy="1703811"/>
      </dsp:txXfrm>
    </dsp:sp>
    <dsp:sp modelId="{D898B99E-AA22-467B-A4CE-918C2465A0D8}">
      <dsp:nvSpPr>
        <dsp:cNvPr id="0" name=""/>
        <dsp:cNvSpPr/>
      </dsp:nvSpPr>
      <dsp:spPr>
        <a:xfrm>
          <a:off x="-1470255" y="-733083"/>
          <a:ext cx="4513051" cy="4513051"/>
        </a:xfrm>
        <a:custGeom>
          <a:avLst/>
          <a:gdLst/>
          <a:ahLst/>
          <a:cxnLst/>
          <a:rect l="0" t="0" r="0" b="0"/>
          <a:pathLst>
            <a:path>
              <a:moveTo>
                <a:pt x="4232818" y="1167408"/>
              </a:moveTo>
              <a:arcTo wR="2256525" hR="2256525" stAng="19868474" swAng="104073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80A26-6D78-48B9-8B63-EA2CC5C40C49}" type="datetimeFigureOut">
              <a:rPr lang="en-GB" smtClean="0"/>
              <a:pPr/>
              <a:t>20/04/2019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FC886-4628-4F14-A451-7993AA75CC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8882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BE00-D350-4B98-8074-2862650C98D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9475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0798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lmahdia945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76200"/>
            <a:ext cx="8839200" cy="46157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বিসমিল্লাহির রাহমানির রাহিম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24-Point Star 2"/>
          <p:cNvSpPr/>
          <p:nvPr/>
        </p:nvSpPr>
        <p:spPr>
          <a:xfrm>
            <a:off x="76200" y="4233472"/>
            <a:ext cx="1962344" cy="2548328"/>
          </a:xfrm>
          <a:prstGeom prst="star24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23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2418926" y="4495800"/>
            <a:ext cx="1772074" cy="2182606"/>
          </a:xfrm>
          <a:prstGeom prst="star32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23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4572000" y="4414403"/>
            <a:ext cx="1777904" cy="2367397"/>
          </a:xfrm>
          <a:prstGeom prst="star32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23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6893145" y="4470266"/>
            <a:ext cx="1793655" cy="2311534"/>
          </a:xfrm>
          <a:prstGeom prst="star32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230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99" y="3191470"/>
            <a:ext cx="8991601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শিক্ষার্থীদের </a:t>
            </a:r>
            <a:r>
              <a:rPr lang="bn-BD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-love-you-wallpap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914400"/>
            <a:ext cx="8991600" cy="2174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457200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আসসালামু আলাইকুম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Open.jpg"/>
          <p:cNvPicPr>
            <a:picLocks noChangeAspect="1"/>
          </p:cNvPicPr>
          <p:nvPr/>
        </p:nvPicPr>
        <p:blipFill>
          <a:blip r:embed="rId5"/>
          <a:srcRect r="50415" b="4110"/>
          <a:stretch>
            <a:fillRect/>
          </a:stretch>
        </p:blipFill>
        <p:spPr>
          <a:xfrm>
            <a:off x="-304800" y="0"/>
            <a:ext cx="4274820" cy="6818047"/>
          </a:xfrm>
          <a:prstGeom prst="rect">
            <a:avLst/>
          </a:prstGeom>
        </p:spPr>
      </p:pic>
      <p:pic>
        <p:nvPicPr>
          <p:cNvPr id="11" name="Picture 10" descr="Open.jpg"/>
          <p:cNvPicPr>
            <a:picLocks noChangeAspect="1"/>
          </p:cNvPicPr>
          <p:nvPr/>
        </p:nvPicPr>
        <p:blipFill>
          <a:blip r:embed="rId5"/>
          <a:srcRect l="49585" b="4110"/>
          <a:stretch>
            <a:fillRect/>
          </a:stretch>
        </p:blipFill>
        <p:spPr>
          <a:xfrm>
            <a:off x="3962400" y="-1"/>
            <a:ext cx="4850078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blipFill>
            <a:blip r:embed="rId2"/>
            <a:tile tx="0" ty="0" sx="100000" sy="100000" flip="none" algn="tl"/>
          </a:blipFill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  <a:r>
              <a:rPr lang="en-US" sz="6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438" y="5805225"/>
            <a:ext cx="8413124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শরিয়তের গুরুত্ব বিষয়ে তিনটি বাক্য খাতায় </a:t>
            </a:r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লেখ।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89" t="-1478" r="21864" b="1478"/>
          <a:stretch/>
        </p:blipFill>
        <p:spPr>
          <a:xfrm>
            <a:off x="2439604" y="1752600"/>
            <a:ext cx="3998889" cy="375577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906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https://lh3.googleusercontent.com/MXVff3V7o8iWUQqbaBbQLVE8L5v2vZoOHkqL3lOTszbgq7yFdPKEe8luPPc0HHpgfIC8jW20ftPQig=w317-h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2993"/>
            <a:ext cx="8686800" cy="645795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5" name="Down Arrow Callout 4"/>
          <p:cNvSpPr/>
          <p:nvPr/>
        </p:nvSpPr>
        <p:spPr>
          <a:xfrm>
            <a:off x="1675141" y="457200"/>
            <a:ext cx="5793719" cy="1219200"/>
          </a:xfrm>
          <a:prstGeom prst="downArrowCallou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চিত্রে আমরা কী দেখতে পাচ্ছি ? 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743200" y="5715000"/>
            <a:ext cx="3962400" cy="609600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660033"/>
                </a:solidFill>
                <a:latin typeface="Nikoshan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Nikoshan"/>
              </a:rPr>
              <a:t>আল</a:t>
            </a:r>
            <a:r>
              <a:rPr lang="en-US" sz="3600" dirty="0" smtClean="0">
                <a:solidFill>
                  <a:srgbClr val="660033"/>
                </a:solidFill>
                <a:latin typeface="Nikoshan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Nikoshan"/>
              </a:rPr>
              <a:t>কুরআন</a:t>
            </a:r>
            <a:r>
              <a:rPr lang="en-US" sz="3600" dirty="0" smtClean="0">
                <a:solidFill>
                  <a:srgbClr val="660033"/>
                </a:solidFill>
                <a:latin typeface="Nikoshan"/>
              </a:rPr>
              <a:t> </a:t>
            </a:r>
            <a:endParaRPr lang="en-US" sz="3600" dirty="0">
              <a:solidFill>
                <a:srgbClr val="660033"/>
              </a:solidFill>
              <a:latin typeface="Nikoshan"/>
            </a:endParaRPr>
          </a:p>
        </p:txBody>
      </p:sp>
      <p:pic>
        <p:nvPicPr>
          <p:cNvPr id="7" name="Picture 6" descr="https://fbcdn-sphotos-a-a.akamaihd.net/hphotos-ak-xpf1/t1.0-9/1477714_517443518363270_176390581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932" y="1632960"/>
            <a:ext cx="3771468" cy="3448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219200" y="5294376"/>
            <a:ext cx="6766792" cy="1106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এখন আলোচনা হবে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শরিয়তের প্রথম উৎসঃ আল-কুরআন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নিয়ে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89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https://lh3.googleusercontent.com/MXVff3V7o8iWUQqbaBbQLVE8L5v2vZoOHkqL3lOTszbgq7yFdPKEe8luPPc0HHpgfIC8jW20ftPQig=w317-h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7851"/>
            <a:ext cx="8686800" cy="645795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8" name="Cloud Callout 17"/>
          <p:cNvSpPr/>
          <p:nvPr/>
        </p:nvSpPr>
        <p:spPr>
          <a:xfrm>
            <a:off x="838200" y="1981200"/>
            <a:ext cx="6477000" cy="3886200"/>
          </a:xfrm>
          <a:prstGeom prst="cloudCallout">
            <a:avLst/>
          </a:prstGeom>
          <a:solidFill>
            <a:schemeClr val="tx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জিবরাইল</a:t>
            </a:r>
            <a:r>
              <a:rPr lang="en-US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(আ.)-</a:t>
            </a:r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(স.)-</a:t>
            </a:r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আল-কুরআন</a:t>
            </a:r>
            <a:r>
              <a:rPr lang="en-US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নাজিল</a:t>
            </a:r>
            <a:r>
              <a:rPr lang="en-US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95400" y="533400"/>
            <a:ext cx="6172200" cy="600900"/>
            <a:chOff x="360982" y="2034"/>
            <a:chExt cx="6821834" cy="1223106"/>
          </a:xfrm>
        </p:grpSpPr>
        <p:sp>
          <p:nvSpPr>
            <p:cNvPr id="23" name="Rounded Rectangle 22"/>
            <p:cNvSpPr/>
            <p:nvPr/>
          </p:nvSpPr>
          <p:spPr>
            <a:xfrm>
              <a:off x="360982" y="2034"/>
              <a:ext cx="6821834" cy="122310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396806" y="37858"/>
              <a:ext cx="6750186" cy="11514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শরিয়তের</a:t>
              </a:r>
              <a:r>
                <a:rPr lang="en-US" sz="3200" b="1" kern="1200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প্রথম</a:t>
              </a:r>
              <a:r>
                <a:rPr lang="en-US" sz="3200" b="1" kern="1200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উৎসঃ</a:t>
              </a:r>
              <a:r>
                <a:rPr lang="en-US" sz="3200" b="1" kern="1200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আল-কুরআন</a:t>
              </a:r>
              <a:r>
                <a:rPr lang="en-US" sz="32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পরিচয় </a:t>
              </a:r>
              <a:r>
                <a:rPr lang="en-US" sz="3200" b="1" kern="1200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endParaRPr lang="en-US" sz="3200" b="1" kern="1200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4421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https://lh3.googleusercontent.com/MXVff3V7o8iWUQqbaBbQLVE8L5v2vZoOHkqL3lOTszbgq7yFdPKEe8luPPc0HHpgfIC8jW20ftPQig=w317-h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57950"/>
          </a:xfrm>
          <a:prstGeom prst="rect">
            <a:avLst/>
          </a:prstGeom>
          <a:solidFill>
            <a:srgbClr val="00B0F0"/>
          </a:solidFill>
        </p:spPr>
      </p:pic>
      <p:grpSp>
        <p:nvGrpSpPr>
          <p:cNvPr id="5" name="Group 4"/>
          <p:cNvGrpSpPr/>
          <p:nvPr/>
        </p:nvGrpSpPr>
        <p:grpSpPr>
          <a:xfrm>
            <a:off x="2384100" y="2199944"/>
            <a:ext cx="5525341" cy="1335441"/>
            <a:chOff x="1657475" y="1389133"/>
            <a:chExt cx="5525341" cy="1335441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1657475" y="1445300"/>
              <a:ext cx="5525341" cy="1223106"/>
            </a:xfrm>
            <a:prstGeom prst="roundRect">
              <a:avLst>
                <a:gd name="adj" fmla="val 1667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Rounded Rectangle 5"/>
            <p:cNvSpPr/>
            <p:nvPr/>
          </p:nvSpPr>
          <p:spPr>
            <a:xfrm>
              <a:off x="1717193" y="1389133"/>
              <a:ext cx="5405905" cy="13354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শরিয়তের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সর্বপ্রধান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উৎস</a:t>
              </a:r>
              <a:r>
                <a:rPr lang="bn-BD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হলো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আল-কুরআন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ইসলামি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শরিয়তের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সকল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বিধি-বিধানের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উৎসই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আল-কুরআন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     </a:t>
              </a:r>
              <a:endParaRPr lang="en-US" sz="20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93272" y="3600452"/>
            <a:ext cx="5525341" cy="1223106"/>
            <a:chOff x="1666647" y="2789641"/>
            <a:chExt cx="5525341" cy="1223106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1666647" y="2789641"/>
              <a:ext cx="5525341" cy="1223106"/>
            </a:xfrm>
            <a:prstGeom prst="roundRect">
              <a:avLst>
                <a:gd name="adj" fmla="val 1667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8"/>
            <p:cNvSpPr/>
            <p:nvPr/>
          </p:nvSpPr>
          <p:spPr>
            <a:xfrm>
              <a:off x="1726365" y="2849359"/>
              <a:ext cx="5405905" cy="110367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আল-কুরআন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শরিয়তের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অকাট্য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প্রামাণ্য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দলিল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।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মানবজীবনের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প্রয়োজনীয়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সকল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বিষয়ের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সমাধানসূচক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মূলনীতি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ইঙ্গিত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আল-কুরআনে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বিদ্যমান</a:t>
              </a:r>
              <a:r>
                <a:rPr lang="en-US" sz="20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 </a:t>
              </a:r>
              <a:endParaRPr lang="en-US" sz="20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93272" y="4953000"/>
            <a:ext cx="5525341" cy="1223106"/>
            <a:chOff x="1666647" y="4142189"/>
            <a:chExt cx="5525341" cy="1223106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1666647" y="4142189"/>
              <a:ext cx="5525341" cy="1223106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11"/>
            <p:cNvSpPr/>
            <p:nvPr/>
          </p:nvSpPr>
          <p:spPr>
            <a:xfrm>
              <a:off x="1726365" y="4185059"/>
              <a:ext cx="5405905" cy="1103670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b="1" kern="1200" cap="none" spc="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আল্লাহ</a:t>
              </a:r>
              <a:r>
                <a:rPr lang="en-US" sz="14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b="1" kern="1200" cap="none" spc="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তায়ালা</a:t>
              </a:r>
              <a:r>
                <a:rPr lang="en-US" sz="14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b="1" kern="1200" cap="none" spc="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বলেন</a:t>
              </a:r>
              <a:r>
                <a:rPr lang="en-US" sz="14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-     </a:t>
              </a:r>
              <a:endParaRPr lang="en-US" sz="2000" b="1" kern="12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NikoshBAN" pitchFamily="2" charset="0"/>
                <a:cs typeface="NikoshBAN" pitchFamily="2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</a:rPr>
                <a:t>وَنَزَّلْنَا عَلَيْكَ الْكِتَابِ تِبْيَنًالِّكُلِّ شَئٍ-</a:t>
              </a:r>
              <a:r>
                <a:rPr lang="en-US" sz="20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    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cap="none" spc="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অর্থঃ</a:t>
              </a:r>
              <a:r>
                <a:rPr lang="en-US" sz="12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 “ </a:t>
              </a:r>
              <a:r>
                <a:rPr lang="en-US" sz="1200" b="1" kern="1200" cap="none" spc="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আমি</a:t>
              </a:r>
              <a:r>
                <a:rPr lang="en-US" sz="12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b="1" kern="1200" cap="none" spc="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আপনার</a:t>
              </a:r>
              <a:r>
                <a:rPr lang="en-US" sz="12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b="1" kern="1200" cap="none" spc="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প্রতি</a:t>
              </a:r>
              <a:r>
                <a:rPr lang="en-US" sz="12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b="1" kern="1200" cap="none" spc="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কিতাব</a:t>
              </a:r>
              <a:r>
                <a:rPr lang="en-US" sz="12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b="1" kern="1200" cap="none" spc="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নাজিল</a:t>
              </a:r>
              <a:r>
                <a:rPr lang="en-US" sz="12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b="1" kern="1200" cap="none" spc="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করেছি</a:t>
              </a:r>
              <a:r>
                <a:rPr lang="en-US" sz="12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b="1" kern="1200" cap="none" spc="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প্রত্যেক</a:t>
              </a:r>
              <a:r>
                <a:rPr lang="en-US" sz="12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b="1" kern="1200" cap="none" spc="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বিষয়ের</a:t>
              </a:r>
              <a:r>
                <a:rPr lang="en-US" sz="12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b="1" kern="1200" cap="none" spc="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স্পষ্ট</a:t>
              </a:r>
              <a:r>
                <a:rPr lang="en-US" sz="12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b="1" kern="1200" cap="none" spc="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12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b="1" kern="1200" cap="none" spc="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স্বরূপ</a:t>
              </a:r>
              <a:r>
                <a:rPr lang="en-US" sz="12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।” (</a:t>
              </a:r>
              <a:r>
                <a:rPr lang="en-US" sz="1200" b="1" kern="1200" cap="none" spc="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সূরা</a:t>
              </a:r>
              <a:r>
                <a:rPr lang="en-US" sz="12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b="1" kern="1200" cap="none" spc="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আন-নাহল</a:t>
              </a:r>
              <a:r>
                <a:rPr lang="en-US" sz="12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200" b="1" kern="1200" cap="none" spc="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আয়াত</a:t>
              </a:r>
              <a:r>
                <a:rPr lang="en-US" sz="12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  <a:latin typeface="NikoshBAN" pitchFamily="2" charset="0"/>
                  <a:cs typeface="NikoshBAN" pitchFamily="2" charset="0"/>
                </a:rPr>
                <a:t> ৮৯) </a:t>
              </a:r>
              <a:endParaRPr lang="en-US" sz="1200" b="1" kern="1200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61083" y="846900"/>
            <a:ext cx="6821834" cy="1223106"/>
            <a:chOff x="360982" y="2034"/>
            <a:chExt cx="6821834" cy="1223106"/>
          </a:xfrm>
        </p:grpSpPr>
        <p:sp>
          <p:nvSpPr>
            <p:cNvPr id="17" name="Rounded Rectangle 16"/>
            <p:cNvSpPr/>
            <p:nvPr/>
          </p:nvSpPr>
          <p:spPr>
            <a:xfrm>
              <a:off x="360982" y="2034"/>
              <a:ext cx="6821834" cy="122310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96806" y="37858"/>
              <a:ext cx="6750186" cy="11514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শরিয়তের</a:t>
              </a:r>
              <a:r>
                <a:rPr lang="en-US" sz="3200" b="1" kern="1200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প্রথম</a:t>
              </a:r>
              <a:r>
                <a:rPr lang="en-US" sz="3200" b="1" kern="1200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উৎসঃ</a:t>
              </a:r>
              <a:r>
                <a:rPr lang="en-US" sz="3200" b="1" kern="1200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আল-কুরআন</a:t>
              </a:r>
              <a:r>
                <a:rPr lang="bn-BD" sz="3200" b="1" kern="1200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এর পরিচয় </a:t>
              </a:r>
              <a:r>
                <a:rPr lang="en-US" sz="3200" b="1" kern="1200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endParaRPr lang="en-US" sz="3200" b="1" kern="1200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408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https://lh3.googleusercontent.com/MXVff3V7o8iWUQqbaBbQLVE8L5v2vZoOHkqL3lOTszbgq7yFdPKEe8luPPc0HHpgfIC8jW20ftPQig=w317-h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57950"/>
          </a:xfrm>
          <a:prstGeom prst="rect">
            <a:avLst/>
          </a:prstGeom>
          <a:solidFill>
            <a:srgbClr val="00B0F0"/>
          </a:solidFill>
        </p:spPr>
      </p:pic>
      <p:grpSp>
        <p:nvGrpSpPr>
          <p:cNvPr id="3" name="Group 2"/>
          <p:cNvGrpSpPr/>
          <p:nvPr/>
        </p:nvGrpSpPr>
        <p:grpSpPr>
          <a:xfrm>
            <a:off x="838200" y="1162322"/>
            <a:ext cx="7561807" cy="1399847"/>
            <a:chOff x="-14552" y="0"/>
            <a:chExt cx="6110552" cy="1269999"/>
          </a:xfrm>
        </p:grpSpPr>
        <p:sp>
          <p:nvSpPr>
            <p:cNvPr id="13" name="Rounded Rectangle 12"/>
            <p:cNvSpPr/>
            <p:nvPr/>
          </p:nvSpPr>
          <p:spPr>
            <a:xfrm>
              <a:off x="0" y="0"/>
              <a:ext cx="6096000" cy="1269999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-14552" y="0"/>
              <a:ext cx="6110552" cy="1269999"/>
            </a:xfrm>
            <a:prstGeom prst="rect">
              <a:avLst/>
            </a:prstGeom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আল-কুরআন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আল্লাহ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তায়ালার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পবিত্র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বাণী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এটি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সর্বশেষ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সর্বশ্রেষ্ঠ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আসমানি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কিতাব</a:t>
              </a:r>
              <a:r>
                <a:rPr lang="en-US" sz="28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kern="1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6206" y="2677726"/>
            <a:ext cx="7543799" cy="1399847"/>
            <a:chOff x="0" y="1396999"/>
            <a:chExt cx="6096000" cy="126999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0" y="1396999"/>
              <a:ext cx="6096000" cy="1269999"/>
            </a:xfrm>
            <a:prstGeom prst="roundRect">
              <a:avLst>
                <a:gd name="adj" fmla="val 10000"/>
              </a:avLst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7"/>
            <p:cNvSpPr/>
            <p:nvPr/>
          </p:nvSpPr>
          <p:spPr>
            <a:xfrm>
              <a:off x="47025" y="1396999"/>
              <a:ext cx="6048975" cy="1269999"/>
            </a:xfrm>
            <a:prstGeom prst="rect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আল্লাহ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তায়ালা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হযরত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জিবরাইল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(আ.)-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মহানবি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হযরত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মুহাম্মদ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(স.)-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উপর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কিতাব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নাজিল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kern="1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8201" y="4182162"/>
            <a:ext cx="7561806" cy="1399847"/>
            <a:chOff x="-14550" y="2793999"/>
            <a:chExt cx="6110551" cy="126999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0" y="2793999"/>
              <a:ext cx="6096000" cy="1269999"/>
            </a:xfrm>
            <a:prstGeom prst="roundRect">
              <a:avLst>
                <a:gd name="adj" fmla="val 10000"/>
              </a:avLst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10"/>
            <p:cNvSpPr/>
            <p:nvPr/>
          </p:nvSpPr>
          <p:spPr>
            <a:xfrm>
              <a:off x="-14550" y="2793999"/>
              <a:ext cx="6110551" cy="1269999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এ </a:t>
              </a:r>
              <a:r>
                <a:rPr lang="en-US" sz="24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কিতাব</a:t>
              </a:r>
              <a:r>
                <a:rPr lang="en-US" sz="24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আরবি</a:t>
              </a:r>
              <a:r>
                <a:rPr lang="en-US" sz="24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ভাষায়</a:t>
              </a:r>
              <a:r>
                <a:rPr lang="en-US" sz="24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নাজিলকৃত</a:t>
              </a:r>
              <a:r>
                <a:rPr lang="en-US" sz="24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ইসলামি</a:t>
              </a:r>
              <a:r>
                <a:rPr lang="en-US" sz="24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শরিয়তের</a:t>
              </a:r>
              <a:r>
                <a:rPr lang="en-US" sz="24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4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উৎস</a:t>
              </a:r>
              <a:r>
                <a:rPr lang="en-US" sz="24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হিসেবে</a:t>
              </a:r>
              <a:r>
                <a:rPr lang="en-US" sz="24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আল-কুরআনে</a:t>
              </a:r>
              <a:r>
                <a:rPr lang="en-US" sz="24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মানবজাতির</a:t>
              </a:r>
              <a:r>
                <a:rPr lang="en-US" sz="24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জীবন</a:t>
              </a:r>
              <a:r>
                <a:rPr lang="en-US" sz="24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পরিচালনার</a:t>
              </a:r>
              <a:r>
                <a:rPr lang="en-US" sz="24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সুস্পষ্ট</a:t>
              </a:r>
              <a:r>
                <a:rPr lang="en-US" sz="24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মূলনীতি</a:t>
              </a:r>
              <a:r>
                <a:rPr lang="en-US" sz="24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নির্দেশনা</a:t>
              </a:r>
              <a:r>
                <a:rPr lang="en-US" sz="24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বিদ্যমান</a:t>
              </a:r>
              <a:r>
                <a:rPr lang="en-US" sz="2400" kern="1200" dirty="0" smtClean="0">
                  <a:solidFill>
                    <a:schemeClr val="bg2"/>
                  </a:solidFill>
                  <a:latin typeface="NikoshBAN" pitchFamily="2" charset="0"/>
                  <a:cs typeface="NikoshBAN" pitchFamily="2" charset="0"/>
                </a:rPr>
                <a:t>।    </a:t>
              </a:r>
              <a:endParaRPr lang="en-US" sz="2400" kern="12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5210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https://lh3.googleusercontent.com/MXVff3V7o8iWUQqbaBbQLVE8L5v2vZoOHkqL3lOTszbgq7yFdPKEe8luPPc0HHpgfIC8jW20ftPQig=w317-h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5795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3" name="Block Arc 2"/>
          <p:cNvSpPr/>
          <p:nvPr/>
        </p:nvSpPr>
        <p:spPr>
          <a:xfrm>
            <a:off x="-5631804" y="-343775"/>
            <a:ext cx="7384404" cy="7486934"/>
          </a:xfrm>
          <a:prstGeom prst="blockArc">
            <a:avLst>
              <a:gd name="adj1" fmla="val 18900000"/>
              <a:gd name="adj2" fmla="val 2700000"/>
              <a:gd name="adj3" fmla="val 28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/>
          <p:cNvGrpSpPr/>
          <p:nvPr/>
        </p:nvGrpSpPr>
        <p:grpSpPr>
          <a:xfrm>
            <a:off x="1428017" y="1075593"/>
            <a:ext cx="6923547" cy="1310637"/>
            <a:chOff x="772088" y="457201"/>
            <a:chExt cx="6923547" cy="1310637"/>
          </a:xfrm>
        </p:grpSpPr>
        <p:sp>
          <p:nvSpPr>
            <p:cNvPr id="14" name="Rectangle 13"/>
            <p:cNvSpPr/>
            <p:nvPr/>
          </p:nvSpPr>
          <p:spPr>
            <a:xfrm>
              <a:off x="772088" y="457201"/>
              <a:ext cx="6923547" cy="13106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72088" y="457201"/>
              <a:ext cx="6923547" cy="1310637"/>
            </a:xfrm>
            <a:prstGeom prst="rect">
              <a:avLst/>
            </a:prstGeom>
            <a:scene3d>
              <a:camera prst="orthographicFront"/>
              <a:lightRig rig="flat" dir="tl">
                <a:rot lat="0" lon="0" rev="6600000"/>
              </a:lightRig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3063" tIns="101600" rIns="101600" bIns="101600" numCol="1" spcCol="1270" anchor="ctr" anchorCtr="0">
              <a:no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আল্লাহ</a:t>
              </a:r>
              <a:r>
                <a:rPr lang="en-US" sz="4000" b="1" kern="12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kern="120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তায়ালা</a:t>
              </a:r>
              <a:r>
                <a:rPr lang="en-US" sz="4000" b="1" kern="12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kern="120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বলেন</a:t>
              </a:r>
              <a:r>
                <a:rPr lang="en-US" sz="4000" b="1" kern="12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endParaRPr lang="en-US" sz="40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00200" y="2751993"/>
            <a:ext cx="6519146" cy="1295396"/>
            <a:chOff x="1176489" y="2133601"/>
            <a:chExt cx="6519146" cy="1295396"/>
          </a:xfrm>
        </p:grpSpPr>
        <p:sp>
          <p:nvSpPr>
            <p:cNvPr id="12" name="Rectangle 11"/>
            <p:cNvSpPr/>
            <p:nvPr/>
          </p:nvSpPr>
          <p:spPr>
            <a:xfrm>
              <a:off x="1176489" y="2133601"/>
              <a:ext cx="6519146" cy="1295396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176489" y="2133601"/>
              <a:ext cx="6519146" cy="1295396"/>
            </a:xfrm>
            <a:prstGeom prst="rect">
              <a:avLst/>
            </a:prstGeom>
            <a:scene3d>
              <a:camera prst="orthographicFront"/>
              <a:lightRig rig="balanced" dir="t">
                <a:rot lat="0" lon="0" rev="2100000"/>
              </a:lightRig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3063" tIns="71120" rIns="71120" bIns="71120" numCol="1" spcCol="1270" anchor="ctr" anchorCtr="0">
              <a:noAutofit/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Nikoshan"/>
                </a:rPr>
                <a:t> وَلَقَدْ صَرَّفْنَا لِلنَّاسِ فِى هٰذَاالْقُرْاٰنِ مِنْ كُلِّ مَثَلٍ-</a:t>
              </a:r>
              <a:endParaRPr lang="en-US" sz="2800" b="1" kern="1200" dirty="0">
                <a:ln w="50800"/>
                <a:solidFill>
                  <a:schemeClr val="bg1">
                    <a:shade val="50000"/>
                  </a:schemeClr>
                </a:solidFill>
                <a:latin typeface="Nikoshan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57325" y="4413153"/>
            <a:ext cx="6923547" cy="1310637"/>
            <a:chOff x="772088" y="3794761"/>
            <a:chExt cx="6923547" cy="1310637"/>
          </a:xfrm>
        </p:grpSpPr>
        <p:sp>
          <p:nvSpPr>
            <p:cNvPr id="10" name="Rectangle 9"/>
            <p:cNvSpPr/>
            <p:nvPr/>
          </p:nvSpPr>
          <p:spPr>
            <a:xfrm>
              <a:off x="772088" y="3794761"/>
              <a:ext cx="6923547" cy="1310637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772088" y="3794761"/>
              <a:ext cx="6923547" cy="1310637"/>
            </a:xfrm>
            <a:prstGeom prst="rect">
              <a:avLst/>
            </a:prstGeom>
            <a:scene3d>
              <a:camera prst="orthographicFront"/>
              <a:lightRig rig="flat" dir="t">
                <a:rot lat="0" lon="0" rev="18900000"/>
              </a:lightRig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3063" tIns="60960" rIns="60960" bIns="60960" numCol="1" spcCol="1270" anchor="ctr" anchorCtr="0">
              <a:noAutofit/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অর্থঃ“আর</a:t>
              </a:r>
              <a:r>
                <a:rPr lang="en-US" sz="2400" b="1" kern="1200" dirty="0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অবশ্যই</a:t>
              </a:r>
              <a:r>
                <a:rPr lang="en-US" sz="2400" b="1" kern="1200" dirty="0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আমি</a:t>
              </a:r>
              <a:r>
                <a:rPr lang="en-US" sz="2400" b="1" kern="1200" dirty="0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মানুষের</a:t>
              </a:r>
              <a:r>
                <a:rPr lang="en-US" sz="2400" b="1" kern="1200" dirty="0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2400" b="1" kern="1200" dirty="0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sz="2400" b="1" kern="1200" dirty="0" err="1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কুরআনে</a:t>
              </a:r>
              <a:r>
                <a:rPr lang="en-US" sz="2400" b="1" kern="1200" dirty="0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2400" b="1" kern="1200" dirty="0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উপমা</a:t>
              </a:r>
              <a:r>
                <a:rPr lang="en-US" sz="2400" b="1" kern="1200" dirty="0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বিশদভাবে</a:t>
              </a:r>
              <a:r>
                <a:rPr lang="en-US" sz="2400" b="1" kern="1200" dirty="0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2400" b="1" kern="1200" dirty="0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করেছি</a:t>
              </a:r>
              <a:r>
                <a:rPr lang="en-US" sz="2400" b="1" kern="1200" dirty="0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।”(</a:t>
              </a:r>
              <a:r>
                <a:rPr lang="en-US" sz="2400" b="1" kern="1200" dirty="0" err="1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সূরা</a:t>
              </a:r>
              <a:r>
                <a:rPr lang="en-US" sz="2400" b="1" kern="1200" dirty="0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বনি</a:t>
              </a:r>
              <a:r>
                <a:rPr lang="en-US" sz="2400" b="1" kern="1200" dirty="0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ইসরাইল</a:t>
              </a:r>
              <a:r>
                <a:rPr lang="en-US" sz="2400" b="1" kern="1200" dirty="0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আয়াত</a:t>
              </a:r>
              <a:r>
                <a:rPr lang="en-US" sz="2400" b="1" kern="1200" dirty="0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 ৮৯) </a:t>
              </a:r>
              <a:endParaRPr lang="en-US" sz="2400" b="1" kern="1200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9114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https://lh3.googleusercontent.com/MXVff3V7o8iWUQqbaBbQLVE8L5v2vZoOHkqL3lOTszbgq7yFdPKEe8luPPc0HHpgfIC8jW20ftPQig=w317-h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5795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Rectangle 3"/>
          <p:cNvSpPr/>
          <p:nvPr/>
        </p:nvSpPr>
        <p:spPr>
          <a:xfrm>
            <a:off x="990600" y="714375"/>
            <a:ext cx="7162800" cy="54864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68060" y="754876"/>
            <a:ext cx="1713234" cy="5381625"/>
          </a:xfrm>
          <a:custGeom>
            <a:avLst/>
            <a:gdLst>
              <a:gd name="connsiteX0" fmla="*/ 0 w 1713234"/>
              <a:gd name="connsiteY0" fmla="*/ 171323 h 5486400"/>
              <a:gd name="connsiteX1" fmla="*/ 171323 w 1713234"/>
              <a:gd name="connsiteY1" fmla="*/ 0 h 5486400"/>
              <a:gd name="connsiteX2" fmla="*/ 1541911 w 1713234"/>
              <a:gd name="connsiteY2" fmla="*/ 0 h 5486400"/>
              <a:gd name="connsiteX3" fmla="*/ 1713234 w 1713234"/>
              <a:gd name="connsiteY3" fmla="*/ 171323 h 5486400"/>
              <a:gd name="connsiteX4" fmla="*/ 1713234 w 1713234"/>
              <a:gd name="connsiteY4" fmla="*/ 5315077 h 5486400"/>
              <a:gd name="connsiteX5" fmla="*/ 1541911 w 1713234"/>
              <a:gd name="connsiteY5" fmla="*/ 5486400 h 5486400"/>
              <a:gd name="connsiteX6" fmla="*/ 171323 w 1713234"/>
              <a:gd name="connsiteY6" fmla="*/ 5486400 h 5486400"/>
              <a:gd name="connsiteX7" fmla="*/ 0 w 1713234"/>
              <a:gd name="connsiteY7" fmla="*/ 5315077 h 5486400"/>
              <a:gd name="connsiteX8" fmla="*/ 0 w 1713234"/>
              <a:gd name="connsiteY8" fmla="*/ 171323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3234" h="5486400">
                <a:moveTo>
                  <a:pt x="0" y="171323"/>
                </a:moveTo>
                <a:cubicBezTo>
                  <a:pt x="0" y="76704"/>
                  <a:pt x="76704" y="0"/>
                  <a:pt x="171323" y="0"/>
                </a:cubicBezTo>
                <a:lnTo>
                  <a:pt x="1541911" y="0"/>
                </a:lnTo>
                <a:cubicBezTo>
                  <a:pt x="1636530" y="0"/>
                  <a:pt x="1713234" y="76704"/>
                  <a:pt x="1713234" y="171323"/>
                </a:cubicBezTo>
                <a:lnTo>
                  <a:pt x="1713234" y="5315077"/>
                </a:lnTo>
                <a:cubicBezTo>
                  <a:pt x="1713234" y="5409696"/>
                  <a:pt x="1636530" y="5486400"/>
                  <a:pt x="1541911" y="5486400"/>
                </a:cubicBezTo>
                <a:lnTo>
                  <a:pt x="171323" y="5486400"/>
                </a:lnTo>
                <a:cubicBezTo>
                  <a:pt x="76704" y="5486400"/>
                  <a:pt x="0" y="5409696"/>
                  <a:pt x="0" y="5315077"/>
                </a:cubicBezTo>
                <a:lnTo>
                  <a:pt x="0" y="17132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2336800" rIns="142240" bIns="123952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মজিদ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সাবলীল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নাজিলকৃত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21704" y="878701"/>
            <a:ext cx="1610440" cy="182697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2532692" y="754876"/>
            <a:ext cx="1713234" cy="5381625"/>
          </a:xfrm>
          <a:custGeom>
            <a:avLst/>
            <a:gdLst>
              <a:gd name="connsiteX0" fmla="*/ 0 w 1713234"/>
              <a:gd name="connsiteY0" fmla="*/ 171323 h 5486400"/>
              <a:gd name="connsiteX1" fmla="*/ 171323 w 1713234"/>
              <a:gd name="connsiteY1" fmla="*/ 0 h 5486400"/>
              <a:gd name="connsiteX2" fmla="*/ 1541911 w 1713234"/>
              <a:gd name="connsiteY2" fmla="*/ 0 h 5486400"/>
              <a:gd name="connsiteX3" fmla="*/ 1713234 w 1713234"/>
              <a:gd name="connsiteY3" fmla="*/ 171323 h 5486400"/>
              <a:gd name="connsiteX4" fmla="*/ 1713234 w 1713234"/>
              <a:gd name="connsiteY4" fmla="*/ 5315077 h 5486400"/>
              <a:gd name="connsiteX5" fmla="*/ 1541911 w 1713234"/>
              <a:gd name="connsiteY5" fmla="*/ 5486400 h 5486400"/>
              <a:gd name="connsiteX6" fmla="*/ 171323 w 1713234"/>
              <a:gd name="connsiteY6" fmla="*/ 5486400 h 5486400"/>
              <a:gd name="connsiteX7" fmla="*/ 0 w 1713234"/>
              <a:gd name="connsiteY7" fmla="*/ 5315077 h 5486400"/>
              <a:gd name="connsiteX8" fmla="*/ 0 w 1713234"/>
              <a:gd name="connsiteY8" fmla="*/ 171323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3234" h="5486400">
                <a:moveTo>
                  <a:pt x="0" y="171323"/>
                </a:moveTo>
                <a:cubicBezTo>
                  <a:pt x="0" y="76704"/>
                  <a:pt x="76704" y="0"/>
                  <a:pt x="171323" y="0"/>
                </a:cubicBezTo>
                <a:lnTo>
                  <a:pt x="1541911" y="0"/>
                </a:lnTo>
                <a:cubicBezTo>
                  <a:pt x="1636530" y="0"/>
                  <a:pt x="1713234" y="76704"/>
                  <a:pt x="1713234" y="171323"/>
                </a:cubicBezTo>
                <a:lnTo>
                  <a:pt x="1713234" y="5315077"/>
                </a:lnTo>
                <a:cubicBezTo>
                  <a:pt x="1713234" y="5409696"/>
                  <a:pt x="1636530" y="5486400"/>
                  <a:pt x="1541911" y="5486400"/>
                </a:cubicBezTo>
                <a:lnTo>
                  <a:pt x="171323" y="5486400"/>
                </a:lnTo>
                <a:cubicBezTo>
                  <a:pt x="76704" y="5486400"/>
                  <a:pt x="0" y="5409696"/>
                  <a:pt x="0" y="5315077"/>
                </a:cubicBezTo>
                <a:lnTo>
                  <a:pt x="0" y="171323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2336800" rIns="142240" bIns="123952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কুরআনে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অস্পষ্টতা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বক্রতা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জটিলতা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4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84089" y="888671"/>
            <a:ext cx="1610440" cy="1826971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4297324" y="754876"/>
            <a:ext cx="1713234" cy="5381625"/>
          </a:xfrm>
          <a:custGeom>
            <a:avLst/>
            <a:gdLst>
              <a:gd name="connsiteX0" fmla="*/ 0 w 1713234"/>
              <a:gd name="connsiteY0" fmla="*/ 171323 h 5486400"/>
              <a:gd name="connsiteX1" fmla="*/ 171323 w 1713234"/>
              <a:gd name="connsiteY1" fmla="*/ 0 h 5486400"/>
              <a:gd name="connsiteX2" fmla="*/ 1541911 w 1713234"/>
              <a:gd name="connsiteY2" fmla="*/ 0 h 5486400"/>
              <a:gd name="connsiteX3" fmla="*/ 1713234 w 1713234"/>
              <a:gd name="connsiteY3" fmla="*/ 171323 h 5486400"/>
              <a:gd name="connsiteX4" fmla="*/ 1713234 w 1713234"/>
              <a:gd name="connsiteY4" fmla="*/ 5315077 h 5486400"/>
              <a:gd name="connsiteX5" fmla="*/ 1541911 w 1713234"/>
              <a:gd name="connsiteY5" fmla="*/ 5486400 h 5486400"/>
              <a:gd name="connsiteX6" fmla="*/ 171323 w 1713234"/>
              <a:gd name="connsiteY6" fmla="*/ 5486400 h 5486400"/>
              <a:gd name="connsiteX7" fmla="*/ 0 w 1713234"/>
              <a:gd name="connsiteY7" fmla="*/ 5315077 h 5486400"/>
              <a:gd name="connsiteX8" fmla="*/ 0 w 1713234"/>
              <a:gd name="connsiteY8" fmla="*/ 171323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3234" h="5486400">
                <a:moveTo>
                  <a:pt x="0" y="171323"/>
                </a:moveTo>
                <a:cubicBezTo>
                  <a:pt x="0" y="76704"/>
                  <a:pt x="76704" y="0"/>
                  <a:pt x="171323" y="0"/>
                </a:cubicBezTo>
                <a:lnTo>
                  <a:pt x="1541911" y="0"/>
                </a:lnTo>
                <a:cubicBezTo>
                  <a:pt x="1636530" y="0"/>
                  <a:pt x="1713234" y="76704"/>
                  <a:pt x="1713234" y="171323"/>
                </a:cubicBezTo>
                <a:lnTo>
                  <a:pt x="1713234" y="5315077"/>
                </a:lnTo>
                <a:cubicBezTo>
                  <a:pt x="1713234" y="5409696"/>
                  <a:pt x="1636530" y="5486400"/>
                  <a:pt x="1541911" y="5486400"/>
                </a:cubicBezTo>
                <a:lnTo>
                  <a:pt x="171323" y="5486400"/>
                </a:lnTo>
                <a:cubicBezTo>
                  <a:pt x="76704" y="5486400"/>
                  <a:pt x="0" y="5409696"/>
                  <a:pt x="0" y="5315077"/>
                </a:cubicBezTo>
                <a:lnTo>
                  <a:pt x="0" y="17132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2336800" rIns="142240" bIns="123952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কুর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মজিদে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42312" y="888671"/>
            <a:ext cx="1610440" cy="1826971"/>
          </a:xfrm>
          <a:prstGeom prst="ellipse">
            <a:avLst/>
          </a:prstGeom>
          <a:blipFill rotWithShape="1">
            <a:blip r:embed="rId5" cstate="print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6061956" y="776241"/>
            <a:ext cx="1713234" cy="5381625"/>
          </a:xfrm>
          <a:custGeom>
            <a:avLst/>
            <a:gdLst>
              <a:gd name="connsiteX0" fmla="*/ 0 w 1713234"/>
              <a:gd name="connsiteY0" fmla="*/ 171323 h 5486400"/>
              <a:gd name="connsiteX1" fmla="*/ 171323 w 1713234"/>
              <a:gd name="connsiteY1" fmla="*/ 0 h 5486400"/>
              <a:gd name="connsiteX2" fmla="*/ 1541911 w 1713234"/>
              <a:gd name="connsiteY2" fmla="*/ 0 h 5486400"/>
              <a:gd name="connsiteX3" fmla="*/ 1713234 w 1713234"/>
              <a:gd name="connsiteY3" fmla="*/ 171323 h 5486400"/>
              <a:gd name="connsiteX4" fmla="*/ 1713234 w 1713234"/>
              <a:gd name="connsiteY4" fmla="*/ 5315077 h 5486400"/>
              <a:gd name="connsiteX5" fmla="*/ 1541911 w 1713234"/>
              <a:gd name="connsiteY5" fmla="*/ 5486400 h 5486400"/>
              <a:gd name="connsiteX6" fmla="*/ 171323 w 1713234"/>
              <a:gd name="connsiteY6" fmla="*/ 5486400 h 5486400"/>
              <a:gd name="connsiteX7" fmla="*/ 0 w 1713234"/>
              <a:gd name="connsiteY7" fmla="*/ 5315077 h 5486400"/>
              <a:gd name="connsiteX8" fmla="*/ 0 w 1713234"/>
              <a:gd name="connsiteY8" fmla="*/ 171323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3234" h="5486400">
                <a:moveTo>
                  <a:pt x="0" y="171323"/>
                </a:moveTo>
                <a:cubicBezTo>
                  <a:pt x="0" y="76704"/>
                  <a:pt x="76704" y="0"/>
                  <a:pt x="171323" y="0"/>
                </a:cubicBezTo>
                <a:lnTo>
                  <a:pt x="1541911" y="0"/>
                </a:lnTo>
                <a:cubicBezTo>
                  <a:pt x="1636530" y="0"/>
                  <a:pt x="1713234" y="76704"/>
                  <a:pt x="1713234" y="171323"/>
                </a:cubicBezTo>
                <a:lnTo>
                  <a:pt x="1713234" y="5315077"/>
                </a:lnTo>
                <a:cubicBezTo>
                  <a:pt x="1713234" y="5409696"/>
                  <a:pt x="1636530" y="5486400"/>
                  <a:pt x="1541911" y="5486400"/>
                </a:cubicBezTo>
                <a:lnTo>
                  <a:pt x="171323" y="5486400"/>
                </a:lnTo>
                <a:cubicBezTo>
                  <a:pt x="76704" y="5486400"/>
                  <a:pt x="0" y="5409696"/>
                  <a:pt x="0" y="5315077"/>
                </a:cubicBezTo>
                <a:lnTo>
                  <a:pt x="0" y="17132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2336800" rIns="142240" bIns="123952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আল-কুরআন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80472" y="900065"/>
            <a:ext cx="1610440" cy="1826971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272933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https://lh3.googleusercontent.com/MXVff3V7o8iWUQqbaBbQLVE8L5v2vZoOHkqL3lOTszbgq7yFdPKEe8luPPc0HHpgfIC8jW20ftPQig=w317-h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5795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8" name="Rectangle 7"/>
          <p:cNvSpPr/>
          <p:nvPr/>
        </p:nvSpPr>
        <p:spPr>
          <a:xfrm>
            <a:off x="1028700" y="942975"/>
            <a:ext cx="7086600" cy="5029200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9" name="Freeform 8"/>
          <p:cNvSpPr/>
          <p:nvPr/>
        </p:nvSpPr>
        <p:spPr>
          <a:xfrm>
            <a:off x="1420621" y="943225"/>
            <a:ext cx="5848521" cy="531683"/>
          </a:xfrm>
          <a:custGeom>
            <a:avLst/>
            <a:gdLst>
              <a:gd name="connsiteX0" fmla="*/ 0 w 5848521"/>
              <a:gd name="connsiteY0" fmla="*/ 0 h 531683"/>
              <a:gd name="connsiteX1" fmla="*/ 5848521 w 5848521"/>
              <a:gd name="connsiteY1" fmla="*/ 0 h 531683"/>
              <a:gd name="connsiteX2" fmla="*/ 5848521 w 5848521"/>
              <a:gd name="connsiteY2" fmla="*/ 531683 h 531683"/>
              <a:gd name="connsiteX3" fmla="*/ 0 w 5848521"/>
              <a:gd name="connsiteY3" fmla="*/ 531683 h 531683"/>
              <a:gd name="connsiteX4" fmla="*/ 0 w 5848521"/>
              <a:gd name="connsiteY4" fmla="*/ 0 h 53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8521" h="531683">
                <a:moveTo>
                  <a:pt x="0" y="0"/>
                </a:moveTo>
                <a:lnTo>
                  <a:pt x="5848521" y="0"/>
                </a:lnTo>
                <a:lnTo>
                  <a:pt x="5848521" y="531683"/>
                </a:lnTo>
                <a:lnTo>
                  <a:pt x="0" y="5316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b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>
              <a:latin typeface="Nikoshban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420621" y="1214097"/>
            <a:ext cx="1368553" cy="1083059"/>
          </a:xfrm>
          <a:prstGeom prst="chevron">
            <a:avLst>
              <a:gd name="adj" fmla="val 7061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hevron 10"/>
          <p:cNvSpPr/>
          <p:nvPr/>
        </p:nvSpPr>
        <p:spPr>
          <a:xfrm>
            <a:off x="2242663" y="1214097"/>
            <a:ext cx="1368553" cy="1083059"/>
          </a:xfrm>
          <a:prstGeom prst="chevron">
            <a:avLst>
              <a:gd name="adj" fmla="val 7061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Chevron 11"/>
          <p:cNvSpPr/>
          <p:nvPr/>
        </p:nvSpPr>
        <p:spPr>
          <a:xfrm>
            <a:off x="3065355" y="1214097"/>
            <a:ext cx="1368553" cy="1083059"/>
          </a:xfrm>
          <a:prstGeom prst="chevron">
            <a:avLst>
              <a:gd name="adj" fmla="val 7061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hevron 12"/>
          <p:cNvSpPr/>
          <p:nvPr/>
        </p:nvSpPr>
        <p:spPr>
          <a:xfrm>
            <a:off x="3887398" y="1214097"/>
            <a:ext cx="1368553" cy="1083059"/>
          </a:xfrm>
          <a:prstGeom prst="chevron">
            <a:avLst>
              <a:gd name="adj" fmla="val 7061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Chevron 13"/>
          <p:cNvSpPr/>
          <p:nvPr/>
        </p:nvSpPr>
        <p:spPr>
          <a:xfrm>
            <a:off x="4710090" y="1214097"/>
            <a:ext cx="1368553" cy="1083059"/>
          </a:xfrm>
          <a:prstGeom prst="chevron">
            <a:avLst>
              <a:gd name="adj" fmla="val 7061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Chevron 14"/>
          <p:cNvSpPr/>
          <p:nvPr/>
        </p:nvSpPr>
        <p:spPr>
          <a:xfrm>
            <a:off x="5532132" y="1214097"/>
            <a:ext cx="1368553" cy="1083059"/>
          </a:xfrm>
          <a:prstGeom prst="chevron">
            <a:avLst>
              <a:gd name="adj" fmla="val 7061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Chevron 15"/>
          <p:cNvSpPr/>
          <p:nvPr/>
        </p:nvSpPr>
        <p:spPr>
          <a:xfrm>
            <a:off x="6354824" y="1214097"/>
            <a:ext cx="1368553" cy="1083059"/>
          </a:xfrm>
          <a:prstGeom prst="chevron">
            <a:avLst>
              <a:gd name="adj" fmla="val 7061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 16"/>
          <p:cNvSpPr/>
          <p:nvPr/>
        </p:nvSpPr>
        <p:spPr>
          <a:xfrm>
            <a:off x="1420621" y="1322403"/>
            <a:ext cx="5618479" cy="866447"/>
          </a:xfrm>
          <a:custGeom>
            <a:avLst/>
            <a:gdLst>
              <a:gd name="connsiteX0" fmla="*/ 0 w 5924551"/>
              <a:gd name="connsiteY0" fmla="*/ 0 h 866447"/>
              <a:gd name="connsiteX1" fmla="*/ 5924551 w 5924551"/>
              <a:gd name="connsiteY1" fmla="*/ 0 h 866447"/>
              <a:gd name="connsiteX2" fmla="*/ 5924551 w 5924551"/>
              <a:gd name="connsiteY2" fmla="*/ 866447 h 866447"/>
              <a:gd name="connsiteX3" fmla="*/ 0 w 5924551"/>
              <a:gd name="connsiteY3" fmla="*/ 866447 h 866447"/>
              <a:gd name="connsiteX4" fmla="*/ 0 w 5924551"/>
              <a:gd name="connsiteY4" fmla="*/ 0 h 86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4551" h="866447">
                <a:moveTo>
                  <a:pt x="0" y="0"/>
                </a:moveTo>
                <a:lnTo>
                  <a:pt x="5924551" y="0"/>
                </a:lnTo>
                <a:lnTo>
                  <a:pt x="5924551" y="866447"/>
                </a:lnTo>
                <a:lnTo>
                  <a:pt x="0" y="8664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b="1" kern="12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2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3600" b="1" kern="12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2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b="1" kern="12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3600" b="1" kern="1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420621" y="2650203"/>
            <a:ext cx="5848521" cy="531683"/>
          </a:xfrm>
          <a:custGeom>
            <a:avLst/>
            <a:gdLst>
              <a:gd name="connsiteX0" fmla="*/ 0 w 5848521"/>
              <a:gd name="connsiteY0" fmla="*/ 0 h 531683"/>
              <a:gd name="connsiteX1" fmla="*/ 5848521 w 5848521"/>
              <a:gd name="connsiteY1" fmla="*/ 0 h 531683"/>
              <a:gd name="connsiteX2" fmla="*/ 5848521 w 5848521"/>
              <a:gd name="connsiteY2" fmla="*/ 531683 h 531683"/>
              <a:gd name="connsiteX3" fmla="*/ 0 w 5848521"/>
              <a:gd name="connsiteY3" fmla="*/ 531683 h 531683"/>
              <a:gd name="connsiteX4" fmla="*/ 0 w 5848521"/>
              <a:gd name="connsiteY4" fmla="*/ 0 h 53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8521" h="531683">
                <a:moveTo>
                  <a:pt x="0" y="0"/>
                </a:moveTo>
                <a:lnTo>
                  <a:pt x="5848521" y="0"/>
                </a:lnTo>
                <a:lnTo>
                  <a:pt x="5848521" y="531683"/>
                </a:lnTo>
                <a:lnTo>
                  <a:pt x="0" y="5316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b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>
              <a:latin typeface="Nikoshban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1420621" y="2819400"/>
            <a:ext cx="1368553" cy="1083059"/>
          </a:xfrm>
          <a:prstGeom prst="chevron">
            <a:avLst>
              <a:gd name="adj" fmla="val 70610"/>
            </a:avLst>
          </a:prstGeom>
          <a:solidFill>
            <a:srgbClr val="C00000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Chevron 19"/>
          <p:cNvSpPr/>
          <p:nvPr/>
        </p:nvSpPr>
        <p:spPr>
          <a:xfrm>
            <a:off x="2242663" y="2819400"/>
            <a:ext cx="1368553" cy="1083059"/>
          </a:xfrm>
          <a:prstGeom prst="chevron">
            <a:avLst>
              <a:gd name="adj" fmla="val 70610"/>
            </a:avLst>
          </a:prstGeom>
          <a:solidFill>
            <a:srgbClr val="C00000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Chevron 20"/>
          <p:cNvSpPr/>
          <p:nvPr/>
        </p:nvSpPr>
        <p:spPr>
          <a:xfrm>
            <a:off x="3065355" y="2819400"/>
            <a:ext cx="1368553" cy="1083059"/>
          </a:xfrm>
          <a:prstGeom prst="chevron">
            <a:avLst>
              <a:gd name="adj" fmla="val 70610"/>
            </a:avLst>
          </a:prstGeom>
          <a:solidFill>
            <a:srgbClr val="C00000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Chevron 21"/>
          <p:cNvSpPr/>
          <p:nvPr/>
        </p:nvSpPr>
        <p:spPr>
          <a:xfrm>
            <a:off x="3887398" y="2819400"/>
            <a:ext cx="1368553" cy="1083059"/>
          </a:xfrm>
          <a:prstGeom prst="chevron">
            <a:avLst>
              <a:gd name="adj" fmla="val 70610"/>
            </a:avLst>
          </a:prstGeom>
          <a:solidFill>
            <a:srgbClr val="C00000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Chevron 22"/>
          <p:cNvSpPr/>
          <p:nvPr/>
        </p:nvSpPr>
        <p:spPr>
          <a:xfrm>
            <a:off x="4710090" y="2819400"/>
            <a:ext cx="1368553" cy="1083059"/>
          </a:xfrm>
          <a:prstGeom prst="chevron">
            <a:avLst>
              <a:gd name="adj" fmla="val 70610"/>
            </a:avLst>
          </a:prstGeom>
          <a:solidFill>
            <a:srgbClr val="C00000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Chevron 23"/>
          <p:cNvSpPr/>
          <p:nvPr/>
        </p:nvSpPr>
        <p:spPr>
          <a:xfrm>
            <a:off x="5532132" y="2819400"/>
            <a:ext cx="1368553" cy="1083059"/>
          </a:xfrm>
          <a:prstGeom prst="chevron">
            <a:avLst>
              <a:gd name="adj" fmla="val 70610"/>
            </a:avLst>
          </a:prstGeom>
          <a:solidFill>
            <a:srgbClr val="C00000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Chevron 24"/>
          <p:cNvSpPr/>
          <p:nvPr/>
        </p:nvSpPr>
        <p:spPr>
          <a:xfrm>
            <a:off x="6354824" y="2819400"/>
            <a:ext cx="1368553" cy="1083059"/>
          </a:xfrm>
          <a:prstGeom prst="chevron">
            <a:avLst>
              <a:gd name="adj" fmla="val 70610"/>
            </a:avLst>
          </a:prstGeom>
          <a:solidFill>
            <a:srgbClr val="C00000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420621" y="2927706"/>
            <a:ext cx="5618479" cy="866447"/>
          </a:xfrm>
          <a:custGeom>
            <a:avLst/>
            <a:gdLst>
              <a:gd name="connsiteX0" fmla="*/ 0 w 5924551"/>
              <a:gd name="connsiteY0" fmla="*/ 0 h 866447"/>
              <a:gd name="connsiteX1" fmla="*/ 5924551 w 5924551"/>
              <a:gd name="connsiteY1" fmla="*/ 0 h 866447"/>
              <a:gd name="connsiteX2" fmla="*/ 5924551 w 5924551"/>
              <a:gd name="connsiteY2" fmla="*/ 866447 h 866447"/>
              <a:gd name="connsiteX3" fmla="*/ 0 w 5924551"/>
              <a:gd name="connsiteY3" fmla="*/ 866447 h 866447"/>
              <a:gd name="connsiteX4" fmla="*/ 0 w 5924551"/>
              <a:gd name="connsiteY4" fmla="*/ 0 h 86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4551" h="866447">
                <a:moveTo>
                  <a:pt x="0" y="0"/>
                </a:moveTo>
                <a:lnTo>
                  <a:pt x="5924551" y="0"/>
                </a:lnTo>
                <a:lnTo>
                  <a:pt x="5924551" y="866447"/>
                </a:lnTo>
                <a:lnTo>
                  <a:pt x="0" y="8664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b="1" kern="12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Nikoshban"/>
              </a:rPr>
              <a:t>فَاِنَّمَا يَسَّرْنَاهُ بِلِسَانِكَ لَعَلَّهُمْ يَتَذَكَّرُوْنَ-</a:t>
            </a:r>
            <a:endParaRPr lang="en-US" sz="3600" b="1" kern="1200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Nikoshban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420621" y="4357181"/>
            <a:ext cx="5848521" cy="531683"/>
          </a:xfrm>
          <a:custGeom>
            <a:avLst/>
            <a:gdLst>
              <a:gd name="connsiteX0" fmla="*/ 0 w 5848521"/>
              <a:gd name="connsiteY0" fmla="*/ 0 h 531683"/>
              <a:gd name="connsiteX1" fmla="*/ 5848521 w 5848521"/>
              <a:gd name="connsiteY1" fmla="*/ 0 h 531683"/>
              <a:gd name="connsiteX2" fmla="*/ 5848521 w 5848521"/>
              <a:gd name="connsiteY2" fmla="*/ 531683 h 531683"/>
              <a:gd name="connsiteX3" fmla="*/ 0 w 5848521"/>
              <a:gd name="connsiteY3" fmla="*/ 531683 h 531683"/>
              <a:gd name="connsiteX4" fmla="*/ 0 w 5848521"/>
              <a:gd name="connsiteY4" fmla="*/ 0 h 53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8521" h="531683">
                <a:moveTo>
                  <a:pt x="0" y="0"/>
                </a:moveTo>
                <a:lnTo>
                  <a:pt x="5848521" y="0"/>
                </a:lnTo>
                <a:lnTo>
                  <a:pt x="5848521" y="531683"/>
                </a:lnTo>
                <a:lnTo>
                  <a:pt x="0" y="53168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b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 dirty="0">
              <a:latin typeface="Nikoshban"/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1399257" y="4572000"/>
            <a:ext cx="1368553" cy="1083059"/>
          </a:xfrm>
          <a:prstGeom prst="chevron">
            <a:avLst>
              <a:gd name="adj" fmla="val 70610"/>
            </a:avLst>
          </a:prstGeom>
          <a:solidFill>
            <a:srgbClr val="FFFF00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Chevron 28"/>
          <p:cNvSpPr/>
          <p:nvPr/>
        </p:nvSpPr>
        <p:spPr>
          <a:xfrm>
            <a:off x="2221299" y="4572000"/>
            <a:ext cx="1368553" cy="1083059"/>
          </a:xfrm>
          <a:prstGeom prst="chevron">
            <a:avLst>
              <a:gd name="adj" fmla="val 70610"/>
            </a:avLst>
          </a:prstGeom>
          <a:solidFill>
            <a:srgbClr val="FFFF00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Chevron 29"/>
          <p:cNvSpPr/>
          <p:nvPr/>
        </p:nvSpPr>
        <p:spPr>
          <a:xfrm>
            <a:off x="3043991" y="4572000"/>
            <a:ext cx="1368553" cy="1083059"/>
          </a:xfrm>
          <a:prstGeom prst="chevron">
            <a:avLst>
              <a:gd name="adj" fmla="val 70610"/>
            </a:avLst>
          </a:prstGeom>
          <a:solidFill>
            <a:srgbClr val="FFFF00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Chevron 30"/>
          <p:cNvSpPr/>
          <p:nvPr/>
        </p:nvSpPr>
        <p:spPr>
          <a:xfrm>
            <a:off x="3866034" y="4572000"/>
            <a:ext cx="1368553" cy="1083059"/>
          </a:xfrm>
          <a:prstGeom prst="chevron">
            <a:avLst>
              <a:gd name="adj" fmla="val 70610"/>
            </a:avLst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Chevron 31"/>
          <p:cNvSpPr/>
          <p:nvPr/>
        </p:nvSpPr>
        <p:spPr>
          <a:xfrm>
            <a:off x="4688726" y="4572000"/>
            <a:ext cx="1368553" cy="1083059"/>
          </a:xfrm>
          <a:prstGeom prst="chevron">
            <a:avLst>
              <a:gd name="adj" fmla="val 70610"/>
            </a:avLst>
          </a:prstGeom>
          <a:solidFill>
            <a:srgbClr val="FFFF00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Chevron 32"/>
          <p:cNvSpPr/>
          <p:nvPr/>
        </p:nvSpPr>
        <p:spPr>
          <a:xfrm>
            <a:off x="5510768" y="4572000"/>
            <a:ext cx="1368553" cy="1083059"/>
          </a:xfrm>
          <a:prstGeom prst="chevron">
            <a:avLst>
              <a:gd name="adj" fmla="val 70610"/>
            </a:avLst>
          </a:prstGeom>
          <a:solidFill>
            <a:srgbClr val="FFFF00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Chevron 33"/>
          <p:cNvSpPr/>
          <p:nvPr/>
        </p:nvSpPr>
        <p:spPr>
          <a:xfrm>
            <a:off x="6333460" y="4572000"/>
            <a:ext cx="1368553" cy="1083059"/>
          </a:xfrm>
          <a:prstGeom prst="chevron">
            <a:avLst>
              <a:gd name="adj" fmla="val 70610"/>
            </a:avLst>
          </a:prstGeom>
          <a:solidFill>
            <a:srgbClr val="FFFF00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Freeform 34"/>
          <p:cNvSpPr/>
          <p:nvPr/>
        </p:nvSpPr>
        <p:spPr>
          <a:xfrm>
            <a:off x="1399258" y="4680306"/>
            <a:ext cx="5618478" cy="866447"/>
          </a:xfrm>
          <a:custGeom>
            <a:avLst/>
            <a:gdLst>
              <a:gd name="connsiteX0" fmla="*/ 0 w 5924551"/>
              <a:gd name="connsiteY0" fmla="*/ 0 h 866447"/>
              <a:gd name="connsiteX1" fmla="*/ 5924551 w 5924551"/>
              <a:gd name="connsiteY1" fmla="*/ 0 h 866447"/>
              <a:gd name="connsiteX2" fmla="*/ 5924551 w 5924551"/>
              <a:gd name="connsiteY2" fmla="*/ 866447 h 866447"/>
              <a:gd name="connsiteX3" fmla="*/ 0 w 5924551"/>
              <a:gd name="connsiteY3" fmla="*/ 866447 h 866447"/>
              <a:gd name="connsiteX4" fmla="*/ 0 w 5924551"/>
              <a:gd name="connsiteY4" fmla="*/ 0 h 86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4551" h="866447">
                <a:moveTo>
                  <a:pt x="0" y="0"/>
                </a:moveTo>
                <a:lnTo>
                  <a:pt x="5924551" y="0"/>
                </a:lnTo>
                <a:lnTo>
                  <a:pt x="5924551" y="866447"/>
                </a:lnTo>
                <a:lnTo>
                  <a:pt x="0" y="8664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কুরআনকে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আপনার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দিয়েছি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উপদেশ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। (</a:t>
            </a: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আদ-দুখান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000" kern="1200" dirty="0" err="1" smtClean="0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2000" kern="1200" dirty="0" smtClean="0">
                <a:latin typeface="NikoshBAN" pitchFamily="2" charset="0"/>
                <a:cs typeface="NikoshBAN" pitchFamily="2" charset="0"/>
              </a:rPr>
              <a:t> ৫৮) </a:t>
            </a:r>
            <a:endParaRPr lang="en-US" sz="2000" kern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6" grpId="0" animBg="1"/>
      <p:bldP spid="26" grpId="1" animBg="1"/>
      <p:bldP spid="35" grpId="0" animBg="1"/>
      <p:bldP spid="3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https://lh3.googleusercontent.com/MXVff3V7o8iWUQqbaBbQLVE8L5v2vZoOHkqL3lOTszbgq7yFdPKEe8luPPc0HHpgfIC8jW20ftPQig=w317-h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7888"/>
            <a:ext cx="8686800" cy="645795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Regular Pentagon 3"/>
          <p:cNvSpPr/>
          <p:nvPr/>
        </p:nvSpPr>
        <p:spPr>
          <a:xfrm>
            <a:off x="533400" y="533400"/>
            <a:ext cx="8077200" cy="5791200"/>
          </a:xfrm>
          <a:prstGeom prst="pentagon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আল-কুরআনের</a:t>
            </a:r>
            <a:r>
              <a:rPr lang="en-US" sz="28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কুরআনের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অবতীর্ণ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আলাকের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কুরআনে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৬২৩৬ 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মতান্তরে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৬৬৬৬।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মাক্কি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৪৬০২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মাদানি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১৬৩৪।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মাক্কি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৮৬টি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মাদানি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২৮।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কুরআনের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অবতীর্ণ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হেরা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গুহায়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৪০বছর।   </a:t>
            </a:r>
          </a:p>
          <a:p>
            <a:pPr algn="ctr"/>
            <a:endParaRPr lang="en-US" sz="28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69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 tmFilter="0,0; .5, 0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 tmFilter="0,0; .5, 0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https://lh3.googleusercontent.com/MXVff3V7o8iWUQqbaBbQLVE8L5v2vZoOHkqL3lOTszbgq7yFdPKEe8luPPc0HHpgfIC8jW20ftPQig=w317-h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7818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5" name="Rectangle 4"/>
          <p:cNvSpPr/>
          <p:nvPr/>
        </p:nvSpPr>
        <p:spPr>
          <a:xfrm>
            <a:off x="533400" y="609600"/>
            <a:ext cx="8341407" cy="5715000"/>
          </a:xfrm>
          <a:prstGeom prst="rect">
            <a:avLst/>
          </a:prstGeom>
          <a:ln>
            <a:noFill/>
          </a:ln>
        </p:spPr>
      </p:sp>
      <p:sp>
        <p:nvSpPr>
          <p:cNvPr id="6" name="Donut 5"/>
          <p:cNvSpPr/>
          <p:nvPr/>
        </p:nvSpPr>
        <p:spPr>
          <a:xfrm>
            <a:off x="5763733" y="1068185"/>
            <a:ext cx="1888036" cy="1294015"/>
          </a:xfrm>
          <a:prstGeom prst="donut">
            <a:avLst>
              <a:gd name="adj" fmla="val 11010"/>
            </a:avLst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5948426" y="1152437"/>
            <a:ext cx="1493617" cy="1011000"/>
          </a:xfrm>
          <a:custGeom>
            <a:avLst/>
            <a:gdLst>
              <a:gd name="connsiteX0" fmla="*/ 0 w 1114358"/>
              <a:gd name="connsiteY0" fmla="*/ 557170 h 1114340"/>
              <a:gd name="connsiteX1" fmla="*/ 557179 w 1114358"/>
              <a:gd name="connsiteY1" fmla="*/ 0 h 1114340"/>
              <a:gd name="connsiteX2" fmla="*/ 1114358 w 1114358"/>
              <a:gd name="connsiteY2" fmla="*/ 557170 h 1114340"/>
              <a:gd name="connsiteX3" fmla="*/ 557179 w 1114358"/>
              <a:gd name="connsiteY3" fmla="*/ 1114340 h 1114340"/>
              <a:gd name="connsiteX4" fmla="*/ 0 w 1114358"/>
              <a:gd name="connsiteY4" fmla="*/ 557170 h 111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358" h="1114340">
                <a:moveTo>
                  <a:pt x="0" y="557170"/>
                </a:moveTo>
                <a:cubicBezTo>
                  <a:pt x="0" y="249454"/>
                  <a:pt x="249458" y="0"/>
                  <a:pt x="557179" y="0"/>
                </a:cubicBezTo>
                <a:cubicBezTo>
                  <a:pt x="864900" y="0"/>
                  <a:pt x="1114358" y="249454"/>
                  <a:pt x="1114358" y="557170"/>
                </a:cubicBezTo>
                <a:cubicBezTo>
                  <a:pt x="1114358" y="864886"/>
                  <a:pt x="864900" y="1114340"/>
                  <a:pt x="557179" y="1114340"/>
                </a:cubicBezTo>
                <a:cubicBezTo>
                  <a:pt x="249458" y="1114340"/>
                  <a:pt x="0" y="864886"/>
                  <a:pt x="0" y="557170"/>
                </a:cubicBezTo>
                <a:close/>
              </a:path>
            </a:pathLst>
          </a:custGeom>
          <a:solidFill>
            <a:schemeClr val="accent4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194" tIns="163191" rIns="163194" bIns="1631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লাওহে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latin typeface="NikoshBAN" pitchFamily="2" charset="0"/>
                <a:cs typeface="NikoshBAN" pitchFamily="2" charset="0"/>
              </a:rPr>
              <a:t>মাহফুজ</a:t>
            </a: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nut 9"/>
          <p:cNvSpPr/>
          <p:nvPr/>
        </p:nvSpPr>
        <p:spPr>
          <a:xfrm>
            <a:off x="5811959" y="2904718"/>
            <a:ext cx="1854801" cy="1483818"/>
          </a:xfrm>
          <a:prstGeom prst="donut">
            <a:avLst>
              <a:gd name="adj" fmla="val 11010"/>
            </a:avLst>
          </a:prstGeom>
          <a:solidFill>
            <a:schemeClr val="tx2">
              <a:lumMod val="2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78965" y="3276600"/>
            <a:ext cx="4259835" cy="1219200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6036894" y="3027166"/>
            <a:ext cx="1404929" cy="1157290"/>
          </a:xfrm>
          <a:custGeom>
            <a:avLst/>
            <a:gdLst>
              <a:gd name="connsiteX0" fmla="*/ 0 w 1114358"/>
              <a:gd name="connsiteY0" fmla="*/ 557170 h 1114340"/>
              <a:gd name="connsiteX1" fmla="*/ 557179 w 1114358"/>
              <a:gd name="connsiteY1" fmla="*/ 0 h 1114340"/>
              <a:gd name="connsiteX2" fmla="*/ 1114358 w 1114358"/>
              <a:gd name="connsiteY2" fmla="*/ 557170 h 1114340"/>
              <a:gd name="connsiteX3" fmla="*/ 557179 w 1114358"/>
              <a:gd name="connsiteY3" fmla="*/ 1114340 h 1114340"/>
              <a:gd name="connsiteX4" fmla="*/ 0 w 1114358"/>
              <a:gd name="connsiteY4" fmla="*/ 557170 h 111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358" h="1114340">
                <a:moveTo>
                  <a:pt x="0" y="557170"/>
                </a:moveTo>
                <a:cubicBezTo>
                  <a:pt x="0" y="249454"/>
                  <a:pt x="249458" y="0"/>
                  <a:pt x="557179" y="0"/>
                </a:cubicBezTo>
                <a:cubicBezTo>
                  <a:pt x="864900" y="0"/>
                  <a:pt x="1114358" y="249454"/>
                  <a:pt x="1114358" y="557170"/>
                </a:cubicBezTo>
                <a:cubicBezTo>
                  <a:pt x="1114358" y="864886"/>
                  <a:pt x="864900" y="1114340"/>
                  <a:pt x="557179" y="1114340"/>
                </a:cubicBezTo>
                <a:cubicBezTo>
                  <a:pt x="249458" y="1114340"/>
                  <a:pt x="0" y="864886"/>
                  <a:pt x="0" y="557170"/>
                </a:cubicBezTo>
                <a:close/>
              </a:path>
            </a:pathLst>
          </a:custGeom>
          <a:solidFill>
            <a:srgbClr val="00B0F0">
              <a:alpha val="90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194" tIns="163191" rIns="163194" bIns="16319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আসমান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বাইতুল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latin typeface="NikoshBAN" pitchFamily="2" charset="0"/>
                <a:cs typeface="NikoshBAN" pitchFamily="2" charset="0"/>
              </a:rPr>
              <a:t>ইযযাহ</a:t>
            </a:r>
            <a:r>
              <a:rPr lang="en-US" sz="2400" kern="1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nut 13"/>
          <p:cNvSpPr/>
          <p:nvPr/>
        </p:nvSpPr>
        <p:spPr>
          <a:xfrm>
            <a:off x="5856021" y="4608147"/>
            <a:ext cx="1795748" cy="1487853"/>
          </a:xfrm>
          <a:prstGeom prst="donut">
            <a:avLst>
              <a:gd name="adj" fmla="val 11010"/>
            </a:avLst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417120" y="4989148"/>
            <a:ext cx="4221679" cy="990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  <a:prstDash val="sysDot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6048311" y="4867645"/>
            <a:ext cx="1411168" cy="959703"/>
          </a:xfrm>
          <a:custGeom>
            <a:avLst/>
            <a:gdLst>
              <a:gd name="connsiteX0" fmla="*/ 0 w 1114358"/>
              <a:gd name="connsiteY0" fmla="*/ 557170 h 1114340"/>
              <a:gd name="connsiteX1" fmla="*/ 557179 w 1114358"/>
              <a:gd name="connsiteY1" fmla="*/ 0 h 1114340"/>
              <a:gd name="connsiteX2" fmla="*/ 1114358 w 1114358"/>
              <a:gd name="connsiteY2" fmla="*/ 557170 h 1114340"/>
              <a:gd name="connsiteX3" fmla="*/ 557179 w 1114358"/>
              <a:gd name="connsiteY3" fmla="*/ 1114340 h 1114340"/>
              <a:gd name="connsiteX4" fmla="*/ 0 w 1114358"/>
              <a:gd name="connsiteY4" fmla="*/ 557170 h 111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358" h="1114340">
                <a:moveTo>
                  <a:pt x="0" y="557170"/>
                </a:moveTo>
                <a:cubicBezTo>
                  <a:pt x="0" y="249454"/>
                  <a:pt x="249458" y="0"/>
                  <a:pt x="557179" y="0"/>
                </a:cubicBezTo>
                <a:cubicBezTo>
                  <a:pt x="864900" y="0"/>
                  <a:pt x="1114358" y="249454"/>
                  <a:pt x="1114358" y="557170"/>
                </a:cubicBezTo>
                <a:cubicBezTo>
                  <a:pt x="1114358" y="864886"/>
                  <a:pt x="864900" y="1114340"/>
                  <a:pt x="557179" y="1114340"/>
                </a:cubicBezTo>
                <a:cubicBezTo>
                  <a:pt x="249458" y="1114340"/>
                  <a:pt x="0" y="864886"/>
                  <a:pt x="0" y="557170"/>
                </a:cubicBezTo>
                <a:close/>
              </a:path>
            </a:pathLst>
          </a:custGeom>
          <a:solidFill>
            <a:schemeClr val="tx2">
              <a:lumMod val="10000"/>
              <a:alpha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194" tIns="163191" rIns="163194" bIns="16319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হেরা</a:t>
            </a:r>
            <a:r>
              <a:rPr lang="en-US" sz="3200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গুহা</a:t>
            </a:r>
            <a:r>
              <a:rPr lang="en-US" sz="3200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Work Data\Picture &amp; Amination\PicsArt_03-22-12.49.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6298" y="1294016"/>
            <a:ext cx="4190999" cy="11015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493676" y="76200"/>
            <a:ext cx="4087056" cy="1142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কুরআন অবতরণ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13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2" grpId="0" animBg="1"/>
      <p:bldP spid="16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3160732" y="1033814"/>
            <a:ext cx="268268" cy="283672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be 3"/>
          <p:cNvSpPr/>
          <p:nvPr/>
        </p:nvSpPr>
        <p:spPr>
          <a:xfrm>
            <a:off x="5715000" y="950035"/>
            <a:ext cx="221709" cy="27098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1447800"/>
            <a:ext cx="2819400" cy="2209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7600" y="838200"/>
            <a:ext cx="2183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উপস্থাপনায় 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743200" y="3581400"/>
            <a:ext cx="4876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মোঃ রফিকুল ইসলাম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MRT)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মোহাম্মদ আব্দুল আহাদ উচ্চ বিদ্যালয়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লক্ষ্ণীপুর,লালাবাজার,দক্ষিণ সুরমা,সিলেট।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মোবাঃ ০১৭১৬৭৮৪৭০৪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dirty="0" smtClean="0">
                <a:latin typeface="NikoshBAN" pitchFamily="2" charset="0"/>
                <a:cs typeface="NikoshBAN" pitchFamily="2" charset="0"/>
                <a:hlinkClick r:id="rId4"/>
              </a:rPr>
              <a:t>almahdia945@gmail.com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9868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https://lh3.googleusercontent.com/MXVff3V7o8iWUQqbaBbQLVE8L5v2vZoOHkqL3lOTszbgq7yFdPKEe8luPPc0HHpgfIC8jW20ftPQig=w317-h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5795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Freeform 3"/>
          <p:cNvSpPr/>
          <p:nvPr/>
        </p:nvSpPr>
        <p:spPr>
          <a:xfrm>
            <a:off x="1122982" y="840148"/>
            <a:ext cx="6821834" cy="1171426"/>
          </a:xfrm>
          <a:custGeom>
            <a:avLst/>
            <a:gdLst>
              <a:gd name="connsiteX0" fmla="*/ 0 w 6821834"/>
              <a:gd name="connsiteY0" fmla="*/ 117143 h 1171426"/>
              <a:gd name="connsiteX1" fmla="*/ 117143 w 6821834"/>
              <a:gd name="connsiteY1" fmla="*/ 0 h 1171426"/>
              <a:gd name="connsiteX2" fmla="*/ 6704691 w 6821834"/>
              <a:gd name="connsiteY2" fmla="*/ 0 h 1171426"/>
              <a:gd name="connsiteX3" fmla="*/ 6821834 w 6821834"/>
              <a:gd name="connsiteY3" fmla="*/ 117143 h 1171426"/>
              <a:gd name="connsiteX4" fmla="*/ 6821834 w 6821834"/>
              <a:gd name="connsiteY4" fmla="*/ 1054283 h 1171426"/>
              <a:gd name="connsiteX5" fmla="*/ 6704691 w 6821834"/>
              <a:gd name="connsiteY5" fmla="*/ 1171426 h 1171426"/>
              <a:gd name="connsiteX6" fmla="*/ 117143 w 6821834"/>
              <a:gd name="connsiteY6" fmla="*/ 1171426 h 1171426"/>
              <a:gd name="connsiteX7" fmla="*/ 0 w 6821834"/>
              <a:gd name="connsiteY7" fmla="*/ 1054283 h 1171426"/>
              <a:gd name="connsiteX8" fmla="*/ 0 w 6821834"/>
              <a:gd name="connsiteY8" fmla="*/ 117143 h 117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1834" h="1171426">
                <a:moveTo>
                  <a:pt x="0" y="117143"/>
                </a:moveTo>
                <a:cubicBezTo>
                  <a:pt x="0" y="52447"/>
                  <a:pt x="52447" y="0"/>
                  <a:pt x="117143" y="0"/>
                </a:cubicBezTo>
                <a:lnTo>
                  <a:pt x="6704691" y="0"/>
                </a:lnTo>
                <a:cubicBezTo>
                  <a:pt x="6769387" y="0"/>
                  <a:pt x="6821834" y="52447"/>
                  <a:pt x="6821834" y="117143"/>
                </a:cubicBezTo>
                <a:lnTo>
                  <a:pt x="6821834" y="1054283"/>
                </a:lnTo>
                <a:cubicBezTo>
                  <a:pt x="6821834" y="1118979"/>
                  <a:pt x="6769387" y="1171426"/>
                  <a:pt x="6704691" y="1171426"/>
                </a:cubicBezTo>
                <a:lnTo>
                  <a:pt x="117143" y="1171426"/>
                </a:lnTo>
                <a:cubicBezTo>
                  <a:pt x="52447" y="1171426"/>
                  <a:pt x="0" y="1118979"/>
                  <a:pt x="0" y="1054283"/>
                </a:cubicBezTo>
                <a:lnTo>
                  <a:pt x="0" y="11714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650" tIns="69870" rIns="87650" bIns="6987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0" kern="12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আল-কুরআন</a:t>
            </a:r>
            <a:r>
              <a:rPr lang="en-US" sz="28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kern="12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28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kern="12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তায়ালার</a:t>
            </a:r>
            <a:r>
              <a:rPr lang="en-US" sz="28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kern="12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কালাম</a:t>
            </a:r>
            <a:r>
              <a:rPr lang="en-US" sz="28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0" kern="12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b="0" kern="12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লাওহে</a:t>
            </a:r>
            <a:r>
              <a:rPr lang="en-US" sz="28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kern="12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মাহফুজ</a:t>
            </a:r>
            <a:r>
              <a:rPr lang="en-US" sz="28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0" kern="12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kern="12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28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kern="12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ফলকে</a:t>
            </a:r>
            <a:r>
              <a:rPr lang="en-US" sz="28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kern="120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28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22982" y="2222431"/>
            <a:ext cx="1171426" cy="1171426"/>
          </a:xfrm>
          <a:prstGeom prst="roundRect">
            <a:avLst>
              <a:gd name="adj" fmla="val 166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2364694" y="2222431"/>
            <a:ext cx="5580123" cy="1171426"/>
          </a:xfrm>
          <a:custGeom>
            <a:avLst/>
            <a:gdLst>
              <a:gd name="connsiteX0" fmla="*/ 0 w 5580123"/>
              <a:gd name="connsiteY0" fmla="*/ 195277 h 1171426"/>
              <a:gd name="connsiteX1" fmla="*/ 195277 w 5580123"/>
              <a:gd name="connsiteY1" fmla="*/ 0 h 1171426"/>
              <a:gd name="connsiteX2" fmla="*/ 5384846 w 5580123"/>
              <a:gd name="connsiteY2" fmla="*/ 0 h 1171426"/>
              <a:gd name="connsiteX3" fmla="*/ 5580123 w 5580123"/>
              <a:gd name="connsiteY3" fmla="*/ 195277 h 1171426"/>
              <a:gd name="connsiteX4" fmla="*/ 5580123 w 5580123"/>
              <a:gd name="connsiteY4" fmla="*/ 976149 h 1171426"/>
              <a:gd name="connsiteX5" fmla="*/ 5384846 w 5580123"/>
              <a:gd name="connsiteY5" fmla="*/ 1171426 h 1171426"/>
              <a:gd name="connsiteX6" fmla="*/ 195277 w 5580123"/>
              <a:gd name="connsiteY6" fmla="*/ 1171426 h 1171426"/>
              <a:gd name="connsiteX7" fmla="*/ 0 w 5580123"/>
              <a:gd name="connsiteY7" fmla="*/ 976149 h 1171426"/>
              <a:gd name="connsiteX8" fmla="*/ 0 w 5580123"/>
              <a:gd name="connsiteY8" fmla="*/ 195277 h 117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0123" h="1171426">
                <a:moveTo>
                  <a:pt x="0" y="195277"/>
                </a:moveTo>
                <a:cubicBezTo>
                  <a:pt x="0" y="87428"/>
                  <a:pt x="87428" y="0"/>
                  <a:pt x="195277" y="0"/>
                </a:cubicBezTo>
                <a:lnTo>
                  <a:pt x="5384846" y="0"/>
                </a:lnTo>
                <a:cubicBezTo>
                  <a:pt x="5492695" y="0"/>
                  <a:pt x="5580123" y="87428"/>
                  <a:pt x="5580123" y="195277"/>
                </a:cubicBezTo>
                <a:lnTo>
                  <a:pt x="5580123" y="976149"/>
                </a:lnTo>
                <a:cubicBezTo>
                  <a:pt x="5580123" y="1083998"/>
                  <a:pt x="5492695" y="1171426"/>
                  <a:pt x="5384846" y="1171426"/>
                </a:cubicBezTo>
                <a:lnTo>
                  <a:pt x="195277" y="1171426"/>
                </a:lnTo>
                <a:cubicBezTo>
                  <a:pt x="87428" y="1171426"/>
                  <a:pt x="0" y="1083998"/>
                  <a:pt x="0" y="976149"/>
                </a:cubicBezTo>
                <a:lnTo>
                  <a:pt x="0" y="19527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1675" tIns="341675" rIns="341675" bIns="341675" numCol="1" spcCol="1270" anchor="ctr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kern="1200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kern="12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1200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b="1" kern="12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1200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4000" b="1" kern="12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,  </a:t>
            </a:r>
            <a:endParaRPr lang="en-US" sz="4000" b="1" kern="1200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22982" y="3534428"/>
            <a:ext cx="1171426" cy="1171426"/>
          </a:xfrm>
          <a:prstGeom prst="roundRect">
            <a:avLst>
              <a:gd name="adj" fmla="val 1667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70000" r="-70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8797670"/>
              <a:satOff val="-20044"/>
              <a:lumOff val="804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2364694" y="3534428"/>
            <a:ext cx="5580123" cy="1171426"/>
          </a:xfrm>
          <a:custGeom>
            <a:avLst/>
            <a:gdLst>
              <a:gd name="connsiteX0" fmla="*/ 0 w 5580123"/>
              <a:gd name="connsiteY0" fmla="*/ 195277 h 1171426"/>
              <a:gd name="connsiteX1" fmla="*/ 195277 w 5580123"/>
              <a:gd name="connsiteY1" fmla="*/ 0 h 1171426"/>
              <a:gd name="connsiteX2" fmla="*/ 5384846 w 5580123"/>
              <a:gd name="connsiteY2" fmla="*/ 0 h 1171426"/>
              <a:gd name="connsiteX3" fmla="*/ 5580123 w 5580123"/>
              <a:gd name="connsiteY3" fmla="*/ 195277 h 1171426"/>
              <a:gd name="connsiteX4" fmla="*/ 5580123 w 5580123"/>
              <a:gd name="connsiteY4" fmla="*/ 976149 h 1171426"/>
              <a:gd name="connsiteX5" fmla="*/ 5384846 w 5580123"/>
              <a:gd name="connsiteY5" fmla="*/ 1171426 h 1171426"/>
              <a:gd name="connsiteX6" fmla="*/ 195277 w 5580123"/>
              <a:gd name="connsiteY6" fmla="*/ 1171426 h 1171426"/>
              <a:gd name="connsiteX7" fmla="*/ 0 w 5580123"/>
              <a:gd name="connsiteY7" fmla="*/ 976149 h 1171426"/>
              <a:gd name="connsiteX8" fmla="*/ 0 w 5580123"/>
              <a:gd name="connsiteY8" fmla="*/ 195277 h 117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0123" h="1171426">
                <a:moveTo>
                  <a:pt x="0" y="195277"/>
                </a:moveTo>
                <a:cubicBezTo>
                  <a:pt x="0" y="87428"/>
                  <a:pt x="87428" y="0"/>
                  <a:pt x="195277" y="0"/>
                </a:cubicBezTo>
                <a:lnTo>
                  <a:pt x="5384846" y="0"/>
                </a:lnTo>
                <a:cubicBezTo>
                  <a:pt x="5492695" y="0"/>
                  <a:pt x="5580123" y="87428"/>
                  <a:pt x="5580123" y="195277"/>
                </a:cubicBezTo>
                <a:lnTo>
                  <a:pt x="5580123" y="976149"/>
                </a:lnTo>
                <a:cubicBezTo>
                  <a:pt x="5580123" y="1083998"/>
                  <a:pt x="5492695" y="1171426"/>
                  <a:pt x="5384846" y="1171426"/>
                </a:cubicBezTo>
                <a:lnTo>
                  <a:pt x="195277" y="1171426"/>
                </a:lnTo>
                <a:cubicBezTo>
                  <a:pt x="87428" y="1171426"/>
                  <a:pt x="0" y="1083998"/>
                  <a:pt x="0" y="976149"/>
                </a:cubicBezTo>
                <a:lnTo>
                  <a:pt x="0" y="19527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8797670"/>
              <a:satOff val="-20044"/>
              <a:lumOff val="8040"/>
              <a:alphaOff val="0"/>
            </a:schemeClr>
          </a:fillRef>
          <a:effectRef idx="3">
            <a:schemeClr val="accent3">
              <a:hueOff val="8797670"/>
              <a:satOff val="-20044"/>
              <a:lumOff val="804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779" tIns="284779" rIns="284779" bIns="284779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بَلْ هُوَقُرْاٰنٌ مَّجِيْدٌ- فِى لَوْحٍ مَّحْفُوْظٍ-</a:t>
            </a:r>
            <a:endParaRPr lang="en-US" sz="3200" b="1" kern="12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22982" y="4846425"/>
            <a:ext cx="1171426" cy="1171426"/>
          </a:xfrm>
          <a:prstGeom prst="roundRect">
            <a:avLst>
              <a:gd name="adj" fmla="val 1667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17595341"/>
              <a:satOff val="-40088"/>
              <a:lumOff val="1608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2364694" y="4846425"/>
            <a:ext cx="5580123" cy="1171426"/>
          </a:xfrm>
          <a:custGeom>
            <a:avLst/>
            <a:gdLst>
              <a:gd name="connsiteX0" fmla="*/ 0 w 5580123"/>
              <a:gd name="connsiteY0" fmla="*/ 195277 h 1171426"/>
              <a:gd name="connsiteX1" fmla="*/ 195277 w 5580123"/>
              <a:gd name="connsiteY1" fmla="*/ 0 h 1171426"/>
              <a:gd name="connsiteX2" fmla="*/ 5384846 w 5580123"/>
              <a:gd name="connsiteY2" fmla="*/ 0 h 1171426"/>
              <a:gd name="connsiteX3" fmla="*/ 5580123 w 5580123"/>
              <a:gd name="connsiteY3" fmla="*/ 195277 h 1171426"/>
              <a:gd name="connsiteX4" fmla="*/ 5580123 w 5580123"/>
              <a:gd name="connsiteY4" fmla="*/ 976149 h 1171426"/>
              <a:gd name="connsiteX5" fmla="*/ 5384846 w 5580123"/>
              <a:gd name="connsiteY5" fmla="*/ 1171426 h 1171426"/>
              <a:gd name="connsiteX6" fmla="*/ 195277 w 5580123"/>
              <a:gd name="connsiteY6" fmla="*/ 1171426 h 1171426"/>
              <a:gd name="connsiteX7" fmla="*/ 0 w 5580123"/>
              <a:gd name="connsiteY7" fmla="*/ 976149 h 1171426"/>
              <a:gd name="connsiteX8" fmla="*/ 0 w 5580123"/>
              <a:gd name="connsiteY8" fmla="*/ 195277 h 117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0123" h="1171426">
                <a:moveTo>
                  <a:pt x="0" y="195277"/>
                </a:moveTo>
                <a:cubicBezTo>
                  <a:pt x="0" y="87428"/>
                  <a:pt x="87428" y="0"/>
                  <a:pt x="195277" y="0"/>
                </a:cubicBezTo>
                <a:lnTo>
                  <a:pt x="5384846" y="0"/>
                </a:lnTo>
                <a:cubicBezTo>
                  <a:pt x="5492695" y="0"/>
                  <a:pt x="5580123" y="87428"/>
                  <a:pt x="5580123" y="195277"/>
                </a:cubicBezTo>
                <a:lnTo>
                  <a:pt x="5580123" y="976149"/>
                </a:lnTo>
                <a:cubicBezTo>
                  <a:pt x="5580123" y="1083998"/>
                  <a:pt x="5492695" y="1171426"/>
                  <a:pt x="5384846" y="1171426"/>
                </a:cubicBezTo>
                <a:lnTo>
                  <a:pt x="195277" y="1171426"/>
                </a:lnTo>
                <a:cubicBezTo>
                  <a:pt x="87428" y="1171426"/>
                  <a:pt x="0" y="1083998"/>
                  <a:pt x="0" y="976149"/>
                </a:cubicBezTo>
                <a:lnTo>
                  <a:pt x="0" y="19527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7595341"/>
              <a:satOff val="-40088"/>
              <a:lumOff val="16080"/>
              <a:alphaOff val="0"/>
            </a:schemeClr>
          </a:fillRef>
          <a:effectRef idx="3">
            <a:schemeClr val="accent3">
              <a:hueOff val="17595341"/>
              <a:satOff val="-40088"/>
              <a:lumOff val="1608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883" tIns="227883" rIns="227883" bIns="22788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0" kern="120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অর্থঃ“বস্তুত</a:t>
            </a:r>
            <a:r>
              <a:rPr lang="en-US" sz="2400" b="0" kern="120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0" kern="120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b="0" kern="120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0" kern="120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sz="2400" b="0" kern="120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0" kern="120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2400" b="0" kern="120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0" kern="120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2400" b="0" kern="120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0" kern="120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ফলকে</a:t>
            </a:r>
            <a:r>
              <a:rPr lang="en-US" sz="2400" b="0" kern="120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0" kern="120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2400" b="0" kern="120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।” (</a:t>
            </a:r>
            <a:r>
              <a:rPr lang="en-US" sz="2400" b="0" kern="120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2400" b="0" kern="120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0" kern="120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আল-বুরূজ</a:t>
            </a:r>
            <a:r>
              <a:rPr lang="en-US" sz="2400" b="0" kern="120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0" kern="120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2400" b="0" kern="120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২১-২২)  </a:t>
            </a:r>
            <a:endParaRPr lang="en-US" sz="2400" b="0" kern="120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70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https://lh3.googleusercontent.com/MXVff3V7o8iWUQqbaBbQLVE8L5v2vZoOHkqL3lOTszbgq7yFdPKEe8luPPc0HHpgfIC8jW20ftPQig=w317-h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5795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6" name="Freeform 5"/>
          <p:cNvSpPr/>
          <p:nvPr/>
        </p:nvSpPr>
        <p:spPr>
          <a:xfrm>
            <a:off x="884845" y="3352800"/>
            <a:ext cx="7420954" cy="1143000"/>
          </a:xfrm>
          <a:custGeom>
            <a:avLst/>
            <a:gdLst>
              <a:gd name="connsiteX0" fmla="*/ 0 w 2870224"/>
              <a:gd name="connsiteY0" fmla="*/ 0 h 1722134"/>
              <a:gd name="connsiteX1" fmla="*/ 2870224 w 2870224"/>
              <a:gd name="connsiteY1" fmla="*/ 0 h 1722134"/>
              <a:gd name="connsiteX2" fmla="*/ 2870224 w 2870224"/>
              <a:gd name="connsiteY2" fmla="*/ 1722134 h 1722134"/>
              <a:gd name="connsiteX3" fmla="*/ 0 w 2870224"/>
              <a:gd name="connsiteY3" fmla="*/ 1722134 h 1722134"/>
              <a:gd name="connsiteX4" fmla="*/ 0 w 2870224"/>
              <a:gd name="connsiteY4" fmla="*/ 0 h 172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0224" h="1722134">
                <a:moveTo>
                  <a:pt x="0" y="0"/>
                </a:moveTo>
                <a:lnTo>
                  <a:pt x="2870224" y="0"/>
                </a:lnTo>
                <a:lnTo>
                  <a:pt x="2870224" y="1722134"/>
                </a:lnTo>
                <a:lnTo>
                  <a:pt x="0" y="172213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5000"/>
            </a:schemeClr>
          </a:solidFill>
          <a:scene3d>
            <a:camera prst="orthographicFront"/>
            <a:lightRig rig="flat" dir="t">
              <a:rot lat="0" lon="0" rev="18900000"/>
            </a:lightRig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200" b="1" kern="1200" dirty="0" smtClean="0">
                <a:ln/>
                <a:solidFill>
                  <a:schemeClr val="accent3"/>
                </a:solidFill>
                <a:latin typeface="Nikoshban"/>
              </a:rPr>
              <a:t>وَقُرْاٰنًا فَرَقْنَاهُ لِتَقْرَاَه عَلَى النَّاسِ عَلٰى مُكْثٍ وَّنَزَّلْنَا هُ تَنْزِيْلًا٠</a:t>
            </a:r>
            <a:endParaRPr lang="en-US" sz="3200" b="1" kern="1200" dirty="0">
              <a:ln/>
              <a:solidFill>
                <a:schemeClr val="accent3"/>
              </a:solidFill>
              <a:latin typeface="Nikoshban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84845" y="4648200"/>
            <a:ext cx="7420954" cy="1295400"/>
          </a:xfrm>
          <a:custGeom>
            <a:avLst/>
            <a:gdLst>
              <a:gd name="connsiteX0" fmla="*/ 0 w 5943604"/>
              <a:gd name="connsiteY0" fmla="*/ 0 h 1722134"/>
              <a:gd name="connsiteX1" fmla="*/ 5943604 w 5943604"/>
              <a:gd name="connsiteY1" fmla="*/ 0 h 1722134"/>
              <a:gd name="connsiteX2" fmla="*/ 5943604 w 5943604"/>
              <a:gd name="connsiteY2" fmla="*/ 1722134 h 1722134"/>
              <a:gd name="connsiteX3" fmla="*/ 0 w 5943604"/>
              <a:gd name="connsiteY3" fmla="*/ 1722134 h 1722134"/>
              <a:gd name="connsiteX4" fmla="*/ 0 w 5943604"/>
              <a:gd name="connsiteY4" fmla="*/ 0 h 172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3604" h="1722134">
                <a:moveTo>
                  <a:pt x="0" y="0"/>
                </a:moveTo>
                <a:lnTo>
                  <a:pt x="5943604" y="0"/>
                </a:lnTo>
                <a:lnTo>
                  <a:pt x="5943604" y="1722134"/>
                </a:lnTo>
                <a:lnTo>
                  <a:pt x="0" y="17221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খণ্ড-খণ্ডভাবে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নাজিল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ক্রমে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ক্রমে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ক্রমশ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নাজিল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।” (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বনি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ইসরাইল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kern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2000" kern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১০৬) </a:t>
            </a:r>
            <a:endParaRPr lang="en-US" sz="2000" kern="1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84845" y="838200"/>
            <a:ext cx="7391399" cy="1284051"/>
          </a:xfrm>
          <a:custGeom>
            <a:avLst/>
            <a:gdLst>
              <a:gd name="connsiteX0" fmla="*/ 0 w 3156086"/>
              <a:gd name="connsiteY0" fmla="*/ 0 h 1893651"/>
              <a:gd name="connsiteX1" fmla="*/ 3156086 w 3156086"/>
              <a:gd name="connsiteY1" fmla="*/ 0 h 1893651"/>
              <a:gd name="connsiteX2" fmla="*/ 3156086 w 3156086"/>
              <a:gd name="connsiteY2" fmla="*/ 1893651 h 1893651"/>
              <a:gd name="connsiteX3" fmla="*/ 0 w 3156086"/>
              <a:gd name="connsiteY3" fmla="*/ 1893651 h 1893651"/>
              <a:gd name="connsiteX4" fmla="*/ 0 w 3156086"/>
              <a:gd name="connsiteY4" fmla="*/ 0 h 189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6086" h="1893651">
                <a:moveTo>
                  <a:pt x="0" y="0"/>
                </a:moveTo>
                <a:lnTo>
                  <a:pt x="3156086" y="0"/>
                </a:lnTo>
                <a:lnTo>
                  <a:pt x="3156086" y="1893651"/>
                </a:lnTo>
                <a:lnTo>
                  <a:pt x="0" y="18936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flat" dir="t">
              <a:rot lat="0" lon="0" rev="18900000"/>
            </a:lightRig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আল-কুরআন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নাজিল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প্রয়োজনানুসারে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নাজিল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অংশবিশেষ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নাজিল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প্রসঙ্গে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,  </a:t>
            </a:r>
            <a:endParaRPr lang="en-US" sz="2000" b="1" kern="1200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200400" y="2236149"/>
            <a:ext cx="5075844" cy="990600"/>
          </a:xfrm>
          <a:custGeom>
            <a:avLst/>
            <a:gdLst>
              <a:gd name="connsiteX0" fmla="*/ 0 w 3156086"/>
              <a:gd name="connsiteY0" fmla="*/ 0 h 1893651"/>
              <a:gd name="connsiteX1" fmla="*/ 3156086 w 3156086"/>
              <a:gd name="connsiteY1" fmla="*/ 0 h 1893651"/>
              <a:gd name="connsiteX2" fmla="*/ 3156086 w 3156086"/>
              <a:gd name="connsiteY2" fmla="*/ 1893651 h 1893651"/>
              <a:gd name="connsiteX3" fmla="*/ 0 w 3156086"/>
              <a:gd name="connsiteY3" fmla="*/ 1893651 h 1893651"/>
              <a:gd name="connsiteX4" fmla="*/ 0 w 3156086"/>
              <a:gd name="connsiteY4" fmla="*/ 0 h 189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6086" h="1893651">
                <a:moveTo>
                  <a:pt x="0" y="0"/>
                </a:moveTo>
                <a:lnTo>
                  <a:pt x="3156086" y="0"/>
                </a:lnTo>
                <a:lnTo>
                  <a:pt x="3156086" y="1893651"/>
                </a:lnTo>
                <a:lnTo>
                  <a:pt x="0" y="189365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</a:schemeClr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بِسْمِ اللهِ الرَّحْمٰنِ الرَّحِيْم</a:t>
            </a:r>
            <a:endParaRPr lang="en-US" sz="4000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10" descr="https://fbcdn-sphotos-a-a.akamaihd.net/hphotos-ak-xpf1/t1.0-9/1477714_517443518363270_176390581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058" y="2297394"/>
            <a:ext cx="2133599" cy="868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542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533400"/>
            <a:ext cx="656141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আল-কুরআন সংরক্ষণ ও সংকলন </a:t>
            </a:r>
          </a:p>
        </p:txBody>
      </p:sp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24050"/>
            <a:ext cx="44958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691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9459" y="794526"/>
            <a:ext cx="8808341" cy="1948674"/>
            <a:chOff x="-224635" y="6310"/>
            <a:chExt cx="8808341" cy="1948674"/>
          </a:xfrm>
        </p:grpSpPr>
        <p:sp>
          <p:nvSpPr>
            <p:cNvPr id="10" name="Rounded Rectangle 9"/>
            <p:cNvSpPr/>
            <p:nvPr/>
          </p:nvSpPr>
          <p:spPr>
            <a:xfrm>
              <a:off x="-224635" y="26172"/>
              <a:ext cx="8610600" cy="1928812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11" name="Rounded Rectangle 4"/>
            <p:cNvSpPr/>
            <p:nvPr/>
          </p:nvSpPr>
          <p:spPr>
            <a:xfrm>
              <a:off x="3965" y="6310"/>
              <a:ext cx="8579741" cy="19288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কিয়ামত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পর্যন্ত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আগমনকারী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সকল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মানুষের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সার্বিক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জীবনবিধান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দিকনির্দেশনা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এতে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বিদ্যমান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সূতরাং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সংরক্ষণ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অত্যন্ত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গুরুত্বপূর্ণ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মহান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আল্লাহ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স্বয়ং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সংরক্ষণের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ভার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গ্রহণ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করেছেন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kern="1200" dirty="0">
                <a:latin typeface="NikoshBAN" pitchFamily="2" charset="0"/>
                <a:cs typeface="NikoshBAN" pitchFamily="2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1" y="2819400"/>
            <a:ext cx="8686799" cy="1928812"/>
            <a:chOff x="0" y="2121693"/>
            <a:chExt cx="8610600" cy="1928812"/>
          </a:xfrm>
        </p:grpSpPr>
        <p:sp>
          <p:nvSpPr>
            <p:cNvPr id="8" name="Rounded Rectangle 7"/>
            <p:cNvSpPr/>
            <p:nvPr/>
          </p:nvSpPr>
          <p:spPr>
            <a:xfrm>
              <a:off x="0" y="2121693"/>
              <a:ext cx="8610600" cy="1928812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ounded Rectangle 4"/>
            <p:cNvSpPr/>
            <p:nvPr/>
          </p:nvSpPr>
          <p:spPr>
            <a:xfrm>
              <a:off x="301665" y="2121693"/>
              <a:ext cx="8308934" cy="1928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ঘোষনা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dirty="0" smtClean="0">
                  <a:solidFill>
                    <a:schemeClr val="tx1"/>
                  </a:solidFill>
                  <a:latin typeface="NikoshBAN" pitchFamily="2" charset="0"/>
                </a:rPr>
                <a:t>اِ</a:t>
              </a:r>
              <a:r>
                <a:rPr lang="ar-SA" sz="3600" kern="1200" dirty="0" smtClean="0">
                  <a:solidFill>
                    <a:schemeClr val="tx1"/>
                  </a:solidFill>
                  <a:latin typeface="NikoshBAN" pitchFamily="2" charset="0"/>
                </a:rPr>
                <a:t>نَّا نَحْنُ نَزَّلْنَا الذِّكْرَ وَاِنَّا لَهٌ لَحَافِظُوْنَ- </a:t>
              </a:r>
              <a:r>
                <a:rPr lang="en-US" sz="40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ar-SA" sz="4000" kern="1200" dirty="0" smtClean="0">
                <a:solidFill>
                  <a:schemeClr val="tx1"/>
                </a:solidFill>
                <a:latin typeface="NikoshBAN" pitchFamily="2" charset="0"/>
              </a:endParaRP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অর্থঃ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“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আমিই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কুরআন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অবতীর্ণ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করেছি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অবশ্য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আমি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সংরক্ষক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।”(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সূরা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আল-হিজর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আয়াত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৯)  </a:t>
              </a:r>
              <a:endParaRPr lang="en-US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Flowchart: Alternate Process 12"/>
          <p:cNvSpPr/>
          <p:nvPr/>
        </p:nvSpPr>
        <p:spPr>
          <a:xfrm>
            <a:off x="76201" y="76200"/>
            <a:ext cx="9143999" cy="612648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আল-কুরআন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সর্বশ্রেষ্ঠ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আসমানি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কিতাব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3844" y="4800600"/>
            <a:ext cx="8860156" cy="2438400"/>
            <a:chOff x="-20957" y="2121692"/>
            <a:chExt cx="8631556" cy="2564988"/>
          </a:xfrm>
        </p:grpSpPr>
        <p:sp>
          <p:nvSpPr>
            <p:cNvPr id="17" name="Rounded Rectangle 16"/>
            <p:cNvSpPr/>
            <p:nvPr/>
          </p:nvSpPr>
          <p:spPr>
            <a:xfrm>
              <a:off x="-20957" y="2121692"/>
              <a:ext cx="8610600" cy="1928812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194983" y="2522471"/>
              <a:ext cx="8415616" cy="2164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আল্লাহ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তায়ালা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স্বয়ং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আল-কুরআনের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সংরক্ষক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প্রত্যক্ষ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তত্ত্বাবধানে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কিতাব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সংরক্ষণ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এজন্যেই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পর্যন্ত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কিতাবের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হরফ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অক্ষর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হরকত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নুকতার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পরিবর্তন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হয়নি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এটি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যেভাবে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নাজিল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হয়েছিল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আজও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ঠিক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সেভাবেই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বিদ্যমান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কিয়ামত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পর্যন্ত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অবিকৃত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থাকবে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80261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40695" y="1690390"/>
            <a:ext cx="3262610" cy="326261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312866" y="152400"/>
            <a:ext cx="2783134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কাজঃ </a:t>
            </a:r>
            <a:endParaRPr lang="en-GB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84787" y="850392"/>
            <a:ext cx="944413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eft-Right Arrow 4"/>
          <p:cNvSpPr/>
          <p:nvPr/>
        </p:nvSpPr>
        <p:spPr>
          <a:xfrm>
            <a:off x="67965" y="4575316"/>
            <a:ext cx="8999835" cy="16730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আল-কুরআন সংরক্ষণ পদ্ধতি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লেখ  ।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868715" y="5858697"/>
            <a:ext cx="3586403" cy="9784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মিলিয়ে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নাও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2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ISLAMIC PICTURE\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125" b="11599"/>
          <a:stretch/>
        </p:blipFill>
        <p:spPr bwMode="auto">
          <a:xfrm>
            <a:off x="3810000" y="76200"/>
            <a:ext cx="4724400" cy="14478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98532" y="533400"/>
            <a:ext cx="3089662" cy="696036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হিফয করার মাধ্যমে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flipH="1">
            <a:off x="2971800" y="2134413"/>
            <a:ext cx="2815358" cy="761187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লেখনীর  মাধ্যমে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4114"/>
            <a:ext cx="8305799" cy="5232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bn-BD" sz="2800" dirty="0">
                <a:ln w="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 কুরআন সংরক্ষণ পদ্ধতি </a:t>
            </a:r>
            <a:endParaRPr lang="en-US" sz="2800" dirty="0">
              <a:ln w="0"/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02" t="52521" b="10740"/>
          <a:stretch/>
        </p:blipFill>
        <p:spPr>
          <a:xfrm>
            <a:off x="4572000" y="3657600"/>
            <a:ext cx="19050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657600"/>
            <a:ext cx="19050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54" b="4239"/>
          <a:stretch/>
        </p:blipFill>
        <p:spPr>
          <a:xfrm>
            <a:off x="130345" y="3581400"/>
            <a:ext cx="2003255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581400"/>
            <a:ext cx="20574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0" y="5219114"/>
            <a:ext cx="208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খেজুরের ডাল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5219114"/>
            <a:ext cx="208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পশুর হাড়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5219114"/>
            <a:ext cx="208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পশুর চামড়া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5181600"/>
            <a:ext cx="208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পাথর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1153180"/>
            <a:ext cx="8763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(স.)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নাজিলকৃত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সূরাসমূহ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মুখস্থ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1676400"/>
            <a:ext cx="844839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সাহাবাগণকে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নাজিলকৃত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সূরাসমূহ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মুখস্থ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করাতেন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0" y="6172200"/>
            <a:ext cx="9144000" cy="457200"/>
          </a:xfrm>
          <a:custGeom>
            <a:avLst/>
            <a:gdLst>
              <a:gd name="connsiteX0" fmla="*/ 0 w 7698409"/>
              <a:gd name="connsiteY0" fmla="*/ 0 h 1295400"/>
              <a:gd name="connsiteX1" fmla="*/ 7698409 w 7698409"/>
              <a:gd name="connsiteY1" fmla="*/ 0 h 1295400"/>
              <a:gd name="connsiteX2" fmla="*/ 7698409 w 7698409"/>
              <a:gd name="connsiteY2" fmla="*/ 1295400 h 1295400"/>
              <a:gd name="connsiteX3" fmla="*/ 0 w 7698409"/>
              <a:gd name="connsiteY3" fmla="*/ 1295400 h 1295400"/>
              <a:gd name="connsiteX4" fmla="*/ 0 w 7698409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8409" h="1295400">
                <a:moveTo>
                  <a:pt x="0" y="0"/>
                </a:moveTo>
                <a:lnTo>
                  <a:pt x="7698409" y="0"/>
                </a:lnTo>
                <a:lnTo>
                  <a:pt x="7698409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224" tIns="60960" rIns="60960" bIns="6096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 কুরআনের অবতীর্ণ আয়াতের উপর তারা আমল করে কুরআন সংরক্ষণ করতেন ।  </a:t>
            </a:r>
            <a:endParaRPr 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28600" y="5638800"/>
            <a:ext cx="1981200" cy="6096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আমলের মাধ্যমে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47803" y="2781300"/>
            <a:ext cx="8448394" cy="723900"/>
          </a:xfrm>
          <a:custGeom>
            <a:avLst/>
            <a:gdLst>
              <a:gd name="connsiteX0" fmla="*/ 0 w 7227531"/>
              <a:gd name="connsiteY0" fmla="*/ 0 h 1295400"/>
              <a:gd name="connsiteX1" fmla="*/ 7227531 w 7227531"/>
              <a:gd name="connsiteY1" fmla="*/ 0 h 1295400"/>
              <a:gd name="connsiteX2" fmla="*/ 7227531 w 7227531"/>
              <a:gd name="connsiteY2" fmla="*/ 1295400 h 1295400"/>
              <a:gd name="connsiteX3" fmla="*/ 0 w 7227531"/>
              <a:gd name="connsiteY3" fmla="*/ 1295400 h 1295400"/>
              <a:gd name="connsiteX4" fmla="*/ 0 w 7227531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7531" h="1295400">
                <a:moveTo>
                  <a:pt x="0" y="0"/>
                </a:moveTo>
                <a:lnTo>
                  <a:pt x="7227531" y="0"/>
                </a:lnTo>
                <a:lnTo>
                  <a:pt x="7227531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224" tIns="60960" rIns="60960" bIns="6096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সাহাবিগণের একদল আল কুরআন  </a:t>
            </a:r>
            <a:endParaRPr lang="en-US" sz="24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47803" y="2857500"/>
            <a:ext cx="8448394" cy="571500"/>
          </a:xfrm>
          <a:custGeom>
            <a:avLst/>
            <a:gdLst>
              <a:gd name="connsiteX0" fmla="*/ 0 w 7227531"/>
              <a:gd name="connsiteY0" fmla="*/ 0 h 1295400"/>
              <a:gd name="connsiteX1" fmla="*/ 7227531 w 7227531"/>
              <a:gd name="connsiteY1" fmla="*/ 0 h 1295400"/>
              <a:gd name="connsiteX2" fmla="*/ 7227531 w 7227531"/>
              <a:gd name="connsiteY2" fmla="*/ 1295400 h 1295400"/>
              <a:gd name="connsiteX3" fmla="*/ 0 w 7227531"/>
              <a:gd name="connsiteY3" fmla="*/ 1295400 h 1295400"/>
              <a:gd name="connsiteX4" fmla="*/ 0 w 7227531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7531" h="1295400">
                <a:moveTo>
                  <a:pt x="0" y="0"/>
                </a:moveTo>
                <a:lnTo>
                  <a:pt x="7227531" y="0"/>
                </a:lnTo>
                <a:lnTo>
                  <a:pt x="7227531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8224" tIns="60960" rIns="60960" bIns="6096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 রাখতেন।  </a:t>
            </a:r>
            <a:endParaRPr lang="en-US" sz="2400" kern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0" grpId="0"/>
      <p:bldP spid="11" grpId="0"/>
      <p:bldP spid="12" grpId="0"/>
      <p:bldP spid="13" grpId="0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33103" y="2059441"/>
            <a:ext cx="8049617" cy="590008"/>
          </a:xfrm>
          <a:custGeom>
            <a:avLst/>
            <a:gdLst>
              <a:gd name="connsiteX0" fmla="*/ 0 w 8049617"/>
              <a:gd name="connsiteY0" fmla="*/ 0 h 590006"/>
              <a:gd name="connsiteX1" fmla="*/ 7754614 w 8049617"/>
              <a:gd name="connsiteY1" fmla="*/ 0 h 590006"/>
              <a:gd name="connsiteX2" fmla="*/ 8049617 w 8049617"/>
              <a:gd name="connsiteY2" fmla="*/ 295003 h 590006"/>
              <a:gd name="connsiteX3" fmla="*/ 7754614 w 8049617"/>
              <a:gd name="connsiteY3" fmla="*/ 590006 h 590006"/>
              <a:gd name="connsiteX4" fmla="*/ 0 w 8049617"/>
              <a:gd name="connsiteY4" fmla="*/ 590006 h 590006"/>
              <a:gd name="connsiteX5" fmla="*/ 0 w 8049617"/>
              <a:gd name="connsiteY5" fmla="*/ 0 h 59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9617" h="590006">
                <a:moveTo>
                  <a:pt x="8049617" y="590005"/>
                </a:moveTo>
                <a:lnTo>
                  <a:pt x="295003" y="590005"/>
                </a:lnTo>
                <a:lnTo>
                  <a:pt x="0" y="295003"/>
                </a:lnTo>
                <a:lnTo>
                  <a:pt x="295003" y="1"/>
                </a:lnTo>
                <a:lnTo>
                  <a:pt x="8049617" y="1"/>
                </a:lnTo>
                <a:lnTo>
                  <a:pt x="8049617" y="5900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7677" tIns="91441" rIns="170688" bIns="91441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4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বকর</a:t>
            </a:r>
            <a:r>
              <a:rPr lang="en-US" sz="24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4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ও </a:t>
            </a:r>
            <a:r>
              <a:rPr lang="en-US" sz="24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উমর</a:t>
            </a:r>
            <a:r>
              <a:rPr lang="en-US" sz="24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24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kern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4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 </a:t>
            </a:r>
            <a:endParaRPr lang="en-US" sz="24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03571" y="2809302"/>
            <a:ext cx="7955661" cy="590008"/>
          </a:xfrm>
          <a:custGeom>
            <a:avLst/>
            <a:gdLst>
              <a:gd name="connsiteX0" fmla="*/ 0 w 7955661"/>
              <a:gd name="connsiteY0" fmla="*/ 0 h 590006"/>
              <a:gd name="connsiteX1" fmla="*/ 7660658 w 7955661"/>
              <a:gd name="connsiteY1" fmla="*/ 0 h 590006"/>
              <a:gd name="connsiteX2" fmla="*/ 7955661 w 7955661"/>
              <a:gd name="connsiteY2" fmla="*/ 295003 h 590006"/>
              <a:gd name="connsiteX3" fmla="*/ 7660658 w 7955661"/>
              <a:gd name="connsiteY3" fmla="*/ 590006 h 590006"/>
              <a:gd name="connsiteX4" fmla="*/ 0 w 7955661"/>
              <a:gd name="connsiteY4" fmla="*/ 590006 h 590006"/>
              <a:gd name="connsiteX5" fmla="*/ 0 w 7955661"/>
              <a:gd name="connsiteY5" fmla="*/ 0 h 59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661" h="590006">
                <a:moveTo>
                  <a:pt x="7955661" y="590005"/>
                </a:moveTo>
                <a:lnTo>
                  <a:pt x="295003" y="590005"/>
                </a:lnTo>
                <a:lnTo>
                  <a:pt x="0" y="295003"/>
                </a:lnTo>
                <a:lnTo>
                  <a:pt x="295003" y="1"/>
                </a:lnTo>
                <a:lnTo>
                  <a:pt x="7955661" y="1"/>
                </a:lnTo>
                <a:lnTo>
                  <a:pt x="7955661" y="59000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7677" tIns="91441" rIns="170688" bIns="91441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b="1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উসমান</a:t>
            </a:r>
            <a:r>
              <a:rPr lang="en-US" sz="2400" b="1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kern="1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রঃ</a:t>
            </a:r>
            <a:r>
              <a:rPr lang="en-US" sz="2400" b="1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ও </a:t>
            </a:r>
            <a:r>
              <a:rPr lang="en-US" sz="2400" b="1" kern="1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b="1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</a:t>
            </a:r>
            <a:r>
              <a:rPr lang="en-US" sz="2400" b="1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kern="1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400" b="1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 </a:t>
            </a:r>
            <a:endParaRPr lang="en-US" sz="2400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03571" y="3559164"/>
            <a:ext cx="7955661" cy="590008"/>
          </a:xfrm>
          <a:custGeom>
            <a:avLst/>
            <a:gdLst>
              <a:gd name="connsiteX0" fmla="*/ 0 w 7955661"/>
              <a:gd name="connsiteY0" fmla="*/ 0 h 590006"/>
              <a:gd name="connsiteX1" fmla="*/ 7660658 w 7955661"/>
              <a:gd name="connsiteY1" fmla="*/ 0 h 590006"/>
              <a:gd name="connsiteX2" fmla="*/ 7955661 w 7955661"/>
              <a:gd name="connsiteY2" fmla="*/ 295003 h 590006"/>
              <a:gd name="connsiteX3" fmla="*/ 7660658 w 7955661"/>
              <a:gd name="connsiteY3" fmla="*/ 590006 h 590006"/>
              <a:gd name="connsiteX4" fmla="*/ 0 w 7955661"/>
              <a:gd name="connsiteY4" fmla="*/ 590006 h 590006"/>
              <a:gd name="connsiteX5" fmla="*/ 0 w 7955661"/>
              <a:gd name="connsiteY5" fmla="*/ 0 h 59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661" h="590006">
                <a:moveTo>
                  <a:pt x="7955661" y="590005"/>
                </a:moveTo>
                <a:lnTo>
                  <a:pt x="295003" y="590005"/>
                </a:lnTo>
                <a:lnTo>
                  <a:pt x="0" y="295003"/>
                </a:lnTo>
                <a:lnTo>
                  <a:pt x="295003" y="1"/>
                </a:lnTo>
                <a:lnTo>
                  <a:pt x="7955661" y="1"/>
                </a:lnTo>
                <a:lnTo>
                  <a:pt x="7955661" y="59000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7677" tIns="91441" rIns="170688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kern="1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মুআবিয়া</a:t>
            </a:r>
            <a:r>
              <a:rPr lang="en-US" sz="24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kern="1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4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) ও </a:t>
            </a:r>
            <a:r>
              <a:rPr lang="en-US" sz="2400" b="1" kern="1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উবাই</a:t>
            </a:r>
            <a:r>
              <a:rPr lang="en-US" sz="24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24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কা’ব</a:t>
            </a:r>
            <a:r>
              <a:rPr lang="en-US" sz="24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kern="1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400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) </a:t>
            </a:r>
            <a:endParaRPr lang="en-US" sz="2400" b="1" kern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27059" y="4309026"/>
            <a:ext cx="7955661" cy="590008"/>
          </a:xfrm>
          <a:custGeom>
            <a:avLst/>
            <a:gdLst>
              <a:gd name="connsiteX0" fmla="*/ 0 w 7955661"/>
              <a:gd name="connsiteY0" fmla="*/ 0 h 590006"/>
              <a:gd name="connsiteX1" fmla="*/ 7660658 w 7955661"/>
              <a:gd name="connsiteY1" fmla="*/ 0 h 590006"/>
              <a:gd name="connsiteX2" fmla="*/ 7955661 w 7955661"/>
              <a:gd name="connsiteY2" fmla="*/ 295003 h 590006"/>
              <a:gd name="connsiteX3" fmla="*/ 7660658 w 7955661"/>
              <a:gd name="connsiteY3" fmla="*/ 590006 h 590006"/>
              <a:gd name="connsiteX4" fmla="*/ 0 w 7955661"/>
              <a:gd name="connsiteY4" fmla="*/ 590006 h 590006"/>
              <a:gd name="connsiteX5" fmla="*/ 0 w 7955661"/>
              <a:gd name="connsiteY5" fmla="*/ 0 h 59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661" h="590006">
                <a:moveTo>
                  <a:pt x="7955661" y="590005"/>
                </a:moveTo>
                <a:lnTo>
                  <a:pt x="295003" y="590005"/>
                </a:lnTo>
                <a:lnTo>
                  <a:pt x="0" y="295003"/>
                </a:lnTo>
                <a:lnTo>
                  <a:pt x="295003" y="1"/>
                </a:lnTo>
                <a:lnTo>
                  <a:pt x="7955661" y="1"/>
                </a:lnTo>
                <a:lnTo>
                  <a:pt x="7955661" y="59000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7677" tIns="91441" rIns="170688" bIns="91441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মুগিরা</a:t>
            </a:r>
            <a:r>
              <a:rPr lang="en-US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শু’বা</a:t>
            </a:r>
            <a:r>
              <a:rPr lang="en-US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ও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</a:t>
            </a:r>
            <a:r>
              <a:rPr lang="en-US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03571" y="5058888"/>
            <a:ext cx="7955661" cy="590008"/>
          </a:xfrm>
          <a:custGeom>
            <a:avLst/>
            <a:gdLst>
              <a:gd name="connsiteX0" fmla="*/ 0 w 7955661"/>
              <a:gd name="connsiteY0" fmla="*/ 0 h 590006"/>
              <a:gd name="connsiteX1" fmla="*/ 7660658 w 7955661"/>
              <a:gd name="connsiteY1" fmla="*/ 0 h 590006"/>
              <a:gd name="connsiteX2" fmla="*/ 7955661 w 7955661"/>
              <a:gd name="connsiteY2" fmla="*/ 295003 h 590006"/>
              <a:gd name="connsiteX3" fmla="*/ 7660658 w 7955661"/>
              <a:gd name="connsiteY3" fmla="*/ 590006 h 590006"/>
              <a:gd name="connsiteX4" fmla="*/ 0 w 7955661"/>
              <a:gd name="connsiteY4" fmla="*/ 590006 h 590006"/>
              <a:gd name="connsiteX5" fmla="*/ 0 w 7955661"/>
              <a:gd name="connsiteY5" fmla="*/ 0 h 59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661" h="590006">
                <a:moveTo>
                  <a:pt x="7955661" y="590005"/>
                </a:moveTo>
                <a:lnTo>
                  <a:pt x="295003" y="590005"/>
                </a:lnTo>
                <a:lnTo>
                  <a:pt x="0" y="295003"/>
                </a:lnTo>
                <a:lnTo>
                  <a:pt x="295003" y="1"/>
                </a:lnTo>
                <a:lnTo>
                  <a:pt x="7955661" y="1"/>
                </a:lnTo>
                <a:lnTo>
                  <a:pt x="7955661" y="59000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7677" tIns="76201" rIns="142240" bIns="76201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0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যুবায়ের</a:t>
            </a:r>
            <a:r>
              <a:rPr lang="en-US" sz="20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20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আওয়াম</a:t>
            </a:r>
            <a:r>
              <a:rPr lang="en-US" sz="20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0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ও </a:t>
            </a:r>
            <a:r>
              <a:rPr lang="en-US" sz="20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0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lang="en-US" sz="20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20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আরকাম</a:t>
            </a:r>
            <a:r>
              <a:rPr lang="en-US" sz="20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0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03571" y="5808751"/>
            <a:ext cx="7955661" cy="590006"/>
          </a:xfrm>
          <a:custGeom>
            <a:avLst/>
            <a:gdLst>
              <a:gd name="connsiteX0" fmla="*/ 0 w 7955661"/>
              <a:gd name="connsiteY0" fmla="*/ 0 h 590006"/>
              <a:gd name="connsiteX1" fmla="*/ 7660658 w 7955661"/>
              <a:gd name="connsiteY1" fmla="*/ 0 h 590006"/>
              <a:gd name="connsiteX2" fmla="*/ 7955661 w 7955661"/>
              <a:gd name="connsiteY2" fmla="*/ 295003 h 590006"/>
              <a:gd name="connsiteX3" fmla="*/ 7660658 w 7955661"/>
              <a:gd name="connsiteY3" fmla="*/ 590006 h 590006"/>
              <a:gd name="connsiteX4" fmla="*/ 0 w 7955661"/>
              <a:gd name="connsiteY4" fmla="*/ 590006 h 590006"/>
              <a:gd name="connsiteX5" fmla="*/ 0 w 7955661"/>
              <a:gd name="connsiteY5" fmla="*/ 0 h 59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661" h="590006">
                <a:moveTo>
                  <a:pt x="7955661" y="590005"/>
                </a:moveTo>
                <a:lnTo>
                  <a:pt x="295003" y="590005"/>
                </a:lnTo>
                <a:lnTo>
                  <a:pt x="0" y="295003"/>
                </a:lnTo>
                <a:lnTo>
                  <a:pt x="295003" y="1"/>
                </a:lnTo>
                <a:lnTo>
                  <a:pt x="7955661" y="1"/>
                </a:lnTo>
                <a:lnTo>
                  <a:pt x="7955661" y="59000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7677" tIns="91440" rIns="170688" bIns="91440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lang="en-US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রাওয়াহা</a:t>
            </a:r>
            <a:r>
              <a:rPr lang="en-US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প্রমুখ</a:t>
            </a:r>
            <a:r>
              <a:rPr lang="en-US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304800" y="152400"/>
            <a:ext cx="8610600" cy="1828800"/>
          </a:xfrm>
          <a:prstGeom prst="downArrowCallout">
            <a:avLst>
              <a:gd name="adj1" fmla="val 14552"/>
              <a:gd name="adj2" fmla="val 14552"/>
              <a:gd name="adj3" fmla="val 17537"/>
              <a:gd name="adj4" fmla="val 82142"/>
            </a:avLst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আল-কুরআন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লিপিবদ্ধকারী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সাহাবিগণকে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কাতিবে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ওহি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ওহি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৪২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এঁদের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যায়েদ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সাবিত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ওহি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সাহাবিগণের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নামসমূহ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হলোঃ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1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762000" y="838200"/>
            <a:ext cx="7696200" cy="838201"/>
          </a:xfrm>
          <a:custGeom>
            <a:avLst/>
            <a:gdLst>
              <a:gd name="connsiteX0" fmla="*/ 0 w 7499604"/>
              <a:gd name="connsiteY0" fmla="*/ 0 h 1453642"/>
              <a:gd name="connsiteX1" fmla="*/ 6772783 w 7499604"/>
              <a:gd name="connsiteY1" fmla="*/ 0 h 1453642"/>
              <a:gd name="connsiteX2" fmla="*/ 7499604 w 7499604"/>
              <a:gd name="connsiteY2" fmla="*/ 726821 h 1453642"/>
              <a:gd name="connsiteX3" fmla="*/ 6772783 w 7499604"/>
              <a:gd name="connsiteY3" fmla="*/ 1453642 h 1453642"/>
              <a:gd name="connsiteX4" fmla="*/ 0 w 7499604"/>
              <a:gd name="connsiteY4" fmla="*/ 1453642 h 1453642"/>
              <a:gd name="connsiteX5" fmla="*/ 0 w 7499604"/>
              <a:gd name="connsiteY5" fmla="*/ 0 h 145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9604" h="1453642">
                <a:moveTo>
                  <a:pt x="7499604" y="1453641"/>
                </a:moveTo>
                <a:lnTo>
                  <a:pt x="726821" y="1453641"/>
                </a:lnTo>
                <a:lnTo>
                  <a:pt x="0" y="726821"/>
                </a:lnTo>
                <a:lnTo>
                  <a:pt x="726821" y="1"/>
                </a:lnTo>
                <a:lnTo>
                  <a:pt x="7499604" y="1"/>
                </a:lnTo>
                <a:lnTo>
                  <a:pt x="7499604" y="145364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426" tIns="68581" rIns="128016" bIns="68581" numCol="1" spcCol="1270" anchor="ctr" anchorCtr="0">
            <a:noAutofit/>
          </a:bodyPr>
          <a:lstStyle/>
          <a:p>
            <a:pPr lvl="0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ভণ্ড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মুসায়লিমাতুল কাযযাবের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রক্তক্ষয়ী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85800" y="1752600"/>
            <a:ext cx="7848600" cy="1006223"/>
          </a:xfrm>
          <a:custGeom>
            <a:avLst/>
            <a:gdLst>
              <a:gd name="connsiteX0" fmla="*/ 0 w 7499604"/>
              <a:gd name="connsiteY0" fmla="*/ 0 h 1453642"/>
              <a:gd name="connsiteX1" fmla="*/ 6772783 w 7499604"/>
              <a:gd name="connsiteY1" fmla="*/ 0 h 1453642"/>
              <a:gd name="connsiteX2" fmla="*/ 7499604 w 7499604"/>
              <a:gd name="connsiteY2" fmla="*/ 726821 h 1453642"/>
              <a:gd name="connsiteX3" fmla="*/ 6772783 w 7499604"/>
              <a:gd name="connsiteY3" fmla="*/ 1453642 h 1453642"/>
              <a:gd name="connsiteX4" fmla="*/ 0 w 7499604"/>
              <a:gd name="connsiteY4" fmla="*/ 1453642 h 1453642"/>
              <a:gd name="connsiteX5" fmla="*/ 0 w 7499604"/>
              <a:gd name="connsiteY5" fmla="*/ 0 h 145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9604" h="1453642">
                <a:moveTo>
                  <a:pt x="7499604" y="1453641"/>
                </a:moveTo>
                <a:lnTo>
                  <a:pt x="726821" y="1453641"/>
                </a:lnTo>
                <a:lnTo>
                  <a:pt x="0" y="726821"/>
                </a:lnTo>
                <a:lnTo>
                  <a:pt x="726821" y="1"/>
                </a:lnTo>
                <a:lnTo>
                  <a:pt x="7499604" y="1"/>
                </a:lnTo>
                <a:lnTo>
                  <a:pt x="7499604" y="145364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426" tIns="76201" rIns="142240" bIns="76201" numCol="1" spcCol="1270" anchor="ctr" anchorCtr="0">
            <a:noAutofit/>
          </a:bodyPr>
          <a:lstStyle/>
          <a:p>
            <a:pPr lvl="0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হাফিজে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সাহাবি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উমর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সংকলনের জন্য আবু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 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দেন।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62000" y="2819400"/>
            <a:ext cx="7924800" cy="914399"/>
          </a:xfrm>
          <a:custGeom>
            <a:avLst/>
            <a:gdLst>
              <a:gd name="connsiteX0" fmla="*/ 0 w 7499604"/>
              <a:gd name="connsiteY0" fmla="*/ 0 h 1453642"/>
              <a:gd name="connsiteX1" fmla="*/ 6772783 w 7499604"/>
              <a:gd name="connsiteY1" fmla="*/ 0 h 1453642"/>
              <a:gd name="connsiteX2" fmla="*/ 7499604 w 7499604"/>
              <a:gd name="connsiteY2" fmla="*/ 726821 h 1453642"/>
              <a:gd name="connsiteX3" fmla="*/ 6772783 w 7499604"/>
              <a:gd name="connsiteY3" fmla="*/ 1453642 h 1453642"/>
              <a:gd name="connsiteX4" fmla="*/ 0 w 7499604"/>
              <a:gd name="connsiteY4" fmla="*/ 1453642 h 1453642"/>
              <a:gd name="connsiteX5" fmla="*/ 0 w 7499604"/>
              <a:gd name="connsiteY5" fmla="*/ 0 h 145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9604" h="1453642">
                <a:moveTo>
                  <a:pt x="7499604" y="1453641"/>
                </a:moveTo>
                <a:lnTo>
                  <a:pt x="726821" y="1453641"/>
                </a:lnTo>
                <a:lnTo>
                  <a:pt x="0" y="726821"/>
                </a:lnTo>
                <a:lnTo>
                  <a:pt x="726821" y="1"/>
                </a:lnTo>
                <a:lnTo>
                  <a:pt x="7499604" y="1"/>
                </a:lnTo>
                <a:lnTo>
                  <a:pt x="7499604" y="145364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426" tIns="76201" rIns="142240" bIns="76200" numCol="1" spcCol="1270" anchor="ctr" anchorCtr="0">
            <a:noAutofit/>
          </a:bodyPr>
          <a:lstStyle/>
          <a:p>
            <a:pPr lvl="0"/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আবু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ওহি লেখক সাহাবি যায়দ বিন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সাবিত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সংকলনের গুরুদায়িত্ব দেন।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Decision 24"/>
          <p:cNvSpPr/>
          <p:nvPr/>
        </p:nvSpPr>
        <p:spPr>
          <a:xfrm>
            <a:off x="412394" y="76200"/>
            <a:ext cx="8306416" cy="6096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 সংকলন </a:t>
            </a:r>
            <a:endParaRPr lang="en-US" sz="2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14400" y="3810000"/>
            <a:ext cx="7924800" cy="914399"/>
          </a:xfrm>
          <a:custGeom>
            <a:avLst/>
            <a:gdLst>
              <a:gd name="connsiteX0" fmla="*/ 0 w 7499604"/>
              <a:gd name="connsiteY0" fmla="*/ 0 h 1453642"/>
              <a:gd name="connsiteX1" fmla="*/ 6772783 w 7499604"/>
              <a:gd name="connsiteY1" fmla="*/ 0 h 1453642"/>
              <a:gd name="connsiteX2" fmla="*/ 7499604 w 7499604"/>
              <a:gd name="connsiteY2" fmla="*/ 726821 h 1453642"/>
              <a:gd name="connsiteX3" fmla="*/ 6772783 w 7499604"/>
              <a:gd name="connsiteY3" fmla="*/ 1453642 h 1453642"/>
              <a:gd name="connsiteX4" fmla="*/ 0 w 7499604"/>
              <a:gd name="connsiteY4" fmla="*/ 1453642 h 1453642"/>
              <a:gd name="connsiteX5" fmla="*/ 0 w 7499604"/>
              <a:gd name="connsiteY5" fmla="*/ 0 h 145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9604" h="1453642">
                <a:moveTo>
                  <a:pt x="7499604" y="1453641"/>
                </a:moveTo>
                <a:lnTo>
                  <a:pt x="726821" y="1453641"/>
                </a:lnTo>
                <a:lnTo>
                  <a:pt x="0" y="726821"/>
                </a:lnTo>
                <a:lnTo>
                  <a:pt x="726821" y="1"/>
                </a:lnTo>
                <a:lnTo>
                  <a:pt x="7499604" y="1"/>
                </a:lnTo>
                <a:lnTo>
                  <a:pt x="7499604" y="1453641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426" tIns="76201" rIns="142240" bIns="76200" numCol="1" spcCol="1270" anchor="ctr" anchorCtr="0">
            <a:noAutofit/>
          </a:bodyPr>
          <a:lstStyle/>
          <a:p>
            <a:pPr lvl="0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যায়েদ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সাবিত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গুরুদায়িত্ব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চরম সতর্কতার সাথে পালন করে পবিত্র কোরআন সর্বপ্রথম গ্রন্থাগারে সংকলন করেন ।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4724400"/>
            <a:ext cx="8991600" cy="2133600"/>
          </a:xfrm>
          <a:custGeom>
            <a:avLst/>
            <a:gdLst>
              <a:gd name="connsiteX0" fmla="*/ 0 w 7499604"/>
              <a:gd name="connsiteY0" fmla="*/ 0 h 1453642"/>
              <a:gd name="connsiteX1" fmla="*/ 6772783 w 7499604"/>
              <a:gd name="connsiteY1" fmla="*/ 0 h 1453642"/>
              <a:gd name="connsiteX2" fmla="*/ 7499604 w 7499604"/>
              <a:gd name="connsiteY2" fmla="*/ 726821 h 1453642"/>
              <a:gd name="connsiteX3" fmla="*/ 6772783 w 7499604"/>
              <a:gd name="connsiteY3" fmla="*/ 1453642 h 1453642"/>
              <a:gd name="connsiteX4" fmla="*/ 0 w 7499604"/>
              <a:gd name="connsiteY4" fmla="*/ 1453642 h 1453642"/>
              <a:gd name="connsiteX5" fmla="*/ 0 w 7499604"/>
              <a:gd name="connsiteY5" fmla="*/ 0 h 145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9604" h="1453642">
                <a:moveTo>
                  <a:pt x="7499604" y="1453641"/>
                </a:moveTo>
                <a:lnTo>
                  <a:pt x="726821" y="1453641"/>
                </a:lnTo>
                <a:lnTo>
                  <a:pt x="0" y="726821"/>
                </a:lnTo>
                <a:lnTo>
                  <a:pt x="726821" y="1"/>
                </a:lnTo>
                <a:lnTo>
                  <a:pt x="7499604" y="1"/>
                </a:lnTo>
                <a:lnTo>
                  <a:pt x="7499604" y="145364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426" tIns="76201" rIns="142240" bIns="76200" numCol="1" spcCol="1270" anchor="ctr" anchorCtr="0">
            <a:noAutofit/>
          </a:bodyPr>
          <a:lstStyle/>
          <a:p>
            <a:pPr lvl="0"/>
            <a:endParaRPr lang="bn-BD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v"/>
            </a:pP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v"/>
            </a:pP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v"/>
            </a:pP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জামিউল কোরআন</a:t>
            </a:r>
          </a:p>
          <a:p>
            <a:pPr lvl="0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উসমান (রাঃ) এর খেলাফতকালে ইসলামের ব্যাপক বিস্তৃতি ঘটে । ফলে এ সময় ভিন্ন রীতিতে কোরআন পাঠে মসলমানদের মধ্যে বিবাদ বাধে । তখন উসমান (রাঃ) যায়েদ বিন সাবিত (রাঃ) এর মাধ্যমে হাফসা (রাঃ) এর কাছে রক্ষিত মূল পান্ডলিপি সংগ্রহ করে আরো সাতটি কপি করে বিভিন্ন প্রদেশে প্রেরন করে এ সমস্যার সমাধান করেন । মহান এ কাজ হযরত উসমান (রাঃ) এর তত্ত্বাবধানে হয়েছিল বলে তাকে জামিউল কোরআন (কোরআন একত্রকারি বা সংকলক) বলা হয় ।   </a:t>
            </a:r>
          </a:p>
          <a:p>
            <a:pPr lvl="0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endParaRPr lang="bn-BD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endParaRPr lang="bn-BD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692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28600" y="1654077"/>
            <a:ext cx="8658224" cy="784323"/>
          </a:xfrm>
          <a:custGeom>
            <a:avLst/>
            <a:gdLst>
              <a:gd name="connsiteX0" fmla="*/ 0 w 8686800"/>
              <a:gd name="connsiteY0" fmla="*/ 121612 h 1216124"/>
              <a:gd name="connsiteX1" fmla="*/ 121612 w 8686800"/>
              <a:gd name="connsiteY1" fmla="*/ 0 h 1216124"/>
              <a:gd name="connsiteX2" fmla="*/ 8565188 w 8686800"/>
              <a:gd name="connsiteY2" fmla="*/ 0 h 1216124"/>
              <a:gd name="connsiteX3" fmla="*/ 8686800 w 8686800"/>
              <a:gd name="connsiteY3" fmla="*/ 121612 h 1216124"/>
              <a:gd name="connsiteX4" fmla="*/ 8686800 w 8686800"/>
              <a:gd name="connsiteY4" fmla="*/ 1094512 h 1216124"/>
              <a:gd name="connsiteX5" fmla="*/ 8565188 w 8686800"/>
              <a:gd name="connsiteY5" fmla="*/ 1216124 h 1216124"/>
              <a:gd name="connsiteX6" fmla="*/ 121612 w 8686800"/>
              <a:gd name="connsiteY6" fmla="*/ 1216124 h 1216124"/>
              <a:gd name="connsiteX7" fmla="*/ 0 w 8686800"/>
              <a:gd name="connsiteY7" fmla="*/ 1094512 h 1216124"/>
              <a:gd name="connsiteX8" fmla="*/ 0 w 8686800"/>
              <a:gd name="connsiteY8" fmla="*/ 121612 h 121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86800" h="1216124">
                <a:moveTo>
                  <a:pt x="0" y="121612"/>
                </a:moveTo>
                <a:cubicBezTo>
                  <a:pt x="0" y="54448"/>
                  <a:pt x="54448" y="0"/>
                  <a:pt x="121612" y="0"/>
                </a:cubicBezTo>
                <a:lnTo>
                  <a:pt x="8565188" y="0"/>
                </a:lnTo>
                <a:cubicBezTo>
                  <a:pt x="8632352" y="0"/>
                  <a:pt x="8686800" y="54448"/>
                  <a:pt x="8686800" y="121612"/>
                </a:cubicBezTo>
                <a:lnTo>
                  <a:pt x="8686800" y="1094512"/>
                </a:lnTo>
                <a:cubicBezTo>
                  <a:pt x="8686800" y="1161676"/>
                  <a:pt x="8632352" y="1216124"/>
                  <a:pt x="8565188" y="1216124"/>
                </a:cubicBezTo>
                <a:lnTo>
                  <a:pt x="121612" y="1216124"/>
                </a:lnTo>
                <a:cubicBezTo>
                  <a:pt x="54448" y="1216124"/>
                  <a:pt x="0" y="1161676"/>
                  <a:pt x="0" y="1094512"/>
                </a:cubicBezTo>
                <a:lnTo>
                  <a:pt x="0" y="12161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3282" tIns="194310" rIns="194311" bIns="194310" numCol="1" spcCol="1270" anchor="ctr" anchorCtr="0">
            <a:no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হাফিয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সাহাবিদের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তিলাওয়াতের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বিশুদ্ধতা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নির্ভুলতা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যাচাইকরণ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28600" y="2895600"/>
            <a:ext cx="8610600" cy="914400"/>
          </a:xfrm>
          <a:custGeom>
            <a:avLst/>
            <a:gdLst>
              <a:gd name="connsiteX0" fmla="*/ 0 w 8686800"/>
              <a:gd name="connsiteY0" fmla="*/ 121612 h 1216124"/>
              <a:gd name="connsiteX1" fmla="*/ 121612 w 8686800"/>
              <a:gd name="connsiteY1" fmla="*/ 0 h 1216124"/>
              <a:gd name="connsiteX2" fmla="*/ 8565188 w 8686800"/>
              <a:gd name="connsiteY2" fmla="*/ 0 h 1216124"/>
              <a:gd name="connsiteX3" fmla="*/ 8686800 w 8686800"/>
              <a:gd name="connsiteY3" fmla="*/ 121612 h 1216124"/>
              <a:gd name="connsiteX4" fmla="*/ 8686800 w 8686800"/>
              <a:gd name="connsiteY4" fmla="*/ 1094512 h 1216124"/>
              <a:gd name="connsiteX5" fmla="*/ 8565188 w 8686800"/>
              <a:gd name="connsiteY5" fmla="*/ 1216124 h 1216124"/>
              <a:gd name="connsiteX6" fmla="*/ 121612 w 8686800"/>
              <a:gd name="connsiteY6" fmla="*/ 1216124 h 1216124"/>
              <a:gd name="connsiteX7" fmla="*/ 0 w 8686800"/>
              <a:gd name="connsiteY7" fmla="*/ 1094512 h 1216124"/>
              <a:gd name="connsiteX8" fmla="*/ 0 w 8686800"/>
              <a:gd name="connsiteY8" fmla="*/ 121612 h 121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86800" h="1216124">
                <a:moveTo>
                  <a:pt x="0" y="121612"/>
                </a:moveTo>
                <a:cubicBezTo>
                  <a:pt x="0" y="54448"/>
                  <a:pt x="54448" y="0"/>
                  <a:pt x="121612" y="0"/>
                </a:cubicBezTo>
                <a:lnTo>
                  <a:pt x="8565188" y="0"/>
                </a:lnTo>
                <a:cubicBezTo>
                  <a:pt x="8632352" y="0"/>
                  <a:pt x="8686800" y="54448"/>
                  <a:pt x="8686800" y="121612"/>
                </a:cubicBezTo>
                <a:lnTo>
                  <a:pt x="8686800" y="1094512"/>
                </a:lnTo>
                <a:cubicBezTo>
                  <a:pt x="8686800" y="1161676"/>
                  <a:pt x="8632352" y="1216124"/>
                  <a:pt x="8565188" y="1216124"/>
                </a:cubicBezTo>
                <a:lnTo>
                  <a:pt x="121612" y="1216124"/>
                </a:lnTo>
                <a:cubicBezTo>
                  <a:pt x="54448" y="1216124"/>
                  <a:pt x="0" y="1161676"/>
                  <a:pt x="0" y="1094512"/>
                </a:cubicBezTo>
                <a:lnTo>
                  <a:pt x="0" y="12161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3282" tIns="194310" rIns="194311" bIns="194310" numCol="1" spcCol="1270" anchor="ctr" anchorCtr="0">
            <a:no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উমর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হিফজের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বিশুদ্ধতা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যাচাইকরণ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89393" y="4175769"/>
            <a:ext cx="8686800" cy="777231"/>
          </a:xfrm>
          <a:custGeom>
            <a:avLst/>
            <a:gdLst>
              <a:gd name="connsiteX0" fmla="*/ 0 w 8686800"/>
              <a:gd name="connsiteY0" fmla="*/ 121612 h 1216124"/>
              <a:gd name="connsiteX1" fmla="*/ 121612 w 8686800"/>
              <a:gd name="connsiteY1" fmla="*/ 0 h 1216124"/>
              <a:gd name="connsiteX2" fmla="*/ 8565188 w 8686800"/>
              <a:gd name="connsiteY2" fmla="*/ 0 h 1216124"/>
              <a:gd name="connsiteX3" fmla="*/ 8686800 w 8686800"/>
              <a:gd name="connsiteY3" fmla="*/ 121612 h 1216124"/>
              <a:gd name="connsiteX4" fmla="*/ 8686800 w 8686800"/>
              <a:gd name="connsiteY4" fmla="*/ 1094512 h 1216124"/>
              <a:gd name="connsiteX5" fmla="*/ 8565188 w 8686800"/>
              <a:gd name="connsiteY5" fmla="*/ 1216124 h 1216124"/>
              <a:gd name="connsiteX6" fmla="*/ 121612 w 8686800"/>
              <a:gd name="connsiteY6" fmla="*/ 1216124 h 1216124"/>
              <a:gd name="connsiteX7" fmla="*/ 0 w 8686800"/>
              <a:gd name="connsiteY7" fmla="*/ 1094512 h 1216124"/>
              <a:gd name="connsiteX8" fmla="*/ 0 w 8686800"/>
              <a:gd name="connsiteY8" fmla="*/ 121612 h 121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86800" h="1216124">
                <a:moveTo>
                  <a:pt x="0" y="121612"/>
                </a:moveTo>
                <a:cubicBezTo>
                  <a:pt x="0" y="54448"/>
                  <a:pt x="54448" y="0"/>
                  <a:pt x="121612" y="0"/>
                </a:cubicBezTo>
                <a:lnTo>
                  <a:pt x="8565188" y="0"/>
                </a:lnTo>
                <a:cubicBezTo>
                  <a:pt x="8632352" y="0"/>
                  <a:pt x="8686800" y="54448"/>
                  <a:pt x="8686800" y="121612"/>
                </a:cubicBezTo>
                <a:lnTo>
                  <a:pt x="8686800" y="1094512"/>
                </a:lnTo>
                <a:cubicBezTo>
                  <a:pt x="8686800" y="1161676"/>
                  <a:pt x="8632352" y="1216124"/>
                  <a:pt x="8565188" y="1216124"/>
                </a:cubicBezTo>
                <a:lnTo>
                  <a:pt x="121612" y="1216124"/>
                </a:lnTo>
                <a:cubicBezTo>
                  <a:pt x="54448" y="1216124"/>
                  <a:pt x="0" y="1161676"/>
                  <a:pt x="0" y="1094512"/>
                </a:cubicBezTo>
                <a:lnTo>
                  <a:pt x="0" y="12161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3282" tIns="194310" rIns="194311" bIns="194310" numCol="1" spcCol="1270" anchor="ctr" anchorCtr="0">
            <a:noAutofit/>
          </a:bodyPr>
          <a:lstStyle/>
          <a:p>
            <a:pPr lvl="0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রাসুলুল্লাহ</a:t>
            </a:r>
            <a:r>
              <a:rPr lang="en-US" sz="2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2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উপস্থিতিতে</a:t>
            </a:r>
            <a:r>
              <a:rPr lang="en-US" sz="2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2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ন্যূনতম</a:t>
            </a:r>
            <a:r>
              <a:rPr lang="en-US" sz="2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দুজন</a:t>
            </a:r>
            <a:r>
              <a:rPr lang="en-US" sz="2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সাক্ষীর</a:t>
            </a:r>
            <a:r>
              <a:rPr lang="en-US" sz="2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সাক্ষ্য</a:t>
            </a:r>
            <a:r>
              <a:rPr lang="en-US" sz="2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6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28600" y="5486400"/>
            <a:ext cx="8610600" cy="685800"/>
          </a:xfrm>
          <a:custGeom>
            <a:avLst/>
            <a:gdLst>
              <a:gd name="connsiteX0" fmla="*/ 0 w 8686800"/>
              <a:gd name="connsiteY0" fmla="*/ 121612 h 1216124"/>
              <a:gd name="connsiteX1" fmla="*/ 121612 w 8686800"/>
              <a:gd name="connsiteY1" fmla="*/ 0 h 1216124"/>
              <a:gd name="connsiteX2" fmla="*/ 8565188 w 8686800"/>
              <a:gd name="connsiteY2" fmla="*/ 0 h 1216124"/>
              <a:gd name="connsiteX3" fmla="*/ 8686800 w 8686800"/>
              <a:gd name="connsiteY3" fmla="*/ 121612 h 1216124"/>
              <a:gd name="connsiteX4" fmla="*/ 8686800 w 8686800"/>
              <a:gd name="connsiteY4" fmla="*/ 1094512 h 1216124"/>
              <a:gd name="connsiteX5" fmla="*/ 8565188 w 8686800"/>
              <a:gd name="connsiteY5" fmla="*/ 1216124 h 1216124"/>
              <a:gd name="connsiteX6" fmla="*/ 121612 w 8686800"/>
              <a:gd name="connsiteY6" fmla="*/ 1216124 h 1216124"/>
              <a:gd name="connsiteX7" fmla="*/ 0 w 8686800"/>
              <a:gd name="connsiteY7" fmla="*/ 1094512 h 1216124"/>
              <a:gd name="connsiteX8" fmla="*/ 0 w 8686800"/>
              <a:gd name="connsiteY8" fmla="*/ 121612 h 121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86800" h="1216124">
                <a:moveTo>
                  <a:pt x="0" y="121612"/>
                </a:moveTo>
                <a:cubicBezTo>
                  <a:pt x="0" y="54448"/>
                  <a:pt x="54448" y="0"/>
                  <a:pt x="121612" y="0"/>
                </a:cubicBezTo>
                <a:lnTo>
                  <a:pt x="8565188" y="0"/>
                </a:lnTo>
                <a:cubicBezTo>
                  <a:pt x="8632352" y="0"/>
                  <a:pt x="8686800" y="54448"/>
                  <a:pt x="8686800" y="121612"/>
                </a:cubicBezTo>
                <a:lnTo>
                  <a:pt x="8686800" y="1094512"/>
                </a:lnTo>
                <a:cubicBezTo>
                  <a:pt x="8686800" y="1161676"/>
                  <a:pt x="8632352" y="1216124"/>
                  <a:pt x="8565188" y="1216124"/>
                </a:cubicBezTo>
                <a:lnTo>
                  <a:pt x="121612" y="1216124"/>
                </a:lnTo>
                <a:cubicBezTo>
                  <a:pt x="54448" y="1216124"/>
                  <a:pt x="0" y="1161676"/>
                  <a:pt x="0" y="1094512"/>
                </a:cubicBezTo>
                <a:lnTo>
                  <a:pt x="0" y="12161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3282" tIns="194310" rIns="194311" bIns="194310" numCol="1" spcCol="1270" anchor="ctr" anchorCtr="0">
            <a:noAutofit/>
          </a:bodyPr>
          <a:lstStyle/>
          <a:p>
            <a:pPr lvl="0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চূড়ান্তভাবে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আয়াতগুলো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সাহাবির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পাণ্ডুলিপির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যাচাইকরণ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  <a:endParaRPr lang="en-US" sz="4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ecagon 12"/>
          <p:cNvSpPr/>
          <p:nvPr/>
        </p:nvSpPr>
        <p:spPr>
          <a:xfrm>
            <a:off x="304800" y="304800"/>
            <a:ext cx="8458200" cy="914400"/>
          </a:xfrm>
          <a:prstGeom prst="decago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যায়দ</a:t>
            </a:r>
            <a:r>
              <a:rPr lang="en-US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2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সংকলনের</a:t>
            </a:r>
            <a:r>
              <a:rPr lang="en-US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পন্থা</a:t>
            </a:r>
            <a:r>
              <a:rPr lang="en-US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586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9000" y="0"/>
            <a:ext cx="2869780" cy="3877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বহুনির্বাচনীয় অভীক্ষা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200" y="381000"/>
            <a:ext cx="9006600" cy="6245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ইসলামি আইন-কানুন ও বিধি-বিধানকে একত্রে কী বলা হয় ?</a:t>
            </a:r>
          </a:p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দীন                              (খ) শরিয়ত                            (গ) আহকাম                              (ঘ) হিদায়ত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62200" y="685800"/>
            <a:ext cx="291356" cy="2913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76200" y="1066800"/>
            <a:ext cx="9006600" cy="687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২. শরিয়তের উৎস কয়টি ? </a:t>
            </a:r>
          </a:p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৩                             (খ) ৪                                     (গ) ৫                                      (ঘ) ৬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23244" y="1449003"/>
            <a:ext cx="291356" cy="2913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76200" y="1752600"/>
            <a:ext cx="8915400" cy="178190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en-GB" dirty="0" smtClean="0">
                <a:latin typeface="NikoshBAN" pitchFamily="2" charset="0"/>
                <a:cs typeface="NikoshBAN" pitchFamily="2" charset="0"/>
              </a:rPr>
              <a:t>3.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শরিয়ত বলতে বুযহায়- 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ইসলামি কার্যনীতি 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ইসলামি জীবনপদ্ধতি 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প্রচলিত কার্যনীতি </a:t>
            </a:r>
          </a:p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(খ)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iii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(গ)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(ঘ)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400050" indent="-400050">
              <a:buFont typeface="+mj-lt"/>
              <a:buAutoNum type="romanLcPeriod"/>
            </a:pPr>
            <a:endParaRPr lang="bn-IN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" y="3200400"/>
            <a:ext cx="291356" cy="2913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1200" y="3657600"/>
            <a:ext cx="9006600" cy="75570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৪. শরিয়তের সর্বপ্রথম ও সর্বপ্রধান বিষয় কোনটি ? </a:t>
            </a:r>
          </a:p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কুরআন                 (খ) হাদিস                                   (গ) ইজমা                                (ঘ) কিয়াস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5844" y="4035451"/>
            <a:ext cx="291356" cy="2913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1200" y="4495800"/>
            <a:ext cx="9006600" cy="687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৫. কুরআন মজিদ বিশুদ্ধভাবে পড়তে হলে কোনটি শিখতে হবে  ? </a:t>
            </a:r>
          </a:p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হাদিস                   (খ) তাজবিদ                               (গ) তাশদিদ                                (ঘ) তামজিদ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05000" y="4800600"/>
            <a:ext cx="320492" cy="2913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1200" y="5139397"/>
            <a:ext cx="9006600" cy="196009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৬. আল-কুরআনের বৈশিষ্ট্য হচ্ছে এটি-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জ্ঞানের উৎস 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সাবলীল ভাষায় নাজিলকৃত 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শরিয়তের প্রামান্য দলিল </a:t>
            </a:r>
          </a:p>
          <a:p>
            <a:r>
              <a:rPr lang="bn-IN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নিচের কোনটি সঠিক ?</a:t>
            </a:r>
          </a:p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(খ)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(গ)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(ঘ)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bn-IN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95244" y="6477000"/>
            <a:ext cx="291356" cy="2913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06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686800" cy="1066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নিচের চিত্রগুলো লক্ষ্য কর ?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 descr="sottobadi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1"/>
            <a:ext cx="2019300" cy="1276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b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581401"/>
            <a:ext cx="1733550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6334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সুন্নাহ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227" y="3048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কোরান শরীফ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9173" y="1676401"/>
            <a:ext cx="1847850" cy="2314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7239000" y="3972580"/>
            <a:ext cx="825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ইজমা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90800" y="2438400"/>
            <a:ext cx="3276600" cy="30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00" dirty="0" smtClean="0">
                <a:latin typeface="NikoshBAN" pitchFamily="2" charset="0"/>
                <a:cs typeface="NikoshBAN" pitchFamily="2" charset="0"/>
              </a:rPr>
              <a:t>এগুলো কিসের </a:t>
            </a:r>
            <a:r>
              <a:rPr lang="bn-BD" sz="100" dirty="0" smtClean="0">
                <a:latin typeface="NikoshBAN" pitchFamily="2" charset="0"/>
                <a:cs typeface="NikoshBAN" pitchFamily="2" charset="0"/>
              </a:rPr>
              <a:t>উৎস</a:t>
            </a:r>
            <a:endParaRPr lang="en-US" sz="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7773" y="4038601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এগুলো কিসের উৎস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 rot="1918633">
            <a:off x="6113987" y="4337104"/>
            <a:ext cx="2514600" cy="266700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কিয়াস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20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  <p:bldP spid="12" grpId="0"/>
      <p:bldP spid="15" grpId="0" animBg="1"/>
      <p:bldP spid="3" grpId="0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152400"/>
            <a:ext cx="9006600" cy="1338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latin typeface="NikoshBAN" pitchFamily="2" charset="0"/>
                <a:cs typeface="NikoshBAN" pitchFamily="2" charset="0"/>
              </a:rPr>
              <a:t>7.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আজ পর্যন্ত পবিত্র কুরআনের একটি নুক্তা ও পরিবর্তন না হওয়ার কারন কী ?</a:t>
            </a:r>
          </a:p>
          <a:p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আল্লাহ এর সংরক্ষক বলে                                                          (খ) রাসুল (সাঃ) এর সংরক্ষক বলে </a:t>
            </a:r>
          </a:p>
          <a:p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আবু বকর (রাঃ) এর সংরক্ষক বলে                                              (ঘ) উসমান (রাঃ) এর সংরক্ষক বলে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6051" y="625624"/>
            <a:ext cx="320492" cy="3204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76200" y="1600200"/>
            <a:ext cx="90066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৮. ইয়ামামার যুদ্ধ কোন ভন্ড নবির বিরুদ্ধে পরিচালিত হয় ? </a:t>
            </a:r>
          </a:p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আব্দুল্লাহ ইবনে উবাই           (খ) মুসায়লিমা কাযযাব             (গ) পারস্যের কিসরা                  (ঘ) রোমের কাইসার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14600" y="2057400"/>
            <a:ext cx="320492" cy="3204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1200" y="2667000"/>
            <a:ext cx="9006600" cy="381967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নিচের অনুচ্ছেদটি পড়ে ৯ ও ১০ নম্বর প্রশ্নের উত্তর দাওঃ</a:t>
            </a:r>
          </a:p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জনাব আব্দুল্লাহ বললেন, সর্বশ্রেষ্ট্র আসমানি কিতাব কদরের রাত্রিতে নিকটতম আসমানে নাজিল হয়েছিল । তা শুনে রায়হান নিয়মিত তা অধ্যয়নের সিদ্ধান্ত নিলেন । </a:t>
            </a:r>
          </a:p>
          <a:p>
            <a:pPr marL="342900" indent="-342900">
              <a:buAutoNum type="arabicPeriod" startAt="9"/>
            </a:pPr>
            <a:r>
              <a:rPr lang="bn-IN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জনাব আব্দুল্লাহ সর্বশ্রেষ্ট্র আসমানি কিতাব বলে কোনটির প্রতি ইঙ্গিত করেছেন ? </a:t>
            </a:r>
          </a:p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তাওরাত                     (খ) কুরআন                     (গ) যাবুর (                                    ঘ) ইঞ্জিল </a:t>
            </a:r>
          </a:p>
          <a:p>
            <a:r>
              <a:rPr lang="bn-IN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১০. উক্ত কিতাব  অধ্যয়নের ফলে রায়হান জানতে পারবেন- 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কুরআনের সরল আলোচনা 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ইসলামের মূলনীতি ও নির্দেশনা 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মানব্জীবনে এর প্রয়োজনীয়তা    </a:t>
            </a:r>
          </a:p>
          <a:p>
            <a:r>
              <a:rPr lang="bn-IN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নিচের কোনটি সঠিক  ? </a:t>
            </a:r>
          </a:p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(খ)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(গ)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(ঘ)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18508" y="5851708"/>
            <a:ext cx="320492" cy="3204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354354" y="4114800"/>
            <a:ext cx="320492" cy="3204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2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341715" y="76200"/>
            <a:ext cx="8333365" cy="725842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বাড়ির কাজ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69" y="990600"/>
            <a:ext cx="8483204" cy="327659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200" y="4495800"/>
            <a:ext cx="90066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ইসলামি শরিয়তের পরিচয় ও গুরুত্ব সম্পর্কে ১০টি বাক্য লিখে আনবে ।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400" y="5562600"/>
            <a:ext cx="9006600" cy="11064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আল-কুরআন এর সংরক্ষন ও সংকলনের সংক্ষিপ্ত ইতিহাস লিখে আনবে ।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45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9" y="228600"/>
            <a:ext cx="8686801" cy="6400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6763" y="1905000"/>
            <a:ext cx="802255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 তোমাদের অনেক</a:t>
            </a:r>
            <a:r>
              <a:rPr lang="bn-IN" sz="6600" b="1" dirty="0" smtClean="0">
                <a:ln w="1143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</a:t>
            </a:r>
            <a:r>
              <a:rPr lang="bn-BD" sz="6600" b="1" dirty="0" smtClean="0">
                <a:ln w="11430">
                  <a:solidFill>
                    <a:srgbClr val="7030A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6600" b="1" dirty="0" smtClean="0">
                <a:ln w="1143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6600" b="1" dirty="0" smtClean="0">
              <a:ln w="1143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600" b="1" dirty="0">
              <a:ln w="1143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600" b="1" dirty="0" smtClean="0">
                <a:ln w="11430">
                  <a:solidFill>
                    <a:srgbClr val="7030A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হাফিজ </a:t>
            </a:r>
            <a:r>
              <a:rPr lang="bn-IN" sz="6600" b="1" dirty="0" smtClean="0">
                <a:ln w="1143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cap="none" spc="0" dirty="0">
              <a:ln w="1143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14"/>
          <a:stretch/>
        </p:blipFill>
        <p:spPr>
          <a:xfrm>
            <a:off x="4343399" y="0"/>
            <a:ext cx="46482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686"/>
          <a:stretch/>
        </p:blipFill>
        <p:spPr>
          <a:xfrm>
            <a:off x="0" y="6926"/>
            <a:ext cx="4495800" cy="68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901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765595" y="76200"/>
            <a:ext cx="3945043" cy="1432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ross 2"/>
          <p:cNvSpPr/>
          <p:nvPr/>
        </p:nvSpPr>
        <p:spPr>
          <a:xfrm>
            <a:off x="1371600" y="5488534"/>
            <a:ext cx="6766792" cy="1217066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শরিয়ত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07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https://lh3.googleusercontent.com/MXVff3V7o8iWUQqbaBbQLVE8L5v2vZoOHkqL3lOTszbgq7yFdPKEe8luPPc0HHpgfIC8jW20ftPQig=w317-h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5795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973282" y="2133600"/>
            <a:ext cx="7273636" cy="3810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 smtClean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শরিয়ত, শরিয়তের উৎস</a:t>
            </a:r>
            <a:r>
              <a:rPr lang="en-US" sz="3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বিষয়বস্তু ও পরিধি বর্ননা করতে পারবে</a:t>
            </a:r>
            <a:r>
              <a:rPr lang="en-US" sz="3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আল কুরআনের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পরিচয়,  সংরক্ষন ও সংকলন</a:t>
            </a:r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খ্যা করতে পআরবে । </a:t>
            </a:r>
            <a:endParaRPr lang="en-US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1028700" y="685800"/>
            <a:ext cx="7086600" cy="914400"/>
          </a:xfrm>
          <a:prstGeom prst="flowChartTerminator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... 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42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65" y="275491"/>
            <a:ext cx="7179174" cy="774233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শরিয়তের পরিচয়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99491"/>
            <a:ext cx="25908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পথ,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3464" y="3018691"/>
            <a:ext cx="2521844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বিধি বিধান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3247291"/>
            <a:ext cx="220284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-কানুন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898318" y="1905000"/>
            <a:ext cx="1142739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এটি </a:t>
            </a:r>
            <a:endParaRPr lang="en-GB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657600" y="950177"/>
            <a:ext cx="2097305" cy="13827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শরিয়ত অর্থ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247291"/>
            <a:ext cx="2497800" cy="83099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জীবনপদ্ধতি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572000" y="1945260"/>
            <a:ext cx="1673084" cy="173331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অর্থেও 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ব্যবহার </a:t>
            </a:r>
          </a:p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হয়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rved Up Ribbon 14"/>
          <p:cNvSpPr/>
          <p:nvPr/>
        </p:nvSpPr>
        <p:spPr>
          <a:xfrm>
            <a:off x="657532" y="4237891"/>
            <a:ext cx="8181668" cy="2620109"/>
          </a:xfrm>
          <a:prstGeom prst="ellipseRibbon2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ইসলামি পরিভাষায় ইসলামি কার্যনীতি বা জীবনপদ্ধতিকে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শরিয়ত বলে ।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2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শরীয়তের বিষয়বস্তু ও পরিধি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1524000"/>
            <a:ext cx="63246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শরীয়তের বিষয়বস্তু প্র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ধানত তিন ভাগে বিভক্ত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343400" y="2209800"/>
            <a:ext cx="48463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8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76E599-606E-4277-B2C9-94850B13C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F276E599-606E-4277-B2C9-94850B13C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09D6D0-A0C7-449C-AC2D-76971D445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BD09D6D0-A0C7-449C-AC2D-76971D445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9487F0-1FE0-4A70-97F0-4E3BBBBFC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2A9487F0-1FE0-4A70-97F0-4E3BBBBFC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F1233C-1712-4045-B773-908A1A9E6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0AF1233C-1712-4045-B773-908A1A9E6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766782-CA16-45A7-A7BC-7E37AEEC9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CB766782-CA16-45A7-A7BC-7E37AEEC9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FF7FA-59D6-4819-8451-DA4773877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C33FF7FA-59D6-4819-8451-DA4773877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1939958885"/>
              </p:ext>
            </p:extLst>
          </p:nvPr>
        </p:nvGraphicFramePr>
        <p:xfrm>
          <a:off x="152400" y="1397000"/>
          <a:ext cx="8763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val 10"/>
          <p:cNvSpPr/>
          <p:nvPr/>
        </p:nvSpPr>
        <p:spPr>
          <a:xfrm>
            <a:off x="3200400" y="2590800"/>
            <a:ext cx="25908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এগুলো ও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শরীয়তের বিষয়বস্তু ও পরিধি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 অন্তর্ভুক্ত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5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F6A353A-9D2D-4482-A656-61931A8ED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8F6A353A-9D2D-4482-A656-61931A8ED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9DA51D0-4154-4E1C-B30C-0541C3B13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graphicEl>
                                              <a:dgm id="{09DA51D0-4154-4E1C-B30C-0541C3B13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C2D1CEA-4D7F-4473-BD48-C5F93450C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graphicEl>
                                              <a:dgm id="{BC2D1CEA-4D7F-4473-BD48-C5F93450C5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2C73FF-270D-4ACA-B6F4-059212F4B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graphicEl>
                                              <a:dgm id="{2B2C73FF-270D-4ACA-B6F4-059212F4B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9CC648-4064-4D20-B6F3-1A2869503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graphicEl>
                                              <a:dgm id="{C89CC648-4064-4D20-B6F3-1A2869503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45062A-FDE7-4549-B4D8-61D8CE9C7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graphicEl>
                                              <a:dgm id="{2C45062A-FDE7-4549-B4D8-61D8CE9C7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D8D0E64-F981-42E4-AA5D-6E94EDD98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graphicEl>
                                              <a:dgm id="{5D8D0E64-F981-42E4-AA5D-6E94EDD98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C9AEB1B-D04B-4A10-9D37-3A44777CE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graphicEl>
                                              <a:dgm id="{8C9AEB1B-D04B-4A10-9D37-3A44777CE9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AA0A62E-0888-4AFF-9C18-6E76DD33E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graphicEl>
                                              <a:dgm id="{2AA0A62E-0888-4AFF-9C18-6E76DD33E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13417A-F6E9-4104-8824-CDD245CA6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graphicEl>
                                              <a:dgm id="{C713417A-F6E9-4104-8824-CDD245CA6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6BEDCB0-199A-4F2B-ACD6-15E9141A0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graphicEl>
                                              <a:dgm id="{86BEDCB0-199A-4F2B-ACD6-15E9141A0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398168D-ACA7-4DF7-BD88-D8C13E2C9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graphicEl>
                                              <a:dgm id="{D398168D-ACA7-4DF7-BD88-D8C13E2C9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C560C91-6AF5-418C-A4F0-98B1F0CC7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>
                                            <p:graphicEl>
                                              <a:dgm id="{CC560C91-6AF5-418C-A4F0-98B1F0CC7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898B99E-AA22-467B-A4CE-918C2465A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>
                                            <p:graphicEl>
                                              <a:dgm id="{D898B99E-AA22-467B-A4CE-918C2465A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শরীয়তের উৎস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চারটি যথাঃ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ori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2971800" cy="1600200"/>
          </a:xfrm>
        </p:spPr>
      </p:pic>
      <p:pic>
        <p:nvPicPr>
          <p:cNvPr id="5" name="Picture 4" descr="b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657600"/>
            <a:ext cx="2133600" cy="2638425"/>
          </a:xfrm>
          <a:prstGeom prst="rect">
            <a:avLst/>
          </a:prstGeom>
        </p:spPr>
      </p:pic>
      <p:pic>
        <p:nvPicPr>
          <p:cNvPr id="6" name="Picture 5" descr="i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657600"/>
            <a:ext cx="2057400" cy="2619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3048000"/>
            <a:ext cx="96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কোরান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105146">
            <a:off x="1760771" y="6124793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সুন্নাহ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6273225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ইজমা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067368">
            <a:off x="7287561" y="2010450"/>
            <a:ext cx="13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কিয়াস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18884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1608</Words>
  <Application>Microsoft Office PowerPoint</Application>
  <PresentationFormat>On-screen Show (4:3)</PresentationFormat>
  <Paragraphs>202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নিচের চিত্রগুলো লক্ষ্য কর ?</vt:lpstr>
      <vt:lpstr>Slide 4</vt:lpstr>
      <vt:lpstr>Slide 5</vt:lpstr>
      <vt:lpstr>শরিয়তের পরিচয় </vt:lpstr>
      <vt:lpstr>শরীয়তের বিষয়বস্তু ও পরিধি</vt:lpstr>
      <vt:lpstr>Slide 8</vt:lpstr>
      <vt:lpstr>শরীয়তের উৎস চারটি যথাঃ  </vt:lpstr>
      <vt:lpstr>   একক কাজ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Kawsar</dc:creator>
  <cp:lastModifiedBy>PC</cp:lastModifiedBy>
  <cp:revision>91</cp:revision>
  <dcterms:created xsi:type="dcterms:W3CDTF">2006-08-16T00:00:00Z</dcterms:created>
  <dcterms:modified xsi:type="dcterms:W3CDTF">2019-04-20T10:50:52Z</dcterms:modified>
</cp:coreProperties>
</file>