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notesMasterIdLst>
    <p:notesMasterId r:id="rId21"/>
  </p:notesMasterIdLst>
  <p:sldIdLst>
    <p:sldId id="287" r:id="rId2"/>
    <p:sldId id="297" r:id="rId3"/>
    <p:sldId id="259" r:id="rId4"/>
    <p:sldId id="294" r:id="rId5"/>
    <p:sldId id="260" r:id="rId6"/>
    <p:sldId id="278" r:id="rId7"/>
    <p:sldId id="262" r:id="rId8"/>
    <p:sldId id="261" r:id="rId9"/>
    <p:sldId id="263" r:id="rId10"/>
    <p:sldId id="264" r:id="rId11"/>
    <p:sldId id="277" r:id="rId12"/>
    <p:sldId id="295" r:id="rId13"/>
    <p:sldId id="288" r:id="rId14"/>
    <p:sldId id="289" r:id="rId15"/>
    <p:sldId id="296" r:id="rId16"/>
    <p:sldId id="290" r:id="rId17"/>
    <p:sldId id="291" r:id="rId18"/>
    <p:sldId id="274" r:id="rId19"/>
    <p:sldId id="280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1" d="100"/>
          <a:sy n="71" d="100"/>
        </p:scale>
        <p:origin x="-678" y="-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E36717-09E4-4A84-AB3A-42A710E4517F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FC06F80-D56B-48E1-B6DD-DD3A289A649C}" type="pres">
      <dgm:prSet presAssocID="{6BE36717-09E4-4A84-AB3A-42A710E4517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02E69012-604F-47B5-AFF8-A59CD44DF45C}" type="presOf" srcId="{6BE36717-09E4-4A84-AB3A-42A710E4517F}" destId="{9FC06F80-D56B-48E1-B6DD-DD3A289A649C}" srcOrd="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94035-DE92-4F8A-BF8D-6D8A19D93B2A}" type="datetimeFigureOut">
              <a:rPr lang="en-US" smtClean="0"/>
              <a:pPr/>
              <a:t>1/19/2020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92301F-8039-4E70-9A8F-683AEA3E57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148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2301F-8039-4E70-9A8F-683AEA3E57B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2301F-8039-4E70-9A8F-683AEA3E57B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737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9D5FE05-2663-444F-A75C-44CA4BE44E8A}" type="datetimeFigureOut">
              <a:rPr lang="en-US" smtClean="0"/>
              <a:pPr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9ADD9B9-5420-44EF-AD20-B35FB8339DB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1637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5FE05-2663-444F-A75C-44CA4BE44E8A}" type="datetimeFigureOut">
              <a:rPr lang="en-US" smtClean="0"/>
              <a:pPr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D9B9-5420-44EF-AD20-B35FB8339D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630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5FE05-2663-444F-A75C-44CA4BE44E8A}" type="datetimeFigureOut">
              <a:rPr lang="en-US" smtClean="0"/>
              <a:pPr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D9B9-5420-44EF-AD20-B35FB8339D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724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5FE05-2663-444F-A75C-44CA4BE44E8A}" type="datetimeFigureOut">
              <a:rPr lang="en-US" smtClean="0"/>
              <a:pPr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D9B9-5420-44EF-AD20-B35FB8339D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852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5FE05-2663-444F-A75C-44CA4BE44E8A}" type="datetimeFigureOut">
              <a:rPr lang="en-US" smtClean="0"/>
              <a:pPr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D9B9-5420-44EF-AD20-B35FB8339DB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6351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5FE05-2663-444F-A75C-44CA4BE44E8A}" type="datetimeFigureOut">
              <a:rPr lang="en-US" smtClean="0"/>
              <a:pPr/>
              <a:t>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D9B9-5420-44EF-AD20-B35FB8339D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578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5FE05-2663-444F-A75C-44CA4BE44E8A}" type="datetimeFigureOut">
              <a:rPr lang="en-US" smtClean="0"/>
              <a:pPr/>
              <a:t>1/19/2020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D9B9-5420-44EF-AD20-B35FB8339D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698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5FE05-2663-444F-A75C-44CA4BE44E8A}" type="datetimeFigureOut">
              <a:rPr lang="en-US" smtClean="0"/>
              <a:pPr/>
              <a:t>1/19/2020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D9B9-5420-44EF-AD20-B35FB8339D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892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5FE05-2663-444F-A75C-44CA4BE44E8A}" type="datetimeFigureOut">
              <a:rPr lang="en-US" smtClean="0"/>
              <a:pPr/>
              <a:t>1/19/2020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D9B9-5420-44EF-AD20-B35FB8339D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771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5FE05-2663-444F-A75C-44CA4BE44E8A}" type="datetimeFigureOut">
              <a:rPr lang="en-US" smtClean="0"/>
              <a:pPr/>
              <a:t>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D9B9-5420-44EF-AD20-B35FB8339D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037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5FE05-2663-444F-A75C-44CA4BE44E8A}" type="datetimeFigureOut">
              <a:rPr lang="en-US" smtClean="0"/>
              <a:pPr/>
              <a:t>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D9B9-5420-44EF-AD20-B35FB8339D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91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89D5FE05-2663-444F-A75C-44CA4BE44E8A}" type="datetimeFigureOut">
              <a:rPr lang="en-US" smtClean="0"/>
              <a:pPr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A9ADD9B9-5420-44EF-AD20-B35FB8339D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656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/>
          <p:cNvSpPr/>
          <p:nvPr/>
        </p:nvSpPr>
        <p:spPr>
          <a:xfrm>
            <a:off x="2068286" y="1224618"/>
            <a:ext cx="6096000" cy="397031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bn-IN" sz="2800" u="sng" dirty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800" u="sng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u="sng" dirty="0" err="1">
                <a:latin typeface="NikoshBAN" pitchFamily="2" charset="0"/>
                <a:cs typeface="NikoshBAN" pitchFamily="2" charset="0"/>
              </a:rPr>
              <a:t>স্লাইডটি</a:t>
            </a:r>
            <a:r>
              <a:rPr lang="en-US" sz="2800" u="sng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u="sng" dirty="0" err="1">
                <a:latin typeface="NikoshBAN" pitchFamily="2" charset="0"/>
                <a:cs typeface="NikoshBAN" pitchFamily="2" charset="0"/>
              </a:rPr>
              <a:t>সন্মানিত</a:t>
            </a:r>
            <a:r>
              <a:rPr lang="en-US" sz="2800" u="sng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u="sng" dirty="0" err="1">
                <a:latin typeface="NikoshBAN" pitchFamily="2" charset="0"/>
                <a:cs typeface="NikoshBAN" pitchFamily="2" charset="0"/>
              </a:rPr>
              <a:t>শিক্ষকবৃন্দের</a:t>
            </a:r>
            <a:r>
              <a:rPr lang="en-US" sz="2800" u="sng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u="sng" dirty="0" err="1">
                <a:latin typeface="NikoshBAN" pitchFamily="2" charset="0"/>
                <a:cs typeface="NikoshBAN" pitchFamily="2" charset="0"/>
              </a:rPr>
              <a:t>জন্য</a:t>
            </a:r>
            <a:endParaRPr lang="en-US" sz="2800" u="sng" dirty="0">
              <a:latin typeface="NikoshBAN" pitchFamily="2" charset="0"/>
              <a:cs typeface="NikoshBAN" pitchFamily="2" charset="0"/>
            </a:endParaRPr>
          </a:p>
          <a:p>
            <a:r>
              <a:rPr lang="bn-IN" sz="2800" dirty="0">
                <a:latin typeface="NikoshBAN" pitchFamily="2" charset="0"/>
                <a:cs typeface="NikoshBAN" pitchFamily="2" charset="0"/>
              </a:rPr>
              <a:t>স্লাইডটি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হাইড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ক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রে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রাখা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F-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চেপে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শুরু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dirty="0" err="1">
                <a:latin typeface="NikoshBAN" pitchFamily="2" charset="0"/>
                <a:cs typeface="NikoshBAN" pitchFamily="2" charset="0"/>
              </a:rPr>
              <a:t>হাইড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স্লাইডগুলো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দেখা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 যা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পাঠটি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শ্রেনিকক্ষে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উপস্থাপনের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প্রয়োজনীয়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পরামর্শ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প্রতিটি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স্লাইডের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নীচে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নোট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আকারে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সংযোজন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ে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ছে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শ্রেণিতে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কনটেন্টটি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উপস্থাপনের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পূর্বে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পাঠ্য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বইয়ের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নির্ধারিত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মিলিয়ে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নিতে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কাজের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/সমস্যার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শ্রেণিতে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উপস্থাপনের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আগে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নিতে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সবিনয়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অনুরোধ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02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3000">
              <a:schemeClr val="accent1">
                <a:lumMod val="5000"/>
                <a:lumOff val="95000"/>
              </a:schemeClr>
            </a:gs>
            <a:gs pos="38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0305" y="4626184"/>
            <a:ext cx="11349317" cy="212365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6600" dirty="0" smtClean="0">
                <a:latin typeface="NikoshBAN" pitchFamily="2" charset="0"/>
                <a:cs typeface="NikoshBAN" pitchFamily="2" charset="0"/>
              </a:rPr>
              <a:t>৪৬৯৮৬০৩  সংখ্যাটির অঙ্ক গূলোর  স্থানীয় মান নির্ণয় কর ।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00198" y="178404"/>
            <a:ext cx="8431305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IN" sz="7200" dirty="0">
                <a:latin typeface="NikoshBAN" pitchFamily="2" charset="0"/>
                <a:cs typeface="NikoshBAN" pitchFamily="2" charset="0"/>
              </a:rPr>
              <a:t>একক কাজঃ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2033" y="1553546"/>
            <a:ext cx="2942665" cy="2942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6962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409752" y="2420766"/>
            <a:ext cx="1203224" cy="643995"/>
          </a:xfrm>
          <a:custGeom>
            <a:avLst/>
            <a:gdLst>
              <a:gd name="connsiteX0" fmla="*/ 0 w 939932"/>
              <a:gd name="connsiteY0" fmla="*/ 0 h 563959"/>
              <a:gd name="connsiteX1" fmla="*/ 939932 w 939932"/>
              <a:gd name="connsiteY1" fmla="*/ 0 h 563959"/>
              <a:gd name="connsiteX2" fmla="*/ 939932 w 939932"/>
              <a:gd name="connsiteY2" fmla="*/ 563959 h 563959"/>
              <a:gd name="connsiteX3" fmla="*/ 0 w 939932"/>
              <a:gd name="connsiteY3" fmla="*/ 563959 h 563959"/>
              <a:gd name="connsiteX4" fmla="*/ 0 w 939932"/>
              <a:gd name="connsiteY4" fmla="*/ 0 h 563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9932" h="563959">
                <a:moveTo>
                  <a:pt x="0" y="0"/>
                </a:moveTo>
                <a:lnTo>
                  <a:pt x="939932" y="0"/>
                </a:lnTo>
                <a:lnTo>
                  <a:pt x="939932" y="563959"/>
                </a:lnTo>
                <a:lnTo>
                  <a:pt x="0" y="563959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কোটি </a:t>
            </a:r>
            <a:endParaRPr lang="en-US" sz="28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1781013" y="2420766"/>
            <a:ext cx="1246601" cy="563959"/>
          </a:xfrm>
          <a:custGeom>
            <a:avLst/>
            <a:gdLst>
              <a:gd name="connsiteX0" fmla="*/ 0 w 939932"/>
              <a:gd name="connsiteY0" fmla="*/ 0 h 563959"/>
              <a:gd name="connsiteX1" fmla="*/ 939932 w 939932"/>
              <a:gd name="connsiteY1" fmla="*/ 0 h 563959"/>
              <a:gd name="connsiteX2" fmla="*/ 939932 w 939932"/>
              <a:gd name="connsiteY2" fmla="*/ 563959 h 563959"/>
              <a:gd name="connsiteX3" fmla="*/ 0 w 939932"/>
              <a:gd name="connsiteY3" fmla="*/ 563959 h 563959"/>
              <a:gd name="connsiteX4" fmla="*/ 0 w 939932"/>
              <a:gd name="connsiteY4" fmla="*/ 0 h 563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9932" h="563959">
                <a:moveTo>
                  <a:pt x="0" y="0"/>
                </a:moveTo>
                <a:lnTo>
                  <a:pt x="939932" y="0"/>
                </a:lnTo>
                <a:lnTo>
                  <a:pt x="939932" y="563959"/>
                </a:lnTo>
                <a:lnTo>
                  <a:pt x="0" y="563959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নিযুত</a:t>
            </a:r>
            <a:endParaRPr lang="en-US" sz="28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3138339" y="2426634"/>
            <a:ext cx="1260537" cy="563959"/>
          </a:xfrm>
          <a:custGeom>
            <a:avLst/>
            <a:gdLst>
              <a:gd name="connsiteX0" fmla="*/ 0 w 939932"/>
              <a:gd name="connsiteY0" fmla="*/ 0 h 563959"/>
              <a:gd name="connsiteX1" fmla="*/ 939932 w 939932"/>
              <a:gd name="connsiteY1" fmla="*/ 0 h 563959"/>
              <a:gd name="connsiteX2" fmla="*/ 939932 w 939932"/>
              <a:gd name="connsiteY2" fmla="*/ 563959 h 563959"/>
              <a:gd name="connsiteX3" fmla="*/ 0 w 939932"/>
              <a:gd name="connsiteY3" fmla="*/ 563959 h 563959"/>
              <a:gd name="connsiteX4" fmla="*/ 0 w 939932"/>
              <a:gd name="connsiteY4" fmla="*/ 0 h 563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9932" h="563959">
                <a:moveTo>
                  <a:pt x="0" y="0"/>
                </a:moveTo>
                <a:lnTo>
                  <a:pt x="939932" y="0"/>
                </a:lnTo>
                <a:lnTo>
                  <a:pt x="939932" y="563959"/>
                </a:lnTo>
                <a:lnTo>
                  <a:pt x="0" y="563959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endParaRPr lang="en-US" sz="28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4523536" y="2400907"/>
            <a:ext cx="1246601" cy="563959"/>
          </a:xfrm>
          <a:custGeom>
            <a:avLst/>
            <a:gdLst>
              <a:gd name="connsiteX0" fmla="*/ 0 w 939932"/>
              <a:gd name="connsiteY0" fmla="*/ 0 h 563959"/>
              <a:gd name="connsiteX1" fmla="*/ 939932 w 939932"/>
              <a:gd name="connsiteY1" fmla="*/ 0 h 563959"/>
              <a:gd name="connsiteX2" fmla="*/ 939932 w 939932"/>
              <a:gd name="connsiteY2" fmla="*/ 563959 h 563959"/>
              <a:gd name="connsiteX3" fmla="*/ 0 w 939932"/>
              <a:gd name="connsiteY3" fmla="*/ 563959 h 563959"/>
              <a:gd name="connsiteX4" fmla="*/ 0 w 939932"/>
              <a:gd name="connsiteY4" fmla="*/ 0 h 563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9932" h="563959">
                <a:moveTo>
                  <a:pt x="0" y="0"/>
                </a:moveTo>
                <a:lnTo>
                  <a:pt x="939932" y="0"/>
                </a:lnTo>
                <a:lnTo>
                  <a:pt x="939932" y="563959"/>
                </a:lnTo>
                <a:lnTo>
                  <a:pt x="0" y="563959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অযুত</a:t>
            </a:r>
            <a:endParaRPr lang="en-US" sz="28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5894799" y="2400906"/>
            <a:ext cx="1371261" cy="557433"/>
          </a:xfrm>
          <a:custGeom>
            <a:avLst/>
            <a:gdLst>
              <a:gd name="connsiteX0" fmla="*/ 0 w 939932"/>
              <a:gd name="connsiteY0" fmla="*/ 0 h 563959"/>
              <a:gd name="connsiteX1" fmla="*/ 939932 w 939932"/>
              <a:gd name="connsiteY1" fmla="*/ 0 h 563959"/>
              <a:gd name="connsiteX2" fmla="*/ 939932 w 939932"/>
              <a:gd name="connsiteY2" fmla="*/ 563959 h 563959"/>
              <a:gd name="connsiteX3" fmla="*/ 0 w 939932"/>
              <a:gd name="connsiteY3" fmla="*/ 563959 h 563959"/>
              <a:gd name="connsiteX4" fmla="*/ 0 w 939932"/>
              <a:gd name="connsiteY4" fmla="*/ 0 h 563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9932" h="563959">
                <a:moveTo>
                  <a:pt x="0" y="0"/>
                </a:moveTo>
                <a:lnTo>
                  <a:pt x="939932" y="0"/>
                </a:lnTo>
                <a:lnTo>
                  <a:pt x="939932" y="563959"/>
                </a:lnTo>
                <a:lnTo>
                  <a:pt x="0" y="563959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endParaRPr lang="en-US" sz="28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7266062" y="2426634"/>
            <a:ext cx="1390668" cy="531705"/>
          </a:xfrm>
          <a:custGeom>
            <a:avLst/>
            <a:gdLst>
              <a:gd name="connsiteX0" fmla="*/ 0 w 939932"/>
              <a:gd name="connsiteY0" fmla="*/ 0 h 563959"/>
              <a:gd name="connsiteX1" fmla="*/ 939932 w 939932"/>
              <a:gd name="connsiteY1" fmla="*/ 0 h 563959"/>
              <a:gd name="connsiteX2" fmla="*/ 939932 w 939932"/>
              <a:gd name="connsiteY2" fmla="*/ 563959 h 563959"/>
              <a:gd name="connsiteX3" fmla="*/ 0 w 939932"/>
              <a:gd name="connsiteY3" fmla="*/ 563959 h 563959"/>
              <a:gd name="connsiteX4" fmla="*/ 0 w 939932"/>
              <a:gd name="connsiteY4" fmla="*/ 0 h 563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9932" h="563959">
                <a:moveTo>
                  <a:pt x="0" y="0"/>
                </a:moveTo>
                <a:lnTo>
                  <a:pt x="939932" y="0"/>
                </a:lnTo>
                <a:lnTo>
                  <a:pt x="939932" y="563959"/>
                </a:lnTo>
                <a:lnTo>
                  <a:pt x="0" y="563959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শতক</a:t>
            </a:r>
            <a:endParaRPr lang="en-US" sz="28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8656730" y="2426634"/>
            <a:ext cx="1246601" cy="531706"/>
          </a:xfrm>
          <a:custGeom>
            <a:avLst/>
            <a:gdLst>
              <a:gd name="connsiteX0" fmla="*/ 0 w 939932"/>
              <a:gd name="connsiteY0" fmla="*/ 0 h 563959"/>
              <a:gd name="connsiteX1" fmla="*/ 939932 w 939932"/>
              <a:gd name="connsiteY1" fmla="*/ 0 h 563959"/>
              <a:gd name="connsiteX2" fmla="*/ 939932 w 939932"/>
              <a:gd name="connsiteY2" fmla="*/ 563959 h 563959"/>
              <a:gd name="connsiteX3" fmla="*/ 0 w 939932"/>
              <a:gd name="connsiteY3" fmla="*/ 563959 h 563959"/>
              <a:gd name="connsiteX4" fmla="*/ 0 w 939932"/>
              <a:gd name="connsiteY4" fmla="*/ 0 h 563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9932" h="563959">
                <a:moveTo>
                  <a:pt x="0" y="0"/>
                </a:moveTo>
                <a:lnTo>
                  <a:pt x="939932" y="0"/>
                </a:lnTo>
                <a:lnTo>
                  <a:pt x="939932" y="563959"/>
                </a:lnTo>
                <a:lnTo>
                  <a:pt x="0" y="563959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দশক</a:t>
            </a:r>
            <a:endParaRPr lang="en-US" sz="28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10036795" y="2426633"/>
            <a:ext cx="1246601" cy="531705"/>
          </a:xfrm>
          <a:custGeom>
            <a:avLst/>
            <a:gdLst>
              <a:gd name="connsiteX0" fmla="*/ 0 w 939932"/>
              <a:gd name="connsiteY0" fmla="*/ 0 h 563959"/>
              <a:gd name="connsiteX1" fmla="*/ 939932 w 939932"/>
              <a:gd name="connsiteY1" fmla="*/ 0 h 563959"/>
              <a:gd name="connsiteX2" fmla="*/ 939932 w 939932"/>
              <a:gd name="connsiteY2" fmla="*/ 563959 h 563959"/>
              <a:gd name="connsiteX3" fmla="*/ 0 w 939932"/>
              <a:gd name="connsiteY3" fmla="*/ 563959 h 563959"/>
              <a:gd name="connsiteX4" fmla="*/ 0 w 939932"/>
              <a:gd name="connsiteY4" fmla="*/ 0 h 563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9932" h="563959">
                <a:moveTo>
                  <a:pt x="0" y="0"/>
                </a:moveTo>
                <a:lnTo>
                  <a:pt x="939932" y="0"/>
                </a:lnTo>
                <a:lnTo>
                  <a:pt x="939932" y="563959"/>
                </a:lnTo>
                <a:lnTo>
                  <a:pt x="0" y="563959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28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09752" y="3056289"/>
            <a:ext cx="10845435" cy="1179540"/>
            <a:chOff x="588799" y="3413545"/>
            <a:chExt cx="8177414" cy="568041"/>
          </a:xfrm>
        </p:grpSpPr>
        <p:sp>
          <p:nvSpPr>
            <p:cNvPr id="14" name="Freeform 13"/>
            <p:cNvSpPr/>
            <p:nvPr/>
          </p:nvSpPr>
          <p:spPr>
            <a:xfrm>
              <a:off x="588799" y="3417627"/>
              <a:ext cx="939932" cy="563959"/>
            </a:xfrm>
            <a:custGeom>
              <a:avLst/>
              <a:gdLst>
                <a:gd name="connsiteX0" fmla="*/ 0 w 939932"/>
                <a:gd name="connsiteY0" fmla="*/ 0 h 563959"/>
                <a:gd name="connsiteX1" fmla="*/ 939932 w 939932"/>
                <a:gd name="connsiteY1" fmla="*/ 0 h 563959"/>
                <a:gd name="connsiteX2" fmla="*/ 939932 w 939932"/>
                <a:gd name="connsiteY2" fmla="*/ 563959 h 563959"/>
                <a:gd name="connsiteX3" fmla="*/ 0 w 939932"/>
                <a:gd name="connsiteY3" fmla="*/ 563959 h 563959"/>
                <a:gd name="connsiteX4" fmla="*/ 0 w 939932"/>
                <a:gd name="connsiteY4" fmla="*/ 0 h 563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9932" h="563959">
                  <a:moveTo>
                    <a:pt x="0" y="0"/>
                  </a:moveTo>
                  <a:lnTo>
                    <a:pt x="939932" y="0"/>
                  </a:lnTo>
                  <a:lnTo>
                    <a:pt x="939932" y="563959"/>
                  </a:lnTo>
                  <a:lnTo>
                    <a:pt x="0" y="56395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spcFirstLastPara="0" vert="horz" wrap="square" lIns="152400" tIns="152400" rIns="152400" bIns="152400" numCol="1" spcCol="1270" anchor="ctr" anchorCtr="0">
              <a:noAutofit/>
            </a:bodyPr>
            <a:lstStyle/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IN" sz="4000" kern="1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১</a:t>
              </a:r>
              <a:r>
                <a:rPr lang="bn-BD" sz="4000" kern="1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40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5" name="Freeform 14"/>
            <p:cNvSpPr/>
            <p:nvPr/>
          </p:nvSpPr>
          <p:spPr>
            <a:xfrm>
              <a:off x="1622725" y="3417627"/>
              <a:ext cx="939932" cy="563959"/>
            </a:xfrm>
            <a:custGeom>
              <a:avLst/>
              <a:gdLst>
                <a:gd name="connsiteX0" fmla="*/ 0 w 939932"/>
                <a:gd name="connsiteY0" fmla="*/ 0 h 563959"/>
                <a:gd name="connsiteX1" fmla="*/ 939932 w 939932"/>
                <a:gd name="connsiteY1" fmla="*/ 0 h 563959"/>
                <a:gd name="connsiteX2" fmla="*/ 939932 w 939932"/>
                <a:gd name="connsiteY2" fmla="*/ 563959 h 563959"/>
                <a:gd name="connsiteX3" fmla="*/ 0 w 939932"/>
                <a:gd name="connsiteY3" fmla="*/ 563959 h 563959"/>
                <a:gd name="connsiteX4" fmla="*/ 0 w 939932"/>
                <a:gd name="connsiteY4" fmla="*/ 0 h 563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9932" h="563959">
                  <a:moveTo>
                    <a:pt x="0" y="0"/>
                  </a:moveTo>
                  <a:lnTo>
                    <a:pt x="939932" y="0"/>
                  </a:lnTo>
                  <a:lnTo>
                    <a:pt x="939932" y="563959"/>
                  </a:lnTo>
                  <a:lnTo>
                    <a:pt x="0" y="56395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spcFirstLastPara="0" vert="horz" wrap="square" lIns="152400" tIns="152400" rIns="152400" bIns="152400" numCol="1" spcCol="1270" anchor="ctr" anchorCtr="0">
              <a:noAutofit/>
            </a:bodyPr>
            <a:lstStyle/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IN" sz="4000" kern="1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২</a:t>
              </a:r>
              <a:endParaRPr lang="en-US" sz="40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2656651" y="3417627"/>
              <a:ext cx="939932" cy="563959"/>
            </a:xfrm>
            <a:custGeom>
              <a:avLst/>
              <a:gdLst>
                <a:gd name="connsiteX0" fmla="*/ 0 w 939932"/>
                <a:gd name="connsiteY0" fmla="*/ 0 h 563959"/>
                <a:gd name="connsiteX1" fmla="*/ 939932 w 939932"/>
                <a:gd name="connsiteY1" fmla="*/ 0 h 563959"/>
                <a:gd name="connsiteX2" fmla="*/ 939932 w 939932"/>
                <a:gd name="connsiteY2" fmla="*/ 563959 h 563959"/>
                <a:gd name="connsiteX3" fmla="*/ 0 w 939932"/>
                <a:gd name="connsiteY3" fmla="*/ 563959 h 563959"/>
                <a:gd name="connsiteX4" fmla="*/ 0 w 939932"/>
                <a:gd name="connsiteY4" fmla="*/ 0 h 563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9932" h="563959">
                  <a:moveTo>
                    <a:pt x="0" y="0"/>
                  </a:moveTo>
                  <a:lnTo>
                    <a:pt x="939932" y="0"/>
                  </a:lnTo>
                  <a:lnTo>
                    <a:pt x="939932" y="563959"/>
                  </a:lnTo>
                  <a:lnTo>
                    <a:pt x="0" y="56395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spcFirstLastPara="0" vert="horz" wrap="square" lIns="152400" tIns="152400" rIns="152400" bIns="152400" numCol="1" spcCol="1270" anchor="ctr" anchorCtr="0">
              <a:noAutofit/>
            </a:bodyPr>
            <a:lstStyle/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IN" sz="4000" kern="1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৩</a:t>
              </a:r>
              <a:endParaRPr lang="en-US" sz="40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>
              <a:off x="3661975" y="3413545"/>
              <a:ext cx="939932" cy="563959"/>
            </a:xfrm>
            <a:custGeom>
              <a:avLst/>
              <a:gdLst>
                <a:gd name="connsiteX0" fmla="*/ 0 w 939932"/>
                <a:gd name="connsiteY0" fmla="*/ 0 h 563959"/>
                <a:gd name="connsiteX1" fmla="*/ 939932 w 939932"/>
                <a:gd name="connsiteY1" fmla="*/ 0 h 563959"/>
                <a:gd name="connsiteX2" fmla="*/ 939932 w 939932"/>
                <a:gd name="connsiteY2" fmla="*/ 563959 h 563959"/>
                <a:gd name="connsiteX3" fmla="*/ 0 w 939932"/>
                <a:gd name="connsiteY3" fmla="*/ 563959 h 563959"/>
                <a:gd name="connsiteX4" fmla="*/ 0 w 939932"/>
                <a:gd name="connsiteY4" fmla="*/ 0 h 563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9932" h="563959">
                  <a:moveTo>
                    <a:pt x="0" y="0"/>
                  </a:moveTo>
                  <a:lnTo>
                    <a:pt x="939932" y="0"/>
                  </a:lnTo>
                  <a:lnTo>
                    <a:pt x="939932" y="563959"/>
                  </a:lnTo>
                  <a:lnTo>
                    <a:pt x="0" y="56395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spcFirstLastPara="0" vert="horz" wrap="square" lIns="152400" tIns="152400" rIns="152400" bIns="152400" numCol="1" spcCol="1270" anchor="ctr" anchorCtr="0">
              <a:noAutofit/>
            </a:bodyPr>
            <a:lstStyle/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IN" sz="4000" kern="1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৪</a:t>
              </a:r>
              <a:endParaRPr lang="en-US" sz="40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>
              <a:off x="4724503" y="3417627"/>
              <a:ext cx="939932" cy="563959"/>
            </a:xfrm>
            <a:custGeom>
              <a:avLst/>
              <a:gdLst>
                <a:gd name="connsiteX0" fmla="*/ 0 w 939932"/>
                <a:gd name="connsiteY0" fmla="*/ 0 h 563959"/>
                <a:gd name="connsiteX1" fmla="*/ 939932 w 939932"/>
                <a:gd name="connsiteY1" fmla="*/ 0 h 563959"/>
                <a:gd name="connsiteX2" fmla="*/ 939932 w 939932"/>
                <a:gd name="connsiteY2" fmla="*/ 563959 h 563959"/>
                <a:gd name="connsiteX3" fmla="*/ 0 w 939932"/>
                <a:gd name="connsiteY3" fmla="*/ 563959 h 563959"/>
                <a:gd name="connsiteX4" fmla="*/ 0 w 939932"/>
                <a:gd name="connsiteY4" fmla="*/ 0 h 563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9932" h="563959">
                  <a:moveTo>
                    <a:pt x="0" y="0"/>
                  </a:moveTo>
                  <a:lnTo>
                    <a:pt x="939932" y="0"/>
                  </a:lnTo>
                  <a:lnTo>
                    <a:pt x="939932" y="563959"/>
                  </a:lnTo>
                  <a:lnTo>
                    <a:pt x="0" y="563959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spcFirstLastPara="0" vert="horz" wrap="square" lIns="152400" tIns="152400" rIns="152400" bIns="152400" numCol="1" spcCol="1270" anchor="ctr" anchorCtr="0">
              <a:noAutofit/>
            </a:bodyPr>
            <a:lstStyle/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IN" sz="4000" kern="1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৫</a:t>
              </a:r>
              <a:endParaRPr lang="en-US" sz="40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>
              <a:off x="5758429" y="3417627"/>
              <a:ext cx="939932" cy="563959"/>
            </a:xfrm>
            <a:custGeom>
              <a:avLst/>
              <a:gdLst>
                <a:gd name="connsiteX0" fmla="*/ 0 w 939932"/>
                <a:gd name="connsiteY0" fmla="*/ 0 h 563959"/>
                <a:gd name="connsiteX1" fmla="*/ 939932 w 939932"/>
                <a:gd name="connsiteY1" fmla="*/ 0 h 563959"/>
                <a:gd name="connsiteX2" fmla="*/ 939932 w 939932"/>
                <a:gd name="connsiteY2" fmla="*/ 563959 h 563959"/>
                <a:gd name="connsiteX3" fmla="*/ 0 w 939932"/>
                <a:gd name="connsiteY3" fmla="*/ 563959 h 563959"/>
                <a:gd name="connsiteX4" fmla="*/ 0 w 939932"/>
                <a:gd name="connsiteY4" fmla="*/ 0 h 563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9932" h="563959">
                  <a:moveTo>
                    <a:pt x="0" y="0"/>
                  </a:moveTo>
                  <a:lnTo>
                    <a:pt x="939932" y="0"/>
                  </a:lnTo>
                  <a:lnTo>
                    <a:pt x="939932" y="563959"/>
                  </a:lnTo>
                  <a:lnTo>
                    <a:pt x="0" y="56395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152400" tIns="152400" rIns="152400" bIns="152400" numCol="1" spcCol="1270" anchor="ctr" anchorCtr="0">
              <a:noAutofit/>
            </a:bodyPr>
            <a:lstStyle/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IN" sz="4000" kern="1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৬</a:t>
              </a:r>
              <a:endParaRPr lang="en-US" sz="40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1" name="Freeform 20"/>
            <p:cNvSpPr/>
            <p:nvPr/>
          </p:nvSpPr>
          <p:spPr>
            <a:xfrm>
              <a:off x="6792355" y="3417627"/>
              <a:ext cx="939932" cy="563959"/>
            </a:xfrm>
            <a:custGeom>
              <a:avLst/>
              <a:gdLst>
                <a:gd name="connsiteX0" fmla="*/ 0 w 939932"/>
                <a:gd name="connsiteY0" fmla="*/ 0 h 563959"/>
                <a:gd name="connsiteX1" fmla="*/ 939932 w 939932"/>
                <a:gd name="connsiteY1" fmla="*/ 0 h 563959"/>
                <a:gd name="connsiteX2" fmla="*/ 939932 w 939932"/>
                <a:gd name="connsiteY2" fmla="*/ 563959 h 563959"/>
                <a:gd name="connsiteX3" fmla="*/ 0 w 939932"/>
                <a:gd name="connsiteY3" fmla="*/ 563959 h 563959"/>
                <a:gd name="connsiteX4" fmla="*/ 0 w 939932"/>
                <a:gd name="connsiteY4" fmla="*/ 0 h 563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9932" h="563959">
                  <a:moveTo>
                    <a:pt x="0" y="0"/>
                  </a:moveTo>
                  <a:lnTo>
                    <a:pt x="939932" y="0"/>
                  </a:lnTo>
                  <a:lnTo>
                    <a:pt x="939932" y="563959"/>
                  </a:lnTo>
                  <a:lnTo>
                    <a:pt x="0" y="56395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152400" tIns="152400" rIns="152400" bIns="152400" numCol="1" spcCol="1270" anchor="ctr" anchorCtr="0">
              <a:noAutofit/>
            </a:bodyPr>
            <a:lstStyle/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IN" sz="4000" kern="1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৭</a:t>
              </a:r>
              <a:endParaRPr lang="en-US" sz="40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4" name="Freeform 23"/>
            <p:cNvSpPr/>
            <p:nvPr/>
          </p:nvSpPr>
          <p:spPr>
            <a:xfrm>
              <a:off x="7826281" y="3417627"/>
              <a:ext cx="939932" cy="563959"/>
            </a:xfrm>
            <a:custGeom>
              <a:avLst/>
              <a:gdLst>
                <a:gd name="connsiteX0" fmla="*/ 0 w 939932"/>
                <a:gd name="connsiteY0" fmla="*/ 0 h 563959"/>
                <a:gd name="connsiteX1" fmla="*/ 939932 w 939932"/>
                <a:gd name="connsiteY1" fmla="*/ 0 h 563959"/>
                <a:gd name="connsiteX2" fmla="*/ 939932 w 939932"/>
                <a:gd name="connsiteY2" fmla="*/ 563959 h 563959"/>
                <a:gd name="connsiteX3" fmla="*/ 0 w 939932"/>
                <a:gd name="connsiteY3" fmla="*/ 563959 h 563959"/>
                <a:gd name="connsiteX4" fmla="*/ 0 w 939932"/>
                <a:gd name="connsiteY4" fmla="*/ 0 h 563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9932" h="563959">
                  <a:moveTo>
                    <a:pt x="0" y="0"/>
                  </a:moveTo>
                  <a:lnTo>
                    <a:pt x="939932" y="0"/>
                  </a:lnTo>
                  <a:lnTo>
                    <a:pt x="939932" y="563959"/>
                  </a:lnTo>
                  <a:lnTo>
                    <a:pt x="0" y="56395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152400" tIns="152400" rIns="152400" bIns="152400" numCol="1" spcCol="1270" anchor="ctr" anchorCtr="0">
              <a:noAutofit/>
            </a:bodyPr>
            <a:lstStyle/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IN" sz="4000" kern="1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৮</a:t>
              </a:r>
              <a:endParaRPr lang="en-US" sz="40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816371" y="1551233"/>
            <a:ext cx="2582505" cy="800879"/>
            <a:chOff x="2138724" y="41859"/>
            <a:chExt cx="970904" cy="582542"/>
          </a:xfrm>
          <a:solidFill>
            <a:srgbClr val="C00000"/>
          </a:solidFill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</p:grpSpPr>
        <p:sp>
          <p:nvSpPr>
            <p:cNvPr id="26" name="Rectangle 25"/>
            <p:cNvSpPr/>
            <p:nvPr/>
          </p:nvSpPr>
          <p:spPr>
            <a:xfrm>
              <a:off x="2138724" y="41859"/>
              <a:ext cx="970904" cy="582542"/>
            </a:xfrm>
            <a:prstGeom prst="rect">
              <a:avLst/>
            </a:prstGeom>
            <a:grpFill/>
            <a:ln>
              <a:noFill/>
            </a:ln>
            <a:effectLst/>
            <a:sp3d prstMaterial="softEdge">
              <a:bevelT w="127000" prst="artDeco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2138724" y="41859"/>
              <a:ext cx="970904" cy="582542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3600" kern="1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লক্ষ</a:t>
              </a:r>
              <a:endParaRPr lang="en-US" sz="36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478009" y="1469010"/>
            <a:ext cx="2788052" cy="883102"/>
            <a:chOff x="4356815" y="41859"/>
            <a:chExt cx="931022" cy="582542"/>
          </a:xfrm>
          <a:solidFill>
            <a:srgbClr val="C00000"/>
          </a:solidFill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</p:grpSpPr>
        <p:sp>
          <p:nvSpPr>
            <p:cNvPr id="29" name="Rectangle 28"/>
            <p:cNvSpPr/>
            <p:nvPr/>
          </p:nvSpPr>
          <p:spPr>
            <a:xfrm>
              <a:off x="4408092" y="41859"/>
              <a:ext cx="837527" cy="582542"/>
            </a:xfrm>
            <a:prstGeom prst="rect">
              <a:avLst/>
            </a:prstGeom>
            <a:grpFill/>
            <a:ln>
              <a:noFill/>
            </a:ln>
            <a:effectLst/>
            <a:sp3d prstMaterial="softEdge">
              <a:bevelT w="127000" prst="artDeco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4356815" y="41859"/>
              <a:ext cx="931022" cy="582542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3600" kern="1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হাজার</a:t>
              </a:r>
              <a:endParaRPr lang="en-US" sz="36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33" name="Rectangle 32"/>
          <p:cNvSpPr/>
          <p:nvPr/>
        </p:nvSpPr>
        <p:spPr>
          <a:xfrm>
            <a:off x="319937" y="4413702"/>
            <a:ext cx="1426230" cy="884489"/>
          </a:xfrm>
          <a:prstGeom prst="rect">
            <a:avLst/>
          </a:prstGeom>
          <a:ln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spcFirstLastPara="0" vert="horz" wrap="square" lIns="102870" tIns="102870" rIns="102870" bIns="102870" numCol="1" spcCol="1270" anchor="ctr" anchorCtr="0">
            <a:noAutofit/>
          </a:bodyPr>
          <a:lstStyle/>
          <a:p>
            <a:pPr lvl="0" algn="ctr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কোটি </a:t>
            </a:r>
            <a:endParaRPr lang="en-US" sz="28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871870" y="4413702"/>
            <a:ext cx="2560811" cy="925744"/>
          </a:xfrm>
          <a:prstGeom prst="rect">
            <a:avLst/>
          </a:prstGeom>
          <a:ln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spcFirstLastPara="0" vert="horz" wrap="square" lIns="102870" tIns="102870" rIns="102870" bIns="102870" numCol="1" spcCol="1270" anchor="ctr" anchorCtr="0">
            <a:noAutofit/>
          </a:bodyPr>
          <a:lstStyle/>
          <a:p>
            <a:pPr lvl="0" algn="ctr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তেইশ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endParaRPr lang="en-US" sz="28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4527706" y="4448556"/>
            <a:ext cx="2738356" cy="925015"/>
            <a:chOff x="4356815" y="41859"/>
            <a:chExt cx="931022" cy="582542"/>
          </a:xfrm>
          <a:solidFill>
            <a:schemeClr val="tx1"/>
          </a:solidFill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</p:grpSpPr>
        <p:sp>
          <p:nvSpPr>
            <p:cNvPr id="38" name="Rectangle 37"/>
            <p:cNvSpPr/>
            <p:nvPr/>
          </p:nvSpPr>
          <p:spPr>
            <a:xfrm>
              <a:off x="4408092" y="41859"/>
              <a:ext cx="837527" cy="582542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Rectangle 38"/>
            <p:cNvSpPr/>
            <p:nvPr/>
          </p:nvSpPr>
          <p:spPr>
            <a:xfrm>
              <a:off x="4356815" y="41859"/>
              <a:ext cx="931022" cy="582542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IN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পয়তাল্লিশ </a:t>
              </a:r>
              <a:r>
                <a:rPr lang="bn-BD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BD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হাজার  </a:t>
              </a:r>
              <a:endParaRPr lang="en-US" sz="28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7266061" y="4510724"/>
            <a:ext cx="4017335" cy="800681"/>
            <a:chOff x="4356815" y="41859"/>
            <a:chExt cx="931022" cy="582542"/>
          </a:xfrm>
          <a:solidFill>
            <a:schemeClr val="tx1"/>
          </a:solidFill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</p:grpSpPr>
        <p:sp>
          <p:nvSpPr>
            <p:cNvPr id="41" name="Rectangle 40"/>
            <p:cNvSpPr/>
            <p:nvPr/>
          </p:nvSpPr>
          <p:spPr>
            <a:xfrm>
              <a:off x="4408092" y="41859"/>
              <a:ext cx="837527" cy="582542"/>
            </a:xfrm>
            <a:prstGeom prst="rect">
              <a:avLst/>
            </a:prstGeom>
            <a:grpFill/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2" name="Rectangle 41"/>
            <p:cNvSpPr/>
            <p:nvPr/>
          </p:nvSpPr>
          <p:spPr>
            <a:xfrm>
              <a:off x="4356815" y="41859"/>
              <a:ext cx="931022" cy="582542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IN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ছয় </a:t>
              </a:r>
              <a:r>
                <a:rPr lang="bn-BD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শত </a:t>
              </a:r>
              <a:r>
                <a:rPr lang="bn-IN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আটাত্তুর </a:t>
              </a:r>
              <a:r>
                <a:rPr lang="bn-BD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endParaRPr lang="en-US" sz="28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927545" y="336177"/>
            <a:ext cx="9732551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দেশীয় পদ্ধতিতে সংখ্যা পঠন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213888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7" grpId="0" build="p" animBg="1"/>
      <p:bldP spid="8" grpId="0" build="p" animBg="1"/>
      <p:bldP spid="9" grpId="0" build="p" animBg="1"/>
      <p:bldP spid="10" grpId="0" build="p" animBg="1"/>
      <p:bldP spid="11" grpId="0" build="p" animBg="1"/>
      <p:bldP spid="12" grpId="0" build="p" animBg="1"/>
      <p:bldP spid="33" grpId="0" animBg="1"/>
      <p:bldP spid="36" grpId="0" animBg="1"/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1669" y="4084016"/>
            <a:ext cx="11026587" cy="646331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কথায় লিখঃ </a:t>
            </a: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৩৪৫৬৭৮, ৯৮০৭৬৫৪৬ ,২৩৪৫৬ 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1669" y="4853640"/>
            <a:ext cx="11026587" cy="646331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অঙ্কে লিখঃ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দশ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কোটি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আট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লক্ষ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ত্রিশ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হাজার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চার শত একুশ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00198" y="339768"/>
            <a:ext cx="9009531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IN" sz="5400" dirty="0">
                <a:latin typeface="NikoshBAN" pitchFamily="2" charset="0"/>
                <a:cs typeface="NikoshBAN" pitchFamily="2" charset="0"/>
              </a:rPr>
              <a:t>একক কাজঃ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2032" y="1378734"/>
            <a:ext cx="2447367" cy="244736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78224" y="5705940"/>
            <a:ext cx="11396068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অঙ্কে লিখঃ </a:t>
            </a:r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তিনশত  </a:t>
            </a:r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কোটি </a:t>
            </a:r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বার </a:t>
            </a:r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 </a:t>
            </a:r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চল্লিশ </a:t>
            </a:r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 </a:t>
            </a:r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 শত তের </a:t>
            </a:r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28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4268" y="1538115"/>
            <a:ext cx="8628185" cy="959339"/>
          </a:xfrm>
          <a:prstGeom prst="rect">
            <a:avLst/>
          </a:prstGeom>
          <a:solidFill>
            <a:schemeClr val="accent2"/>
          </a:solidFill>
        </p:spPr>
      </p:sp>
      <p:sp>
        <p:nvSpPr>
          <p:cNvPr id="3" name="Freeform 2"/>
          <p:cNvSpPr/>
          <p:nvPr/>
        </p:nvSpPr>
        <p:spPr>
          <a:xfrm>
            <a:off x="466460" y="1655046"/>
            <a:ext cx="1458334" cy="725475"/>
          </a:xfrm>
          <a:custGeom>
            <a:avLst/>
            <a:gdLst>
              <a:gd name="connsiteX0" fmla="*/ 0 w 1589310"/>
              <a:gd name="connsiteY0" fmla="*/ 0 h 725475"/>
              <a:gd name="connsiteX1" fmla="*/ 1589310 w 1589310"/>
              <a:gd name="connsiteY1" fmla="*/ 0 h 725475"/>
              <a:gd name="connsiteX2" fmla="*/ 1589310 w 1589310"/>
              <a:gd name="connsiteY2" fmla="*/ 725475 h 725475"/>
              <a:gd name="connsiteX3" fmla="*/ 0 w 1589310"/>
              <a:gd name="connsiteY3" fmla="*/ 725475 h 725475"/>
              <a:gd name="connsiteX4" fmla="*/ 0 w 1589310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9310" h="725475">
                <a:moveTo>
                  <a:pt x="0" y="0"/>
                </a:moveTo>
                <a:lnTo>
                  <a:pt x="1589310" y="0"/>
                </a:lnTo>
                <a:lnTo>
                  <a:pt x="1589310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বিলিয়ন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2059624" y="1667583"/>
            <a:ext cx="1464575" cy="725475"/>
          </a:xfrm>
          <a:custGeom>
            <a:avLst/>
            <a:gdLst>
              <a:gd name="connsiteX0" fmla="*/ 0 w 1589310"/>
              <a:gd name="connsiteY0" fmla="*/ 0 h 725475"/>
              <a:gd name="connsiteX1" fmla="*/ 1589310 w 1589310"/>
              <a:gd name="connsiteY1" fmla="*/ 0 h 725475"/>
              <a:gd name="connsiteX2" fmla="*/ 1589310 w 1589310"/>
              <a:gd name="connsiteY2" fmla="*/ 725475 h 725475"/>
              <a:gd name="connsiteX3" fmla="*/ 0 w 1589310"/>
              <a:gd name="connsiteY3" fmla="*/ 725475 h 725475"/>
              <a:gd name="connsiteX4" fmla="*/ 0 w 1589310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9310" h="725475">
                <a:moveTo>
                  <a:pt x="0" y="0"/>
                </a:moveTo>
                <a:lnTo>
                  <a:pt x="1589310" y="0"/>
                </a:lnTo>
                <a:lnTo>
                  <a:pt x="1589310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মিলিয়ন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3659028" y="1655046"/>
            <a:ext cx="1603651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হাজার 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5369251" y="1655046"/>
            <a:ext cx="1016719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শতক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6492010" y="1655046"/>
            <a:ext cx="1016719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দশক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7638747" y="1655046"/>
            <a:ext cx="1016719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4268" y="2380521"/>
            <a:ext cx="8628185" cy="959339"/>
          </a:xfrm>
          <a:prstGeom prst="rect">
            <a:avLst/>
          </a:prstGeom>
          <a:solidFill>
            <a:schemeClr val="accent2"/>
          </a:solidFill>
        </p:spPr>
      </p:sp>
      <p:sp>
        <p:nvSpPr>
          <p:cNvPr id="10" name="Freeform 9"/>
          <p:cNvSpPr/>
          <p:nvPr/>
        </p:nvSpPr>
        <p:spPr>
          <a:xfrm>
            <a:off x="4720213" y="2497451"/>
            <a:ext cx="542466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IN" sz="3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 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5369251" y="2509175"/>
            <a:ext cx="1016719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IN" sz="3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৯ 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6492010" y="2497452"/>
            <a:ext cx="1016719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IN" sz="34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7638747" y="2497452"/>
            <a:ext cx="1016719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IN" sz="3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৭ 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4173497" y="2497450"/>
            <a:ext cx="542466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IN" sz="3400" dirty="0"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3626781" y="2497449"/>
            <a:ext cx="542466" cy="712697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IN" sz="34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3027382" y="2497448"/>
            <a:ext cx="482696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IN" sz="3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2544068" y="2484917"/>
            <a:ext cx="483313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IN" sz="34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2059625" y="2484673"/>
            <a:ext cx="484444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IN" sz="3400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1468609" y="2484672"/>
            <a:ext cx="484444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IN" sz="34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960516" y="2484672"/>
            <a:ext cx="484444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IN" sz="34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466460" y="2484671"/>
            <a:ext cx="484444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54268" y="3339850"/>
            <a:ext cx="8628185" cy="1619449"/>
          </a:xfrm>
          <a:prstGeom prst="rect">
            <a:avLst/>
          </a:prstGeom>
          <a:solidFill>
            <a:schemeClr val="accent2"/>
          </a:solidFill>
        </p:spPr>
      </p:sp>
      <p:sp>
        <p:nvSpPr>
          <p:cNvPr id="23" name="Freeform 22"/>
          <p:cNvSpPr/>
          <p:nvPr/>
        </p:nvSpPr>
        <p:spPr>
          <a:xfrm>
            <a:off x="466460" y="3432580"/>
            <a:ext cx="1510039" cy="1526720"/>
          </a:xfrm>
          <a:custGeom>
            <a:avLst/>
            <a:gdLst>
              <a:gd name="connsiteX0" fmla="*/ 0 w 1589310"/>
              <a:gd name="connsiteY0" fmla="*/ 0 h 725475"/>
              <a:gd name="connsiteX1" fmla="*/ 1589310 w 1589310"/>
              <a:gd name="connsiteY1" fmla="*/ 0 h 725475"/>
              <a:gd name="connsiteX2" fmla="*/ 1589310 w 1589310"/>
              <a:gd name="connsiteY2" fmla="*/ 725475 h 725475"/>
              <a:gd name="connsiteX3" fmla="*/ 0 w 1589310"/>
              <a:gd name="connsiteY3" fmla="*/ 725475 h 725475"/>
              <a:gd name="connsiteX4" fmla="*/ 0 w 1589310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9310" h="725475">
                <a:moveTo>
                  <a:pt x="0" y="0"/>
                </a:moveTo>
                <a:lnTo>
                  <a:pt x="1589310" y="0"/>
                </a:lnTo>
                <a:lnTo>
                  <a:pt x="1589310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একশত </a:t>
            </a:r>
            <a:r>
              <a:rPr lang="bn-IN" sz="34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তেইশ </a:t>
            </a:r>
            <a:r>
              <a:rPr lang="bn-BD" sz="34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4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বিলিয়ন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2059625" y="3445117"/>
            <a:ext cx="1492832" cy="1514182"/>
          </a:xfrm>
          <a:custGeom>
            <a:avLst/>
            <a:gdLst>
              <a:gd name="connsiteX0" fmla="*/ 0 w 1589310"/>
              <a:gd name="connsiteY0" fmla="*/ 0 h 725475"/>
              <a:gd name="connsiteX1" fmla="*/ 1589310 w 1589310"/>
              <a:gd name="connsiteY1" fmla="*/ 0 h 725475"/>
              <a:gd name="connsiteX2" fmla="*/ 1589310 w 1589310"/>
              <a:gd name="connsiteY2" fmla="*/ 725475 h 725475"/>
              <a:gd name="connsiteX3" fmla="*/ 0 w 1589310"/>
              <a:gd name="connsiteY3" fmla="*/ 725475 h 725475"/>
              <a:gd name="connsiteX4" fmla="*/ 0 w 1589310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9310" h="725475">
                <a:moveTo>
                  <a:pt x="0" y="0"/>
                </a:moveTo>
                <a:lnTo>
                  <a:pt x="1589310" y="0"/>
                </a:lnTo>
                <a:lnTo>
                  <a:pt x="1589310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IN" sz="3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চার</a:t>
            </a:r>
            <a:r>
              <a:rPr lang="bn-BD" sz="3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শত </a:t>
            </a:r>
            <a:r>
              <a:rPr lang="bn-IN" sz="3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বিরাশি </a:t>
            </a:r>
            <a:r>
              <a:rPr lang="bn-BD" sz="3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4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মিলিয়ন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3659028" y="3432580"/>
            <a:ext cx="1603651" cy="1526719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IN" sz="3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সাত</a:t>
            </a:r>
            <a:r>
              <a:rPr lang="bn-BD" sz="3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শত</a:t>
            </a:r>
            <a:r>
              <a:rPr lang="bn-IN" sz="3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চুয়ান্ন </a:t>
            </a:r>
            <a:r>
              <a:rPr lang="bn-BD" sz="3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4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হাজার 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5369251" y="3432580"/>
            <a:ext cx="3286215" cy="1526719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IN" sz="3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bn-BD" sz="34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শত </a:t>
            </a:r>
            <a:r>
              <a:rPr lang="bn-IN" sz="34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সাতাশি </a:t>
            </a:r>
            <a:r>
              <a:rPr lang="bn-BD" sz="34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27545" y="336177"/>
            <a:ext cx="9732551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আন্তর্জাতিক  পদ্ধতিতে সংখ্যা পঠন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146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000"/>
                            </p:stCondLst>
                            <p:childTnLst>
                              <p:par>
                                <p:cTn id="9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1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000"/>
                            </p:stCondLst>
                            <p:childTnLst>
                              <p:par>
                                <p:cTn id="12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2000"/>
                            </p:stCondLst>
                            <p:childTnLst>
                              <p:par>
                                <p:cTn id="13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3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1354" y="2253265"/>
            <a:ext cx="8663352" cy="842409"/>
          </a:xfrm>
          <a:prstGeom prst="rect">
            <a:avLst/>
          </a:prstGeom>
          <a:solidFill>
            <a:schemeClr val="accent2"/>
          </a:solidFill>
        </p:spPr>
      </p:sp>
      <p:sp>
        <p:nvSpPr>
          <p:cNvPr id="3" name="Rectangle 2"/>
          <p:cNvSpPr/>
          <p:nvPr/>
        </p:nvSpPr>
        <p:spPr>
          <a:xfrm>
            <a:off x="281354" y="3088989"/>
            <a:ext cx="8659103" cy="959339"/>
          </a:xfrm>
          <a:prstGeom prst="rect">
            <a:avLst/>
          </a:prstGeom>
          <a:solidFill>
            <a:schemeClr val="accent2"/>
          </a:solidFill>
        </p:spPr>
      </p:sp>
      <p:sp>
        <p:nvSpPr>
          <p:cNvPr id="4" name="Rectangle 3"/>
          <p:cNvSpPr/>
          <p:nvPr/>
        </p:nvSpPr>
        <p:spPr>
          <a:xfrm>
            <a:off x="281354" y="1396699"/>
            <a:ext cx="8663353" cy="842409"/>
          </a:xfrm>
          <a:prstGeom prst="rect">
            <a:avLst/>
          </a:prstGeom>
          <a:solidFill>
            <a:schemeClr val="accent2"/>
          </a:solidFill>
        </p:spPr>
      </p:sp>
      <p:sp>
        <p:nvSpPr>
          <p:cNvPr id="5" name="Freeform 4"/>
          <p:cNvSpPr/>
          <p:nvPr/>
        </p:nvSpPr>
        <p:spPr>
          <a:xfrm>
            <a:off x="3512257" y="1450522"/>
            <a:ext cx="795263" cy="725475"/>
          </a:xfrm>
          <a:custGeom>
            <a:avLst/>
            <a:gdLst>
              <a:gd name="connsiteX0" fmla="*/ 0 w 1589310"/>
              <a:gd name="connsiteY0" fmla="*/ 0 h 725475"/>
              <a:gd name="connsiteX1" fmla="*/ 1589310 w 1589310"/>
              <a:gd name="connsiteY1" fmla="*/ 0 h 725475"/>
              <a:gd name="connsiteX2" fmla="*/ 1589310 w 1589310"/>
              <a:gd name="connsiteY2" fmla="*/ 725475 h 725475"/>
              <a:gd name="connsiteX3" fmla="*/ 0 w 1589310"/>
              <a:gd name="connsiteY3" fmla="*/ 725475 h 725475"/>
              <a:gd name="connsiteX4" fmla="*/ 0 w 1589310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9310" h="725475">
                <a:moveTo>
                  <a:pt x="0" y="0"/>
                </a:moveTo>
                <a:lnTo>
                  <a:pt x="1589310" y="0"/>
                </a:lnTo>
                <a:lnTo>
                  <a:pt x="1589310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endParaRPr lang="en-US" sz="28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4315093" y="1450522"/>
            <a:ext cx="839049" cy="725475"/>
          </a:xfrm>
          <a:custGeom>
            <a:avLst/>
            <a:gdLst>
              <a:gd name="connsiteX0" fmla="*/ 0 w 1589310"/>
              <a:gd name="connsiteY0" fmla="*/ 0 h 725475"/>
              <a:gd name="connsiteX1" fmla="*/ 1589310 w 1589310"/>
              <a:gd name="connsiteY1" fmla="*/ 0 h 725475"/>
              <a:gd name="connsiteX2" fmla="*/ 1589310 w 1589310"/>
              <a:gd name="connsiteY2" fmla="*/ 725475 h 725475"/>
              <a:gd name="connsiteX3" fmla="*/ 0 w 1589310"/>
              <a:gd name="connsiteY3" fmla="*/ 725475 h 725475"/>
              <a:gd name="connsiteX4" fmla="*/ 0 w 1589310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9310" h="725475">
                <a:moveTo>
                  <a:pt x="0" y="0"/>
                </a:moveTo>
                <a:lnTo>
                  <a:pt x="1589310" y="0"/>
                </a:lnTo>
                <a:lnTo>
                  <a:pt x="1589310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অযুত</a:t>
            </a:r>
            <a:endParaRPr lang="en-US" sz="28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5163461" y="1450523"/>
            <a:ext cx="940759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kern="1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 </a:t>
            </a:r>
            <a:endParaRPr lang="en-US" sz="28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6136987" y="1463057"/>
            <a:ext cx="873942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kern="1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শতক</a:t>
            </a:r>
            <a:endParaRPr lang="en-US" sz="28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7052450" y="1450523"/>
            <a:ext cx="905393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kern="1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দশক</a:t>
            </a:r>
            <a:endParaRPr lang="en-US" sz="28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7988173" y="1450523"/>
            <a:ext cx="905393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kern="1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28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335716" y="2311731"/>
            <a:ext cx="1128014" cy="725475"/>
          </a:xfrm>
          <a:custGeom>
            <a:avLst/>
            <a:gdLst>
              <a:gd name="connsiteX0" fmla="*/ 0 w 1589310"/>
              <a:gd name="connsiteY0" fmla="*/ 0 h 725475"/>
              <a:gd name="connsiteX1" fmla="*/ 1589310 w 1589310"/>
              <a:gd name="connsiteY1" fmla="*/ 0 h 725475"/>
              <a:gd name="connsiteX2" fmla="*/ 1589310 w 1589310"/>
              <a:gd name="connsiteY2" fmla="*/ 725475 h 725475"/>
              <a:gd name="connsiteX3" fmla="*/ 0 w 1589310"/>
              <a:gd name="connsiteY3" fmla="*/ 725475 h 725475"/>
              <a:gd name="connsiteX4" fmla="*/ 0 w 1589310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9310" h="725475">
                <a:moveTo>
                  <a:pt x="0" y="0"/>
                </a:moveTo>
                <a:lnTo>
                  <a:pt x="1589310" y="0"/>
                </a:lnTo>
                <a:lnTo>
                  <a:pt x="1589310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kern="1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বিলিয়ন</a:t>
            </a:r>
            <a:endParaRPr lang="en-US" sz="28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1463730" y="2305466"/>
            <a:ext cx="2046467" cy="725475"/>
          </a:xfrm>
          <a:custGeom>
            <a:avLst/>
            <a:gdLst>
              <a:gd name="connsiteX0" fmla="*/ 0 w 1589310"/>
              <a:gd name="connsiteY0" fmla="*/ 0 h 725475"/>
              <a:gd name="connsiteX1" fmla="*/ 1589310 w 1589310"/>
              <a:gd name="connsiteY1" fmla="*/ 0 h 725475"/>
              <a:gd name="connsiteX2" fmla="*/ 1589310 w 1589310"/>
              <a:gd name="connsiteY2" fmla="*/ 725475 h 725475"/>
              <a:gd name="connsiteX3" fmla="*/ 0 w 1589310"/>
              <a:gd name="connsiteY3" fmla="*/ 725475 h 725475"/>
              <a:gd name="connsiteX4" fmla="*/ 0 w 1589310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9310" h="725475">
                <a:moveTo>
                  <a:pt x="0" y="0"/>
                </a:moveTo>
                <a:lnTo>
                  <a:pt x="1589310" y="0"/>
                </a:lnTo>
                <a:lnTo>
                  <a:pt x="1589310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kern="1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মিলিয়ন</a:t>
            </a:r>
            <a:endParaRPr lang="en-US" sz="28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3526954" y="2292928"/>
            <a:ext cx="2562218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kern="1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 </a:t>
            </a:r>
            <a:endParaRPr lang="en-US" sz="28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6136987" y="2292929"/>
            <a:ext cx="905393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kern="1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শতক</a:t>
            </a:r>
            <a:endParaRPr lang="en-US" sz="28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7075895" y="2280393"/>
            <a:ext cx="905393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kern="1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দশক</a:t>
            </a:r>
            <a:endParaRPr lang="en-US" sz="28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7988172" y="2267857"/>
            <a:ext cx="905393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kern="1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28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2587473" y="1463057"/>
            <a:ext cx="939481" cy="725475"/>
          </a:xfrm>
          <a:custGeom>
            <a:avLst/>
            <a:gdLst>
              <a:gd name="connsiteX0" fmla="*/ 0 w 1589310"/>
              <a:gd name="connsiteY0" fmla="*/ 0 h 725475"/>
              <a:gd name="connsiteX1" fmla="*/ 1589310 w 1589310"/>
              <a:gd name="connsiteY1" fmla="*/ 0 h 725475"/>
              <a:gd name="connsiteX2" fmla="*/ 1589310 w 1589310"/>
              <a:gd name="connsiteY2" fmla="*/ 725475 h 725475"/>
              <a:gd name="connsiteX3" fmla="*/ 0 w 1589310"/>
              <a:gd name="connsiteY3" fmla="*/ 725475 h 725475"/>
              <a:gd name="connsiteX4" fmla="*/ 0 w 1589310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9310" h="725475">
                <a:moveTo>
                  <a:pt x="0" y="0"/>
                </a:moveTo>
                <a:lnTo>
                  <a:pt x="1589310" y="0"/>
                </a:lnTo>
                <a:lnTo>
                  <a:pt x="1589310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নিযুত</a:t>
            </a:r>
            <a:endParaRPr lang="en-US" sz="28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1805147" y="1463057"/>
            <a:ext cx="852664" cy="725475"/>
          </a:xfrm>
          <a:custGeom>
            <a:avLst/>
            <a:gdLst>
              <a:gd name="connsiteX0" fmla="*/ 0 w 1589310"/>
              <a:gd name="connsiteY0" fmla="*/ 0 h 725475"/>
              <a:gd name="connsiteX1" fmla="*/ 1589310 w 1589310"/>
              <a:gd name="connsiteY1" fmla="*/ 0 h 725475"/>
              <a:gd name="connsiteX2" fmla="*/ 1589310 w 1589310"/>
              <a:gd name="connsiteY2" fmla="*/ 725475 h 725475"/>
              <a:gd name="connsiteX3" fmla="*/ 0 w 1589310"/>
              <a:gd name="connsiteY3" fmla="*/ 725475 h 725475"/>
              <a:gd name="connsiteX4" fmla="*/ 0 w 1589310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9310" h="725475">
                <a:moveTo>
                  <a:pt x="0" y="0"/>
                </a:moveTo>
                <a:lnTo>
                  <a:pt x="1589310" y="0"/>
                </a:lnTo>
                <a:lnTo>
                  <a:pt x="1589310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কোটি </a:t>
            </a:r>
            <a:endParaRPr lang="en-US" sz="28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1298408" y="1488437"/>
            <a:ext cx="423327" cy="725475"/>
          </a:xfrm>
          <a:custGeom>
            <a:avLst/>
            <a:gdLst>
              <a:gd name="connsiteX0" fmla="*/ 0 w 1589310"/>
              <a:gd name="connsiteY0" fmla="*/ 0 h 725475"/>
              <a:gd name="connsiteX1" fmla="*/ 1589310 w 1589310"/>
              <a:gd name="connsiteY1" fmla="*/ 0 h 725475"/>
              <a:gd name="connsiteX2" fmla="*/ 1589310 w 1589310"/>
              <a:gd name="connsiteY2" fmla="*/ 725475 h 725475"/>
              <a:gd name="connsiteX3" fmla="*/ 0 w 1589310"/>
              <a:gd name="connsiteY3" fmla="*/ 725475 h 725475"/>
              <a:gd name="connsiteX4" fmla="*/ 0 w 1589310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9310" h="725475">
                <a:moveTo>
                  <a:pt x="0" y="0"/>
                </a:moveTo>
                <a:lnTo>
                  <a:pt x="1589310" y="0"/>
                </a:lnTo>
                <a:lnTo>
                  <a:pt x="1589310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755749" y="1447183"/>
            <a:ext cx="423327" cy="725475"/>
          </a:xfrm>
          <a:custGeom>
            <a:avLst/>
            <a:gdLst>
              <a:gd name="connsiteX0" fmla="*/ 0 w 1589310"/>
              <a:gd name="connsiteY0" fmla="*/ 0 h 725475"/>
              <a:gd name="connsiteX1" fmla="*/ 1589310 w 1589310"/>
              <a:gd name="connsiteY1" fmla="*/ 0 h 725475"/>
              <a:gd name="connsiteX2" fmla="*/ 1589310 w 1589310"/>
              <a:gd name="connsiteY2" fmla="*/ 725475 h 725475"/>
              <a:gd name="connsiteX3" fmla="*/ 0 w 1589310"/>
              <a:gd name="connsiteY3" fmla="*/ 725475 h 725475"/>
              <a:gd name="connsiteX4" fmla="*/ 0 w 1589310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9310" h="725475">
                <a:moveTo>
                  <a:pt x="0" y="0"/>
                </a:moveTo>
                <a:lnTo>
                  <a:pt x="1589310" y="0"/>
                </a:lnTo>
                <a:lnTo>
                  <a:pt x="1589310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5216018" y="3209855"/>
            <a:ext cx="864610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</a:t>
            </a:r>
            <a:endParaRPr lang="en-US" sz="34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6136604" y="3193139"/>
            <a:ext cx="929523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IN" sz="3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34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7102613" y="3193139"/>
            <a:ext cx="855230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IN" sz="3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34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7981288" y="3205916"/>
            <a:ext cx="912277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IN" sz="3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 </a:t>
            </a:r>
            <a:endParaRPr lang="en-US" sz="34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4407877" y="3205916"/>
            <a:ext cx="778397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400" kern="1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34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3577429" y="3205916"/>
            <a:ext cx="796263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400" kern="1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34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2657811" y="3205916"/>
            <a:ext cx="910271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IN" sz="3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sz="34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1979741" y="3205916"/>
            <a:ext cx="697606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IN" sz="3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34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Freeform 28"/>
          <p:cNvSpPr/>
          <p:nvPr/>
        </p:nvSpPr>
        <p:spPr>
          <a:xfrm>
            <a:off x="1463730" y="3205916"/>
            <a:ext cx="516010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IN" sz="3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endParaRPr lang="en-US" sz="34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Freeform 29"/>
          <p:cNvSpPr/>
          <p:nvPr/>
        </p:nvSpPr>
        <p:spPr>
          <a:xfrm>
            <a:off x="1039604" y="3205916"/>
            <a:ext cx="379373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IN" sz="3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endParaRPr lang="en-US" sz="34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642165" y="3205916"/>
            <a:ext cx="387245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IN" sz="3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endParaRPr lang="en-US" sz="34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Freeform 31"/>
          <p:cNvSpPr/>
          <p:nvPr/>
        </p:nvSpPr>
        <p:spPr>
          <a:xfrm>
            <a:off x="335716" y="3205916"/>
            <a:ext cx="338904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IN" sz="3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endParaRPr lang="en-US" sz="34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92348" y="4980861"/>
            <a:ext cx="6194129" cy="646331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n w="0"/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১মিলিয়ন = ১০ লক্ষ </a:t>
            </a:r>
            <a:endParaRPr lang="en-US" sz="3600" dirty="0">
              <a:ln w="0"/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809288" y="4980860"/>
            <a:ext cx="4822418" cy="646331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n w="0"/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১বিলিয়ন = ১০০ কোটি </a:t>
            </a:r>
            <a:endParaRPr lang="en-US" sz="3600" dirty="0">
              <a:ln w="0"/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05168" y="470647"/>
            <a:ext cx="11126538" cy="7694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দেশীয় ও আন্তর্জাতিক গণনা পদ্ধতির মধ্যে পারস্পারিক সম্পর্ক 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955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000"/>
                            </p:stCondLst>
                            <p:childTnLst>
                              <p:par>
                                <p:cTn id="16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2000"/>
                            </p:stCondLst>
                            <p:childTnLst>
                              <p:par>
                                <p:cTn id="17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1000"/>
                            </p:stCondLst>
                            <p:childTnLst>
                              <p:par>
                                <p:cTn id="18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2000"/>
                            </p:stCondLst>
                            <p:childTnLst>
                              <p:par>
                                <p:cTn id="19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1000"/>
                            </p:stCondLst>
                            <p:childTnLst>
                              <p:par>
                                <p:cTn id="20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2000"/>
                            </p:stCondLst>
                            <p:childTnLst>
                              <p:par>
                                <p:cTn id="20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9" grpId="0" animBg="1"/>
      <p:bldP spid="40" grpId="0" animBg="1"/>
      <p:bldP spid="4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199" y="178405"/>
            <a:ext cx="7745508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IN" sz="4800" dirty="0">
                <a:latin typeface="NikoshBAN" pitchFamily="2" charset="0"/>
                <a:cs typeface="NikoshBAN" pitchFamily="2" charset="0"/>
              </a:rPr>
              <a:t>একক কাজঃ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4268" y="3539465"/>
            <a:ext cx="11552250" cy="13234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আন্তর্জাতিক পদ্ধতিতে কথায় লিখঃ 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১২৩৪৫৬৭৮৯০১২,  ৯৮৭৬৫৪৩২১০১২১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8719" y="1115608"/>
            <a:ext cx="2018469" cy="237925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4268" y="5025933"/>
            <a:ext cx="11552250" cy="13234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আন্তর্জাতিক পদ্ধতিতে অঙ্কে  লিখঃসাত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শত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তেইশ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বিলিয়ন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চার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শত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একাশি 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মিলিয়ন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নয়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শত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চুয়ান্ন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হাজার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আট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শত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চুয়ান্ন ।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679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345573" y="389965"/>
            <a:ext cx="7584142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6177" y="3657599"/>
            <a:ext cx="11376212" cy="29045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১।  ত্রিশ মিলিয়ন কে লক্ষতে প্রকাশ করঃ </a:t>
            </a:r>
          </a:p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২। ২৩৪ কোটিকে বিলিয়নে প্রকাশ করঃ </a:t>
            </a:r>
          </a:p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৩। দেশীয় ও আন্তর্জাতিক পদ্ধতিতে  কথায় লিখঃ </a:t>
            </a:r>
          </a:p>
          <a:p>
            <a:r>
              <a:rPr lang="bn-IN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 ১২৩৪৫৬৭৮৯০, ৯০৮৭৬৫৪৩২১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501307" y="1486736"/>
            <a:ext cx="4124325" cy="2152371"/>
            <a:chOff x="2294683" y="1505228"/>
            <a:chExt cx="4124325" cy="2152371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94683" y="1514474"/>
              <a:ext cx="2143125" cy="2143125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75883" y="1505228"/>
              <a:ext cx="2143125" cy="2143125"/>
            </a:xfrm>
            <a:prstGeom prst="rect">
              <a:avLst/>
            </a:prstGeom>
          </p:spPr>
        </p:pic>
      </p:grpSp>
      <p:grpSp>
        <p:nvGrpSpPr>
          <p:cNvPr id="15" name="Group 14"/>
          <p:cNvGrpSpPr/>
          <p:nvPr/>
        </p:nvGrpSpPr>
        <p:grpSpPr>
          <a:xfrm>
            <a:off x="6867552" y="1495982"/>
            <a:ext cx="4124325" cy="2152371"/>
            <a:chOff x="2294683" y="1505228"/>
            <a:chExt cx="4124325" cy="2152371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94683" y="1514474"/>
              <a:ext cx="2143125" cy="2143125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75883" y="1505228"/>
              <a:ext cx="2143125" cy="21431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5651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6282" y="1549700"/>
            <a:ext cx="8408532" cy="64633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bn-BD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অঙ্কপাতন বলতে কী বুঝ ?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6282" y="2313059"/>
            <a:ext cx="8644171" cy="64633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bn-BD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দেশীয় পদ্ধতিতে সংখ্যা</a:t>
            </a:r>
            <a:r>
              <a:rPr lang="bn-IN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একটি সংখ্যা </a:t>
            </a:r>
            <a:r>
              <a:rPr lang="bn-BD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লিখ 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85047" y="231268"/>
            <a:ext cx="7785847" cy="11079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600" dirty="0" smtClean="0"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6282" y="3272282"/>
            <a:ext cx="8644171" cy="64633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 । </a:t>
            </a:r>
            <a:r>
              <a:rPr lang="bn-BD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আর্ন্তজাতিক পদ্ধতিতে</a:t>
            </a:r>
            <a:r>
              <a:rPr lang="bn-IN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একটি </a:t>
            </a:r>
            <a:r>
              <a:rPr lang="bn-BD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সংখ্যা লিখ 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6282" y="3918613"/>
            <a:ext cx="8644171" cy="64633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 । </a:t>
            </a:r>
            <a:r>
              <a:rPr lang="bn-IN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একশত দশ মিলিয়নে কত লক্ষ ? </a:t>
            </a:r>
            <a:r>
              <a:rPr lang="bn-BD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6723" y="5106436"/>
            <a:ext cx="8644171" cy="64633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৫। তিন  </a:t>
            </a:r>
            <a:r>
              <a:rPr lang="bn-IN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শত মিলিয়নে কত বিলিয়ন ? </a:t>
            </a:r>
            <a:r>
              <a:rPr lang="bn-BD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186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 animBg="1"/>
      <p:bldP spid="6" grpId="0"/>
      <p:bldP spid="7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04747" y="331511"/>
            <a:ext cx="9848735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7200" dirty="0">
                <a:latin typeface="NikoshBAN" pitchFamily="2" charset="0"/>
                <a:cs typeface="NikoshBAN" pitchFamily="2" charset="0"/>
              </a:rPr>
              <a:t>বাড়ির </a:t>
            </a:r>
            <a:r>
              <a:rPr lang="bn-IN" sz="7200" dirty="0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 descr="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9928" y="1719076"/>
            <a:ext cx="5042131" cy="334315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6557" y="5145243"/>
            <a:ext cx="11134805" cy="1323439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BD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BD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r>
              <a:rPr lang="bn-BD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bn-BD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BD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BD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bn-BD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BD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bn-BD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একই </a:t>
            </a:r>
            <a:r>
              <a:rPr lang="bn-IN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অঙ্কে </a:t>
            </a:r>
            <a:r>
              <a:rPr lang="bn-BD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একবার </a:t>
            </a:r>
            <a:r>
              <a:rPr lang="bn-BD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ব্যবহার </a:t>
            </a:r>
            <a:r>
              <a:rPr lang="bn-BD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 বৃহত্তম ও ক্ষুদ্রতম সংখ্যা লিখ </a:t>
            </a:r>
            <a:r>
              <a:rPr lang="bn-BD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bn-IN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দেশীয় ও </a:t>
            </a:r>
            <a:r>
              <a:rPr lang="bn-BD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আন্তর্জাতিক পদ্ধতিতে কথায় লিখ ।  </a:t>
            </a: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385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728" y="523661"/>
            <a:ext cx="11457320" cy="54468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B28D81F8-1B7D-4009-A2E3-186CEFFD064F}"/>
              </a:ext>
            </a:extLst>
          </p:cNvPr>
          <p:cNvSpPr txBox="1"/>
          <p:nvPr/>
        </p:nvSpPr>
        <p:spPr>
          <a:xfrm>
            <a:off x="497329" y="1108451"/>
            <a:ext cx="10892117" cy="396109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sz="13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bn-IN" sz="13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38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423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xit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16264" y="569687"/>
            <a:ext cx="11049912" cy="58610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322729" y="968188"/>
            <a:ext cx="11443447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bn-IN" sz="34400" dirty="0" smtClean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endParaRPr lang="en-US" sz="34400" dirty="0">
              <a:blipFill>
                <a:blip r:embed="rId4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3185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6">
            <a:extLst>
              <a:ext uri="{FF2B5EF4-FFF2-40B4-BE49-F238E27FC236}">
                <a16:creationId xmlns="" xmlns:a16="http://schemas.microsoft.com/office/drawing/2014/main" id="{F191AD41-1217-4DE8-89C9-D2BCE33691D7}"/>
              </a:ext>
            </a:extLst>
          </p:cNvPr>
          <p:cNvSpPr txBox="1"/>
          <p:nvPr/>
        </p:nvSpPr>
        <p:spPr>
          <a:xfrm>
            <a:off x="323555" y="2757268"/>
            <a:ext cx="5420751" cy="3811174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সাইফুল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সাইফ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সারমারা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নাছির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উদ্দিন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দ্যালয়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বকশীগঞ্জ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জামালপুর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মোবাইলঃ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০১৭২২-৭০৩৭২৭ 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ইমেইলঃ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saifulislambtt</a:t>
            </a:r>
            <a:r>
              <a:rPr lang="b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@gmail.com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1D495311-F910-4C0E-B462-C1E1F68F5AF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55" y="289558"/>
            <a:ext cx="1889291" cy="2361614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788D81F0-68C5-41A7-90AF-EE648B118388}"/>
              </a:ext>
            </a:extLst>
          </p:cNvPr>
          <p:cNvSpPr/>
          <p:nvPr/>
        </p:nvSpPr>
        <p:spPr>
          <a:xfrm>
            <a:off x="5877953" y="2648714"/>
            <a:ext cx="6041136" cy="39197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altLang="en-US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পাঠ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bn-IN" alt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alt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শ্রেণি- </a:t>
            </a:r>
            <a:r>
              <a:rPr lang="bn-IN" alt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৬ষ্ঠ   </a:t>
            </a:r>
            <a:r>
              <a:rPr lang="en-US" alt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IN" alt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alt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অধ্যায়-</a:t>
            </a:r>
            <a:r>
              <a:rPr lang="bn-IN" alt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১ম </a:t>
            </a:r>
            <a:endParaRPr lang="bn-IN" altLang="en-US" sz="36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alt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বিষয়</a:t>
            </a:r>
            <a:r>
              <a:rPr lang="bn-BD" alt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: </a:t>
            </a:r>
            <a:r>
              <a:rPr lang="bn-IN" alt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গণিত  </a:t>
            </a:r>
            <a:endParaRPr lang="bn-IN" alt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IN" alt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সময়ঃ </a:t>
            </a:r>
            <a:r>
              <a:rPr lang="bn-IN" alt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৪</a:t>
            </a:r>
            <a:r>
              <a:rPr lang="en-US" alt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0</a:t>
            </a:r>
            <a:r>
              <a:rPr lang="bn-IN" alt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মিনিট  </a:t>
            </a:r>
            <a:endParaRPr lang="bn-IN" alt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IN" alt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তারিখঃ১৯/০১/২০২০ইং   </a:t>
            </a:r>
            <a:endParaRPr lang="bn-BD" alt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47762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672353" y="1329017"/>
            <a:ext cx="1452282" cy="1761565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 rot="10800000">
            <a:off x="2362201" y="1329016"/>
            <a:ext cx="1452282" cy="1761565"/>
          </a:xfrm>
          <a:prstGeom prst="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3088342" y="1329016"/>
            <a:ext cx="1452282" cy="1761565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>
            <a:off x="4782671" y="1288673"/>
            <a:ext cx="1452282" cy="1761565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 rot="10800000">
            <a:off x="5508812" y="1311087"/>
            <a:ext cx="1452282" cy="1761565"/>
          </a:xfrm>
          <a:prstGeom prst="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>
            <a:off x="6252883" y="1311087"/>
            <a:ext cx="1452282" cy="1761565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 rot="10800000">
            <a:off x="9520518" y="1288674"/>
            <a:ext cx="1452282" cy="1761565"/>
          </a:xfrm>
          <a:prstGeom prst="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 rot="10800000">
            <a:off x="8068236" y="1290915"/>
            <a:ext cx="1452282" cy="1761565"/>
          </a:xfrm>
          <a:prstGeom prst="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>
            <a:off x="8794377" y="1288675"/>
            <a:ext cx="1452282" cy="1761565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/>
          <p:cNvSpPr/>
          <p:nvPr/>
        </p:nvSpPr>
        <p:spPr>
          <a:xfrm>
            <a:off x="10246659" y="1288675"/>
            <a:ext cx="1452282" cy="1761565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119467" y="3365211"/>
            <a:ext cx="12427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 টি ত্রিভূজ  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51681" y="3378659"/>
            <a:ext cx="14309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 </a:t>
            </a:r>
            <a:r>
              <a:rPr lang="bn-IN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টি 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ত্রিভূজ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91518" y="3425553"/>
            <a:ext cx="106231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 </a:t>
            </a:r>
            <a:r>
              <a:rPr lang="bn-IN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টি ত্রিভূজ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847730" y="3515199"/>
            <a:ext cx="9905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৪</a:t>
            </a:r>
            <a:r>
              <a:rPr lang="bn-IN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টি 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ত্রিভূজ 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19467" y="457200"/>
            <a:ext cx="8145557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নিচের চিত্র গূলো লক্ষ্য করঃ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Isosceles Triangle 23"/>
          <p:cNvSpPr/>
          <p:nvPr/>
        </p:nvSpPr>
        <p:spPr>
          <a:xfrm rot="10800000">
            <a:off x="909919" y="4535351"/>
            <a:ext cx="1452282" cy="1761565"/>
          </a:xfrm>
          <a:prstGeom prst="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>
            <a:off x="1636060" y="4533111"/>
            <a:ext cx="1452282" cy="1761565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/>
          <p:cNvSpPr/>
          <p:nvPr/>
        </p:nvSpPr>
        <p:spPr>
          <a:xfrm>
            <a:off x="3088342" y="4533111"/>
            <a:ext cx="1452282" cy="1761565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/>
          <p:cNvSpPr/>
          <p:nvPr/>
        </p:nvSpPr>
        <p:spPr>
          <a:xfrm rot="10800000">
            <a:off x="2362202" y="4535351"/>
            <a:ext cx="1452282" cy="1761565"/>
          </a:xfrm>
          <a:prstGeom prst="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Isosceles Triangle 27"/>
          <p:cNvSpPr/>
          <p:nvPr/>
        </p:nvSpPr>
        <p:spPr>
          <a:xfrm rot="10800000">
            <a:off x="3814483" y="4535352"/>
            <a:ext cx="1452282" cy="1761565"/>
          </a:xfrm>
          <a:prstGeom prst="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5898777" y="4877525"/>
            <a:ext cx="106231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৫  </a:t>
            </a:r>
            <a:r>
              <a:rPr lang="bn-IN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টি ত্রিভূজ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344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9" grpId="0" animBg="1"/>
      <p:bldP spid="10" grpId="0" animBg="1"/>
      <p:bldP spid="11" grpId="0" animBg="1"/>
      <p:bldP spid="13" grpId="0" animBg="1"/>
      <p:bldP spid="8" grpId="0" animBg="1"/>
      <p:bldP spid="12" grpId="0" animBg="1"/>
      <p:bldP spid="14" grpId="0" animBg="1"/>
      <p:bldP spid="15" grpId="0"/>
      <p:bldP spid="18" grpId="0"/>
      <p:bldP spid="19" grpId="0"/>
      <p:bldP spid="20" grpId="0"/>
      <p:bldP spid="21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10793435" y="1770053"/>
            <a:ext cx="10972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30A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৫ </a:t>
            </a:r>
            <a:r>
              <a:rPr lang="bn-IN" sz="6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b="1" spc="50" dirty="0">
              <a:ln w="9525" cmpd="sng">
                <a:solidFill>
                  <a:schemeClr val="accent1"/>
                </a:solidFill>
                <a:prstDash val="solid"/>
              </a:ln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860212" y="4548044"/>
            <a:ext cx="10972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6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BD" sz="6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b="1" spc="50" dirty="0">
              <a:ln w="9525" cmpd="sng">
                <a:solidFill>
                  <a:schemeClr val="accent1"/>
                </a:solidFill>
                <a:prstDash val="solid"/>
              </a:ln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Heart 1"/>
          <p:cNvSpPr/>
          <p:nvPr/>
        </p:nvSpPr>
        <p:spPr>
          <a:xfrm>
            <a:off x="768723" y="3016389"/>
            <a:ext cx="1223682" cy="1277471"/>
          </a:xfrm>
          <a:prstGeom prst="hear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Heart 32"/>
          <p:cNvSpPr/>
          <p:nvPr/>
        </p:nvSpPr>
        <p:spPr>
          <a:xfrm>
            <a:off x="2187388" y="3016388"/>
            <a:ext cx="1223682" cy="1277471"/>
          </a:xfrm>
          <a:prstGeom prst="hear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Heart 33"/>
          <p:cNvSpPr/>
          <p:nvPr/>
        </p:nvSpPr>
        <p:spPr>
          <a:xfrm>
            <a:off x="3576854" y="3050221"/>
            <a:ext cx="1223682" cy="1277471"/>
          </a:xfrm>
          <a:prstGeom prst="hear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Heart 34"/>
          <p:cNvSpPr/>
          <p:nvPr/>
        </p:nvSpPr>
        <p:spPr>
          <a:xfrm>
            <a:off x="4976532" y="3050222"/>
            <a:ext cx="1223682" cy="1277471"/>
          </a:xfrm>
          <a:prstGeom prst="hear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Heart 35"/>
          <p:cNvSpPr/>
          <p:nvPr/>
        </p:nvSpPr>
        <p:spPr>
          <a:xfrm>
            <a:off x="6355978" y="3050223"/>
            <a:ext cx="1223682" cy="1277471"/>
          </a:xfrm>
          <a:prstGeom prst="hear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Heart 36"/>
          <p:cNvSpPr/>
          <p:nvPr/>
        </p:nvSpPr>
        <p:spPr>
          <a:xfrm>
            <a:off x="7843129" y="3050224"/>
            <a:ext cx="1223682" cy="1277471"/>
          </a:xfrm>
          <a:prstGeom prst="hear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Heart 37"/>
          <p:cNvSpPr/>
          <p:nvPr/>
        </p:nvSpPr>
        <p:spPr>
          <a:xfrm>
            <a:off x="9249279" y="3106229"/>
            <a:ext cx="1223682" cy="1277471"/>
          </a:xfrm>
          <a:prstGeom prst="hear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5-Point Star 48"/>
          <p:cNvSpPr/>
          <p:nvPr/>
        </p:nvSpPr>
        <p:spPr>
          <a:xfrm>
            <a:off x="517712" y="1204123"/>
            <a:ext cx="1725705" cy="1667436"/>
          </a:xfrm>
          <a:prstGeom prst="star5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5-Point Star 49"/>
          <p:cNvSpPr/>
          <p:nvPr/>
        </p:nvSpPr>
        <p:spPr>
          <a:xfrm>
            <a:off x="2714002" y="1279072"/>
            <a:ext cx="1725705" cy="1667436"/>
          </a:xfrm>
          <a:prstGeom prst="star5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5-Point Star 50"/>
          <p:cNvSpPr/>
          <p:nvPr/>
        </p:nvSpPr>
        <p:spPr>
          <a:xfrm>
            <a:off x="4984377" y="1321043"/>
            <a:ext cx="1725705" cy="1667436"/>
          </a:xfrm>
          <a:prstGeom prst="star5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5-Point Star 51"/>
          <p:cNvSpPr/>
          <p:nvPr/>
        </p:nvSpPr>
        <p:spPr>
          <a:xfrm>
            <a:off x="6888445" y="1318190"/>
            <a:ext cx="1725705" cy="1667436"/>
          </a:xfrm>
          <a:prstGeom prst="star5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5-Point Star 52"/>
          <p:cNvSpPr/>
          <p:nvPr/>
        </p:nvSpPr>
        <p:spPr>
          <a:xfrm>
            <a:off x="8747256" y="1306981"/>
            <a:ext cx="1725705" cy="1667436"/>
          </a:xfrm>
          <a:prstGeom prst="star5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0860212" y="3319191"/>
            <a:ext cx="96372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৭ </a:t>
            </a:r>
            <a:r>
              <a:rPr lang="bn-IN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b="1" spc="50" dirty="0">
              <a:ln w="9525" cmpd="sng">
                <a:solidFill>
                  <a:schemeClr val="accent1"/>
                </a:solidFill>
                <a:prstDash val="solid"/>
              </a:ln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4" name="Can 53"/>
          <p:cNvSpPr/>
          <p:nvPr/>
        </p:nvSpPr>
        <p:spPr>
          <a:xfrm>
            <a:off x="312643" y="4446486"/>
            <a:ext cx="912159" cy="2000674"/>
          </a:xfrm>
          <a:prstGeom prst="ca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Can 56"/>
          <p:cNvSpPr/>
          <p:nvPr/>
        </p:nvSpPr>
        <p:spPr>
          <a:xfrm>
            <a:off x="1380564" y="4446486"/>
            <a:ext cx="912159" cy="2000674"/>
          </a:xfrm>
          <a:prstGeom prst="ca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Can 57"/>
          <p:cNvSpPr/>
          <p:nvPr/>
        </p:nvSpPr>
        <p:spPr>
          <a:xfrm>
            <a:off x="2440640" y="4446486"/>
            <a:ext cx="912159" cy="2000674"/>
          </a:xfrm>
          <a:prstGeom prst="ca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Can 58"/>
          <p:cNvSpPr/>
          <p:nvPr/>
        </p:nvSpPr>
        <p:spPr>
          <a:xfrm>
            <a:off x="3455891" y="4446486"/>
            <a:ext cx="912159" cy="2000674"/>
          </a:xfrm>
          <a:prstGeom prst="ca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Can 59"/>
          <p:cNvSpPr/>
          <p:nvPr/>
        </p:nvSpPr>
        <p:spPr>
          <a:xfrm>
            <a:off x="4528297" y="4446486"/>
            <a:ext cx="912159" cy="2000674"/>
          </a:xfrm>
          <a:prstGeom prst="ca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Can 60"/>
          <p:cNvSpPr/>
          <p:nvPr/>
        </p:nvSpPr>
        <p:spPr>
          <a:xfrm>
            <a:off x="5666815" y="4446486"/>
            <a:ext cx="912159" cy="2000674"/>
          </a:xfrm>
          <a:prstGeom prst="ca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Can 61"/>
          <p:cNvSpPr/>
          <p:nvPr/>
        </p:nvSpPr>
        <p:spPr>
          <a:xfrm>
            <a:off x="6710082" y="4486144"/>
            <a:ext cx="912159" cy="2000674"/>
          </a:xfrm>
          <a:prstGeom prst="ca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Can 62"/>
          <p:cNvSpPr/>
          <p:nvPr/>
        </p:nvSpPr>
        <p:spPr>
          <a:xfrm>
            <a:off x="7835097" y="4480972"/>
            <a:ext cx="912159" cy="2000674"/>
          </a:xfrm>
          <a:prstGeom prst="ca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Can 63"/>
          <p:cNvSpPr/>
          <p:nvPr/>
        </p:nvSpPr>
        <p:spPr>
          <a:xfrm>
            <a:off x="8869228" y="4486225"/>
            <a:ext cx="912159" cy="2000674"/>
          </a:xfrm>
          <a:prstGeom prst="ca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Can 64"/>
          <p:cNvSpPr/>
          <p:nvPr/>
        </p:nvSpPr>
        <p:spPr>
          <a:xfrm>
            <a:off x="9994413" y="4480972"/>
            <a:ext cx="912159" cy="2000674"/>
          </a:xfrm>
          <a:prstGeom prst="ca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887506" y="524435"/>
            <a:ext cx="8893881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নিচের চিত্র গূলো গণনা করে উত্তর দাও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6204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1"/>
      <p:bldP spid="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4" grpId="0"/>
      <p:bldP spid="54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-18255" t="-33497" r="-18091" b="-23447"/>
          <a:stretch/>
        </p:blipFill>
        <p:spPr>
          <a:xfrm>
            <a:off x="215153" y="1008724"/>
            <a:ext cx="11192386" cy="416839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860113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295834" y="1530245"/>
            <a:ext cx="11510683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</a:t>
            </a:r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bn-IN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শেষে </a:t>
            </a:r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 </a:t>
            </a:r>
            <a:r>
              <a:rPr lang="bn-IN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---------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endParaRPr lang="bn-IN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dirty="0">
                <a:ln w="0"/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bn-BD" sz="4000" dirty="0" smtClean="0">
                <a:ln w="0"/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অঙ্কপাতন </a:t>
            </a:r>
            <a:r>
              <a:rPr lang="bn-IN" sz="4000" dirty="0" smtClean="0">
                <a:ln w="0"/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 তা বলতে </a:t>
            </a:r>
            <a:r>
              <a:rPr lang="bn-BD" sz="4000" dirty="0" smtClean="0">
                <a:ln w="0"/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 ।</a:t>
            </a:r>
            <a:endParaRPr lang="bn-IN" sz="4000" dirty="0" smtClean="0">
              <a:ln w="0"/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dirty="0" smtClean="0">
                <a:ln w="0"/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bn-BD" sz="4000" dirty="0" smtClean="0">
                <a:ln w="0"/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অঙ্কপাতন</a:t>
            </a:r>
            <a:r>
              <a:rPr lang="bn-IN" sz="4000" dirty="0" smtClean="0">
                <a:ln w="0"/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সংখ্যার মধ্যে পার্থক্য নির্ণয় করতে পারবে । </a:t>
            </a:r>
            <a:endParaRPr lang="en-US" sz="4000" dirty="0">
              <a:ln w="0"/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dirty="0" smtClean="0">
                <a:ln w="0"/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 </a:t>
            </a:r>
            <a:r>
              <a:rPr lang="bn-BD" sz="4000" dirty="0" smtClean="0">
                <a:ln w="0"/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BD" sz="4000" dirty="0">
                <a:ln w="0"/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সংখ্যার সার্থক অঙ্কগুলির স্থানীয় মান নির্ণয় করতে পারবে । </a:t>
            </a:r>
            <a:endParaRPr lang="en-US" sz="4000" dirty="0">
              <a:ln w="0"/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dirty="0" smtClean="0">
                <a:ln w="0"/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BD" sz="4000" dirty="0" smtClean="0">
                <a:ln w="0"/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BD" sz="4000" dirty="0">
                <a:ln w="0"/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দেশীয় ও আন্তর্জাতিক পদ্ধতিতে সংখ্যা কথায় ও </a:t>
            </a:r>
            <a:r>
              <a:rPr lang="bn-IN" sz="4000" dirty="0" smtClean="0">
                <a:ln w="0"/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অঙ্কে  </a:t>
            </a:r>
            <a:r>
              <a:rPr lang="bn-BD" sz="4000" dirty="0" smtClean="0">
                <a:ln w="0"/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ln w="0"/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প্রকাশ করতে পারবে </a:t>
            </a:r>
            <a:r>
              <a:rPr lang="bn-BD" sz="4000" dirty="0" smtClean="0">
                <a:ln w="0"/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4000" dirty="0" smtClean="0">
                <a:ln w="0"/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IN" sz="4000" dirty="0" smtClean="0">
                <a:ln w="0"/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bn-BD" sz="4000" dirty="0" smtClean="0">
                <a:ln w="0"/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।দেশীয় </a:t>
            </a:r>
            <a:r>
              <a:rPr lang="bn-BD" sz="4000" dirty="0">
                <a:ln w="0"/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 আন্তর্জাতিক পদ্ধতির মধ্যে </a:t>
            </a:r>
            <a:r>
              <a:rPr lang="bn-BD" sz="4000" dirty="0" smtClean="0">
                <a:ln w="0"/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সম্পর্ক</a:t>
            </a:r>
            <a:r>
              <a:rPr lang="bn-IN" sz="4000" dirty="0" smtClean="0">
                <a:ln w="0"/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পার্থক্য নির্ণয় </a:t>
            </a:r>
            <a:r>
              <a:rPr lang="bn-BD" sz="4000" dirty="0" smtClean="0">
                <a:ln w="0"/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ln w="0"/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 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11941" y="282389"/>
            <a:ext cx="9332259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285662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577720210"/>
              </p:ext>
            </p:extLst>
          </p:nvPr>
        </p:nvGraphicFramePr>
        <p:xfrm>
          <a:off x="796770" y="694924"/>
          <a:ext cx="10283606" cy="58512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6735537"/>
              </p:ext>
            </p:extLst>
          </p:nvPr>
        </p:nvGraphicFramePr>
        <p:xfrm>
          <a:off x="927841" y="689782"/>
          <a:ext cx="5469468" cy="5961582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724401"/>
                <a:gridCol w="745067"/>
              </a:tblGrid>
              <a:tr h="5867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5867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5867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62738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5867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5867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5867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5867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64027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5867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66" name="TextBox 65"/>
          <p:cNvSpPr txBox="1"/>
          <p:nvPr/>
        </p:nvSpPr>
        <p:spPr>
          <a:xfrm>
            <a:off x="5872363" y="694924"/>
            <a:ext cx="43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872363" y="1288849"/>
            <a:ext cx="43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5872363" y="1874762"/>
            <a:ext cx="43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838497" y="2436092"/>
            <a:ext cx="43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838497" y="3051171"/>
            <a:ext cx="43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838497" y="3625641"/>
            <a:ext cx="43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6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838497" y="4192117"/>
            <a:ext cx="43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7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814149" y="4799982"/>
            <a:ext cx="43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8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838497" y="5323202"/>
            <a:ext cx="43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9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790336" y="5915079"/>
            <a:ext cx="5900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6" name="Right Brace 75"/>
          <p:cNvSpPr/>
          <p:nvPr/>
        </p:nvSpPr>
        <p:spPr>
          <a:xfrm>
            <a:off x="6423070" y="694924"/>
            <a:ext cx="329150" cy="5250143"/>
          </a:xfrm>
          <a:prstGeom prst="rightBrace">
            <a:avLst>
              <a:gd name="adj1" fmla="val 65218"/>
              <a:gd name="adj2" fmla="val 47743"/>
            </a:avLst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/>
          <p:cNvSpPr txBox="1"/>
          <p:nvPr/>
        </p:nvSpPr>
        <p:spPr>
          <a:xfrm>
            <a:off x="6926199" y="3128710"/>
            <a:ext cx="47996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শূন্য</a:t>
            </a:r>
            <a:r>
              <a:rPr lang="bn-IN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বাদে সকল সংখ্যাই হল স্বাভাবিক সংখ্যা  ও স্বার্থক অংক </a:t>
            </a:r>
            <a:r>
              <a:rPr lang="en-US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78" name="Table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1799788"/>
              </p:ext>
            </p:extLst>
          </p:nvPr>
        </p:nvGraphicFramePr>
        <p:xfrm>
          <a:off x="5639043" y="683706"/>
          <a:ext cx="741318" cy="5877704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741318"/>
              </a:tblGrid>
              <a:tr h="592073"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</a:t>
                      </a:r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580548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দুই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580548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তিন</a:t>
                      </a:r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580548"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চার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580548"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পাঁচ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641247"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ছয়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580548"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সাত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580548"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আট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580548"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নয়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580548"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শূন্য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83" name="TextBox 82"/>
          <p:cNvSpPr txBox="1"/>
          <p:nvPr/>
        </p:nvSpPr>
        <p:spPr>
          <a:xfrm>
            <a:off x="741552" y="91279"/>
            <a:ext cx="7778543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n w="0"/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 প্রত্যেক সারির  বস্তুগুলো </a:t>
            </a:r>
            <a:r>
              <a:rPr lang="bn-IN" sz="2800" dirty="0" smtClean="0">
                <a:ln w="0"/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গণনা করঃ </a:t>
            </a:r>
            <a:endParaRPr lang="en-US" sz="2800" dirty="0">
              <a:ln w="0"/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Heart 1"/>
          <p:cNvSpPr/>
          <p:nvPr/>
        </p:nvSpPr>
        <p:spPr>
          <a:xfrm>
            <a:off x="1049393" y="694924"/>
            <a:ext cx="765772" cy="551240"/>
          </a:xfrm>
          <a:prstGeom prst="hear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982948" y="1284872"/>
            <a:ext cx="946286" cy="533507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2186063" y="1273769"/>
            <a:ext cx="946286" cy="533507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5-Point Star 87"/>
          <p:cNvSpPr/>
          <p:nvPr/>
        </p:nvSpPr>
        <p:spPr>
          <a:xfrm>
            <a:off x="982948" y="1881282"/>
            <a:ext cx="689112" cy="55481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5-Point Star 88"/>
          <p:cNvSpPr/>
          <p:nvPr/>
        </p:nvSpPr>
        <p:spPr>
          <a:xfrm>
            <a:off x="1859040" y="1888440"/>
            <a:ext cx="689112" cy="55481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5-Point Star 89"/>
          <p:cNvSpPr/>
          <p:nvPr/>
        </p:nvSpPr>
        <p:spPr>
          <a:xfrm>
            <a:off x="2764120" y="1861232"/>
            <a:ext cx="689112" cy="55481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lowchart: Or 90"/>
          <p:cNvSpPr/>
          <p:nvPr/>
        </p:nvSpPr>
        <p:spPr>
          <a:xfrm>
            <a:off x="1050084" y="2443250"/>
            <a:ext cx="621976" cy="530078"/>
          </a:xfrm>
          <a:prstGeom prst="flowChar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lowchart: Or 91"/>
          <p:cNvSpPr/>
          <p:nvPr/>
        </p:nvSpPr>
        <p:spPr>
          <a:xfrm>
            <a:off x="1917354" y="2521093"/>
            <a:ext cx="621976" cy="530078"/>
          </a:xfrm>
          <a:prstGeom prst="flowChar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lowchart: Or 92"/>
          <p:cNvSpPr/>
          <p:nvPr/>
        </p:nvSpPr>
        <p:spPr>
          <a:xfrm>
            <a:off x="2763156" y="2494218"/>
            <a:ext cx="621976" cy="530078"/>
          </a:xfrm>
          <a:prstGeom prst="flowChar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lowchart: Or 93"/>
          <p:cNvSpPr/>
          <p:nvPr/>
        </p:nvSpPr>
        <p:spPr>
          <a:xfrm>
            <a:off x="3480151" y="2521093"/>
            <a:ext cx="621976" cy="530078"/>
          </a:xfrm>
          <a:prstGeom prst="flowChar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Isosceles Triangle 94"/>
          <p:cNvSpPr/>
          <p:nvPr/>
        </p:nvSpPr>
        <p:spPr>
          <a:xfrm>
            <a:off x="1050084" y="3082423"/>
            <a:ext cx="523874" cy="502851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Isosceles Triangle 95"/>
          <p:cNvSpPr/>
          <p:nvPr/>
        </p:nvSpPr>
        <p:spPr>
          <a:xfrm>
            <a:off x="2002121" y="3105130"/>
            <a:ext cx="523874" cy="502851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Isosceles Triangle 96"/>
          <p:cNvSpPr/>
          <p:nvPr/>
        </p:nvSpPr>
        <p:spPr>
          <a:xfrm>
            <a:off x="2808122" y="3128711"/>
            <a:ext cx="523874" cy="502851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Isosceles Triangle 97"/>
          <p:cNvSpPr/>
          <p:nvPr/>
        </p:nvSpPr>
        <p:spPr>
          <a:xfrm>
            <a:off x="3524464" y="3104274"/>
            <a:ext cx="523874" cy="502851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Isosceles Triangle 98"/>
          <p:cNvSpPr/>
          <p:nvPr/>
        </p:nvSpPr>
        <p:spPr>
          <a:xfrm>
            <a:off x="4286463" y="3122790"/>
            <a:ext cx="523874" cy="502851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lowchart: Connector 99"/>
          <p:cNvSpPr/>
          <p:nvPr/>
        </p:nvSpPr>
        <p:spPr>
          <a:xfrm>
            <a:off x="970153" y="3634470"/>
            <a:ext cx="523874" cy="557647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lowchart: Connector 100"/>
          <p:cNvSpPr/>
          <p:nvPr/>
        </p:nvSpPr>
        <p:spPr>
          <a:xfrm>
            <a:off x="2002121" y="3635697"/>
            <a:ext cx="523874" cy="557647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lowchart: Connector 101"/>
          <p:cNvSpPr/>
          <p:nvPr/>
        </p:nvSpPr>
        <p:spPr>
          <a:xfrm>
            <a:off x="2861258" y="3695532"/>
            <a:ext cx="523874" cy="557647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lowchart: Connector 102"/>
          <p:cNvSpPr/>
          <p:nvPr/>
        </p:nvSpPr>
        <p:spPr>
          <a:xfrm>
            <a:off x="3586661" y="3660446"/>
            <a:ext cx="523874" cy="557647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lowchart: Connector 103"/>
          <p:cNvSpPr/>
          <p:nvPr/>
        </p:nvSpPr>
        <p:spPr>
          <a:xfrm>
            <a:off x="4286463" y="3703101"/>
            <a:ext cx="523874" cy="557647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lowchart: Connector 104"/>
          <p:cNvSpPr/>
          <p:nvPr/>
        </p:nvSpPr>
        <p:spPr>
          <a:xfrm>
            <a:off x="4931601" y="3697502"/>
            <a:ext cx="523874" cy="557647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4-Point Star 105"/>
          <p:cNvSpPr/>
          <p:nvPr/>
        </p:nvSpPr>
        <p:spPr>
          <a:xfrm>
            <a:off x="1050084" y="4271972"/>
            <a:ext cx="523874" cy="566476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4-Point Star 106"/>
          <p:cNvSpPr/>
          <p:nvPr/>
        </p:nvSpPr>
        <p:spPr>
          <a:xfrm>
            <a:off x="1726358" y="4260748"/>
            <a:ext cx="523874" cy="566476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4-Point Star 107"/>
          <p:cNvSpPr/>
          <p:nvPr/>
        </p:nvSpPr>
        <p:spPr>
          <a:xfrm>
            <a:off x="2397269" y="4271972"/>
            <a:ext cx="523874" cy="566476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4-Point Star 108"/>
          <p:cNvSpPr/>
          <p:nvPr/>
        </p:nvSpPr>
        <p:spPr>
          <a:xfrm>
            <a:off x="3688421" y="4271972"/>
            <a:ext cx="523874" cy="566476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4-Point Star 109"/>
          <p:cNvSpPr/>
          <p:nvPr/>
        </p:nvSpPr>
        <p:spPr>
          <a:xfrm>
            <a:off x="3070059" y="4271972"/>
            <a:ext cx="523874" cy="566476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4-Point Star 110"/>
          <p:cNvSpPr/>
          <p:nvPr/>
        </p:nvSpPr>
        <p:spPr>
          <a:xfrm>
            <a:off x="4407727" y="4271972"/>
            <a:ext cx="523874" cy="566476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4-Point Star 111"/>
          <p:cNvSpPr/>
          <p:nvPr/>
        </p:nvSpPr>
        <p:spPr>
          <a:xfrm>
            <a:off x="5070754" y="4271972"/>
            <a:ext cx="523874" cy="566476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lowchart: Magnetic Disk 112"/>
          <p:cNvSpPr/>
          <p:nvPr/>
        </p:nvSpPr>
        <p:spPr>
          <a:xfrm>
            <a:off x="1050084" y="5446313"/>
            <a:ext cx="382195" cy="523220"/>
          </a:xfrm>
          <a:prstGeom prst="flowChartMagneticDisk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lowchart: Magnetic Disk 113"/>
          <p:cNvSpPr/>
          <p:nvPr/>
        </p:nvSpPr>
        <p:spPr>
          <a:xfrm>
            <a:off x="1530246" y="5467595"/>
            <a:ext cx="382195" cy="523220"/>
          </a:xfrm>
          <a:prstGeom prst="flowChartMagneticDisk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lowchart: Magnetic Disk 114"/>
          <p:cNvSpPr/>
          <p:nvPr/>
        </p:nvSpPr>
        <p:spPr>
          <a:xfrm>
            <a:off x="2072960" y="5468979"/>
            <a:ext cx="382195" cy="523220"/>
          </a:xfrm>
          <a:prstGeom prst="flowChartMagneticDisk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lowchart: Magnetic Disk 115"/>
          <p:cNvSpPr/>
          <p:nvPr/>
        </p:nvSpPr>
        <p:spPr>
          <a:xfrm>
            <a:off x="2548152" y="5446313"/>
            <a:ext cx="382195" cy="523220"/>
          </a:xfrm>
          <a:prstGeom prst="flowChartMagneticDisk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lowchart: Magnetic Disk 116"/>
          <p:cNvSpPr/>
          <p:nvPr/>
        </p:nvSpPr>
        <p:spPr>
          <a:xfrm>
            <a:off x="3123195" y="5467595"/>
            <a:ext cx="382195" cy="523220"/>
          </a:xfrm>
          <a:prstGeom prst="flowChartMagneticDisk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lowchart: Magnetic Disk 117"/>
          <p:cNvSpPr/>
          <p:nvPr/>
        </p:nvSpPr>
        <p:spPr>
          <a:xfrm>
            <a:off x="3728340" y="5446313"/>
            <a:ext cx="382195" cy="523220"/>
          </a:xfrm>
          <a:prstGeom prst="flowChartMagneticDisk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lowchart: Magnetic Disk 118"/>
          <p:cNvSpPr/>
          <p:nvPr/>
        </p:nvSpPr>
        <p:spPr>
          <a:xfrm>
            <a:off x="4216629" y="5446313"/>
            <a:ext cx="382195" cy="523220"/>
          </a:xfrm>
          <a:prstGeom prst="flowChartMagneticDisk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Flowchart: Magnetic Disk 119"/>
          <p:cNvSpPr/>
          <p:nvPr/>
        </p:nvSpPr>
        <p:spPr>
          <a:xfrm>
            <a:off x="4695450" y="5468979"/>
            <a:ext cx="382195" cy="523220"/>
          </a:xfrm>
          <a:prstGeom prst="flowChartMagneticDisk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Flowchart: Magnetic Disk 120"/>
          <p:cNvSpPr/>
          <p:nvPr/>
        </p:nvSpPr>
        <p:spPr>
          <a:xfrm>
            <a:off x="5193538" y="5424155"/>
            <a:ext cx="382195" cy="523220"/>
          </a:xfrm>
          <a:prstGeom prst="flowChartMagneticDisk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7-Point Star 121"/>
          <p:cNvSpPr/>
          <p:nvPr/>
        </p:nvSpPr>
        <p:spPr>
          <a:xfrm>
            <a:off x="1050084" y="4838448"/>
            <a:ext cx="480162" cy="585707"/>
          </a:xfrm>
          <a:prstGeom prst="star7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7-Point Star 122"/>
          <p:cNvSpPr/>
          <p:nvPr/>
        </p:nvSpPr>
        <p:spPr>
          <a:xfrm>
            <a:off x="1705901" y="4872728"/>
            <a:ext cx="480162" cy="585707"/>
          </a:xfrm>
          <a:prstGeom prst="star7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7-Point Star 123"/>
          <p:cNvSpPr/>
          <p:nvPr/>
        </p:nvSpPr>
        <p:spPr>
          <a:xfrm>
            <a:off x="2308071" y="4860606"/>
            <a:ext cx="480162" cy="585707"/>
          </a:xfrm>
          <a:prstGeom prst="star7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7-Point Star 124"/>
          <p:cNvSpPr/>
          <p:nvPr/>
        </p:nvSpPr>
        <p:spPr>
          <a:xfrm>
            <a:off x="2851834" y="4850497"/>
            <a:ext cx="480162" cy="585707"/>
          </a:xfrm>
          <a:prstGeom prst="star7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7-Point Star 125"/>
          <p:cNvSpPr/>
          <p:nvPr/>
        </p:nvSpPr>
        <p:spPr>
          <a:xfrm>
            <a:off x="3385132" y="4846674"/>
            <a:ext cx="480162" cy="585707"/>
          </a:xfrm>
          <a:prstGeom prst="star7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7-Point Star 126"/>
          <p:cNvSpPr/>
          <p:nvPr/>
        </p:nvSpPr>
        <p:spPr>
          <a:xfrm>
            <a:off x="3976548" y="4846673"/>
            <a:ext cx="480162" cy="585707"/>
          </a:xfrm>
          <a:prstGeom prst="star7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7-Point Star 127"/>
          <p:cNvSpPr/>
          <p:nvPr/>
        </p:nvSpPr>
        <p:spPr>
          <a:xfrm>
            <a:off x="4590592" y="4825043"/>
            <a:ext cx="480162" cy="585707"/>
          </a:xfrm>
          <a:prstGeom prst="star7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7-Point Star 128"/>
          <p:cNvSpPr/>
          <p:nvPr/>
        </p:nvSpPr>
        <p:spPr>
          <a:xfrm>
            <a:off x="5097230" y="4836615"/>
            <a:ext cx="480162" cy="585707"/>
          </a:xfrm>
          <a:prstGeom prst="star7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TextBox 137"/>
          <p:cNvSpPr txBox="1"/>
          <p:nvPr/>
        </p:nvSpPr>
        <p:spPr>
          <a:xfrm>
            <a:off x="6926199" y="806824"/>
            <a:ext cx="4799636" cy="14465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০,১,২,৩,৪,৫,৬,৭,৮,৯ এই গুলো হল অংক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48005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6" dur="5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4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66" grpId="0"/>
      <p:bldP spid="66" grpId="1"/>
      <p:bldP spid="67" grpId="0"/>
      <p:bldP spid="67" grpId="1"/>
      <p:bldP spid="68" grpId="0"/>
      <p:bldP spid="68" grpId="1"/>
      <p:bldP spid="69" grpId="0"/>
      <p:bldP spid="69" grpId="1"/>
      <p:bldP spid="70" grpId="0"/>
      <p:bldP spid="70" grpId="1"/>
      <p:bldP spid="71" grpId="0"/>
      <p:bldP spid="71" grpId="1"/>
      <p:bldP spid="72" grpId="0"/>
      <p:bldP spid="72" grpId="1"/>
      <p:bldP spid="73" grpId="0"/>
      <p:bldP spid="73" grpId="1"/>
      <p:bldP spid="74" grpId="0"/>
      <p:bldP spid="74" grpId="1"/>
      <p:bldP spid="75" grpId="0"/>
      <p:bldP spid="76" grpId="0" animBg="1"/>
      <p:bldP spid="77" grpId="1"/>
      <p:bldP spid="13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6"/>
          <p:cNvSpPr/>
          <p:nvPr/>
        </p:nvSpPr>
        <p:spPr>
          <a:xfrm>
            <a:off x="3260551" y="1493438"/>
            <a:ext cx="2776834" cy="668241"/>
          </a:xfrm>
          <a:custGeom>
            <a:avLst/>
            <a:gdLst>
              <a:gd name="connsiteX0" fmla="*/ 0 w 2740126"/>
              <a:gd name="connsiteY0" fmla="*/ 0 h 558125"/>
              <a:gd name="connsiteX1" fmla="*/ 2740126 w 2740126"/>
              <a:gd name="connsiteY1" fmla="*/ 0 h 558125"/>
              <a:gd name="connsiteX2" fmla="*/ 2740126 w 2740126"/>
              <a:gd name="connsiteY2" fmla="*/ 558125 h 558125"/>
              <a:gd name="connsiteX3" fmla="*/ 0 w 2740126"/>
              <a:gd name="connsiteY3" fmla="*/ 558125 h 558125"/>
              <a:gd name="connsiteX4" fmla="*/ 0 w 2740126"/>
              <a:gd name="connsiteY4" fmla="*/ 0 h 55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0126" h="558125">
                <a:moveTo>
                  <a:pt x="0" y="0"/>
                </a:moveTo>
                <a:lnTo>
                  <a:pt x="2740126" y="0"/>
                </a:lnTo>
                <a:lnTo>
                  <a:pt x="2740126" y="558125"/>
                </a:lnTo>
                <a:lnTo>
                  <a:pt x="0" y="558125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0" vert="horz" wrap="square" lIns="23495" tIns="23495" rIns="23495" bIns="23495" numCol="1" spcCol="1270" anchor="ctr" anchorCtr="0">
            <a:noAutofit/>
          </a:bodyPr>
          <a:lstStyle/>
          <a:p>
            <a:pPr lvl="0" algn="ctr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IN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৪৫৬ </a:t>
            </a:r>
            <a:r>
              <a:rPr lang="bn-IN" sz="6000" kern="1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410250" y="2285975"/>
            <a:ext cx="2776834" cy="668241"/>
          </a:xfrm>
          <a:custGeom>
            <a:avLst/>
            <a:gdLst>
              <a:gd name="connsiteX0" fmla="*/ 0 w 2740126"/>
              <a:gd name="connsiteY0" fmla="*/ 0 h 558125"/>
              <a:gd name="connsiteX1" fmla="*/ 2740126 w 2740126"/>
              <a:gd name="connsiteY1" fmla="*/ 0 h 558125"/>
              <a:gd name="connsiteX2" fmla="*/ 2740126 w 2740126"/>
              <a:gd name="connsiteY2" fmla="*/ 558125 h 558125"/>
              <a:gd name="connsiteX3" fmla="*/ 0 w 2740126"/>
              <a:gd name="connsiteY3" fmla="*/ 558125 h 558125"/>
              <a:gd name="connsiteX4" fmla="*/ 0 w 2740126"/>
              <a:gd name="connsiteY4" fmla="*/ 0 h 55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0126" h="558125">
                <a:moveTo>
                  <a:pt x="0" y="0"/>
                </a:moveTo>
                <a:lnTo>
                  <a:pt x="2740126" y="0"/>
                </a:lnTo>
                <a:lnTo>
                  <a:pt x="2740126" y="558125"/>
                </a:lnTo>
                <a:lnTo>
                  <a:pt x="0" y="558125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23495" tIns="23495" rIns="23495" bIns="23495" numCol="1" spcCol="1270" anchor="ctr" anchorCtr="0">
            <a:noAutofit/>
          </a:bodyPr>
          <a:lstStyle/>
          <a:p>
            <a:pPr lvl="0" algn="ctr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IN" sz="4000" kern="1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4000" kern="1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000" kern="1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kern="1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স্থানীয়</a:t>
            </a:r>
            <a:r>
              <a:rPr lang="en-US" sz="4000" kern="1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kern="1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bn-IN" sz="4000" kern="1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3260551" y="2285975"/>
            <a:ext cx="2776834" cy="668241"/>
          </a:xfrm>
          <a:custGeom>
            <a:avLst/>
            <a:gdLst>
              <a:gd name="connsiteX0" fmla="*/ 0 w 2740126"/>
              <a:gd name="connsiteY0" fmla="*/ 0 h 558125"/>
              <a:gd name="connsiteX1" fmla="*/ 2740126 w 2740126"/>
              <a:gd name="connsiteY1" fmla="*/ 0 h 558125"/>
              <a:gd name="connsiteX2" fmla="*/ 2740126 w 2740126"/>
              <a:gd name="connsiteY2" fmla="*/ 558125 h 558125"/>
              <a:gd name="connsiteX3" fmla="*/ 0 w 2740126"/>
              <a:gd name="connsiteY3" fmla="*/ 558125 h 558125"/>
              <a:gd name="connsiteX4" fmla="*/ 0 w 2740126"/>
              <a:gd name="connsiteY4" fmla="*/ 0 h 55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0126" h="558125">
                <a:moveTo>
                  <a:pt x="0" y="0"/>
                </a:moveTo>
                <a:lnTo>
                  <a:pt x="2740126" y="0"/>
                </a:lnTo>
                <a:lnTo>
                  <a:pt x="2740126" y="558125"/>
                </a:lnTo>
                <a:lnTo>
                  <a:pt x="0" y="558125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spcFirstLastPara="0" vert="horz" wrap="square" lIns="23495" tIns="23495" rIns="23495" bIns="23495" numCol="1" spcCol="1270" anchor="ctr" anchorCtr="0">
            <a:noAutofit/>
          </a:bodyPr>
          <a:lstStyle/>
          <a:p>
            <a:pPr lvl="0" algn="ctr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IN" sz="4000" kern="1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en-US" sz="4000" kern="1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000" kern="1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kern="1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স্থানীয়</a:t>
            </a:r>
            <a:r>
              <a:rPr lang="en-US" sz="4000" kern="1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kern="1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endParaRPr lang="en-US" sz="40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6110852" y="2285975"/>
            <a:ext cx="2776834" cy="668241"/>
          </a:xfrm>
          <a:custGeom>
            <a:avLst/>
            <a:gdLst>
              <a:gd name="connsiteX0" fmla="*/ 0 w 2740126"/>
              <a:gd name="connsiteY0" fmla="*/ 0 h 558125"/>
              <a:gd name="connsiteX1" fmla="*/ 2740126 w 2740126"/>
              <a:gd name="connsiteY1" fmla="*/ 0 h 558125"/>
              <a:gd name="connsiteX2" fmla="*/ 2740126 w 2740126"/>
              <a:gd name="connsiteY2" fmla="*/ 558125 h 558125"/>
              <a:gd name="connsiteX3" fmla="*/ 0 w 2740126"/>
              <a:gd name="connsiteY3" fmla="*/ 558125 h 558125"/>
              <a:gd name="connsiteX4" fmla="*/ 0 w 2740126"/>
              <a:gd name="connsiteY4" fmla="*/ 0 h 55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0126" h="558125">
                <a:moveTo>
                  <a:pt x="0" y="0"/>
                </a:moveTo>
                <a:lnTo>
                  <a:pt x="2740126" y="0"/>
                </a:lnTo>
                <a:lnTo>
                  <a:pt x="2740126" y="558125"/>
                </a:lnTo>
                <a:lnTo>
                  <a:pt x="0" y="558125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23495" tIns="23495" rIns="23495" bIns="23495" numCol="1" spcCol="1270" anchor="ctr" anchorCtr="0">
            <a:noAutofit/>
          </a:bodyPr>
          <a:lstStyle/>
          <a:p>
            <a:pPr lvl="0" algn="ctr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IN" sz="4000" kern="1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en-US" sz="4000" kern="1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000" kern="1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kern="1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স্থানীয়</a:t>
            </a:r>
            <a:r>
              <a:rPr lang="en-US" sz="4000" kern="1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kern="1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endParaRPr lang="en-US" sz="40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1387767" y="2031638"/>
            <a:ext cx="3028307" cy="29310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850300" y="0"/>
                </a:moveTo>
                <a:lnTo>
                  <a:pt x="2850300" y="117206"/>
                </a:lnTo>
                <a:lnTo>
                  <a:pt x="0" y="117206"/>
                </a:lnTo>
                <a:lnTo>
                  <a:pt x="0" y="234412"/>
                </a:ln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sp>
      <p:sp>
        <p:nvSpPr>
          <p:cNvPr id="22" name="Freeform 21"/>
          <p:cNvSpPr/>
          <p:nvPr/>
        </p:nvSpPr>
        <p:spPr>
          <a:xfrm>
            <a:off x="5108379" y="2053862"/>
            <a:ext cx="2511621" cy="22032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17206"/>
                </a:lnTo>
                <a:lnTo>
                  <a:pt x="2974539" y="117206"/>
                </a:lnTo>
                <a:lnTo>
                  <a:pt x="2974539" y="234412"/>
                </a:ln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sp>
      <p:sp>
        <p:nvSpPr>
          <p:cNvPr id="23" name="Freeform 22"/>
          <p:cNvSpPr/>
          <p:nvPr/>
        </p:nvSpPr>
        <p:spPr>
          <a:xfrm>
            <a:off x="4595700" y="2032762"/>
            <a:ext cx="153428" cy="35161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234412"/>
                </a:ln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sp>
      <p:sp>
        <p:nvSpPr>
          <p:cNvPr id="24" name="Freeform 23"/>
          <p:cNvSpPr/>
          <p:nvPr/>
        </p:nvSpPr>
        <p:spPr>
          <a:xfrm>
            <a:off x="410250" y="3066728"/>
            <a:ext cx="2776834" cy="668241"/>
          </a:xfrm>
          <a:custGeom>
            <a:avLst/>
            <a:gdLst>
              <a:gd name="connsiteX0" fmla="*/ 0 w 2740126"/>
              <a:gd name="connsiteY0" fmla="*/ 0 h 558125"/>
              <a:gd name="connsiteX1" fmla="*/ 2740126 w 2740126"/>
              <a:gd name="connsiteY1" fmla="*/ 0 h 558125"/>
              <a:gd name="connsiteX2" fmla="*/ 2740126 w 2740126"/>
              <a:gd name="connsiteY2" fmla="*/ 558125 h 558125"/>
              <a:gd name="connsiteX3" fmla="*/ 0 w 2740126"/>
              <a:gd name="connsiteY3" fmla="*/ 558125 h 558125"/>
              <a:gd name="connsiteX4" fmla="*/ 0 w 2740126"/>
              <a:gd name="connsiteY4" fmla="*/ 0 h 55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0126" h="558125">
                <a:moveTo>
                  <a:pt x="0" y="0"/>
                </a:moveTo>
                <a:lnTo>
                  <a:pt x="2740126" y="0"/>
                </a:lnTo>
                <a:lnTo>
                  <a:pt x="2740126" y="558125"/>
                </a:lnTo>
                <a:lnTo>
                  <a:pt x="0" y="558125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23495" tIns="23495" rIns="23495" bIns="23495" numCol="1" spcCol="1270" anchor="ctr" anchorCtr="0">
            <a:noAutofit/>
          </a:bodyPr>
          <a:lstStyle/>
          <a:p>
            <a:pPr lvl="0" algn="ctr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১০০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</a:t>
            </a:r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৪</a:t>
            </a:r>
            <a:endParaRPr lang="en-US" sz="54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3255829" y="3066789"/>
            <a:ext cx="2776834" cy="668241"/>
          </a:xfrm>
          <a:custGeom>
            <a:avLst/>
            <a:gdLst>
              <a:gd name="connsiteX0" fmla="*/ 0 w 2740126"/>
              <a:gd name="connsiteY0" fmla="*/ 0 h 558125"/>
              <a:gd name="connsiteX1" fmla="*/ 2740126 w 2740126"/>
              <a:gd name="connsiteY1" fmla="*/ 0 h 558125"/>
              <a:gd name="connsiteX2" fmla="*/ 2740126 w 2740126"/>
              <a:gd name="connsiteY2" fmla="*/ 558125 h 558125"/>
              <a:gd name="connsiteX3" fmla="*/ 0 w 2740126"/>
              <a:gd name="connsiteY3" fmla="*/ 558125 h 558125"/>
              <a:gd name="connsiteX4" fmla="*/ 0 w 2740126"/>
              <a:gd name="connsiteY4" fmla="*/ 0 h 55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0126" h="558125">
                <a:moveTo>
                  <a:pt x="0" y="0"/>
                </a:moveTo>
                <a:lnTo>
                  <a:pt x="2740126" y="0"/>
                </a:lnTo>
                <a:lnTo>
                  <a:pt x="2740126" y="558125"/>
                </a:lnTo>
                <a:lnTo>
                  <a:pt x="0" y="558125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spcFirstLastPara="0" vert="horz" wrap="square" lIns="23495" tIns="23495" rIns="23495" bIns="23495" numCol="1" spcCol="1270" anchor="ctr" anchorCtr="0">
            <a:noAutofit/>
          </a:bodyPr>
          <a:lstStyle/>
          <a:p>
            <a:pPr lvl="0" algn="ctr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</a:t>
            </a:r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৫</a:t>
            </a:r>
            <a:endParaRPr lang="en-US" sz="54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6110852" y="3066727"/>
            <a:ext cx="2776834" cy="668241"/>
          </a:xfrm>
          <a:custGeom>
            <a:avLst/>
            <a:gdLst>
              <a:gd name="connsiteX0" fmla="*/ 0 w 2740126"/>
              <a:gd name="connsiteY0" fmla="*/ 0 h 558125"/>
              <a:gd name="connsiteX1" fmla="*/ 2740126 w 2740126"/>
              <a:gd name="connsiteY1" fmla="*/ 0 h 558125"/>
              <a:gd name="connsiteX2" fmla="*/ 2740126 w 2740126"/>
              <a:gd name="connsiteY2" fmla="*/ 558125 h 558125"/>
              <a:gd name="connsiteX3" fmla="*/ 0 w 2740126"/>
              <a:gd name="connsiteY3" fmla="*/ 558125 h 558125"/>
              <a:gd name="connsiteX4" fmla="*/ 0 w 2740126"/>
              <a:gd name="connsiteY4" fmla="*/ 0 h 55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0126" h="558125">
                <a:moveTo>
                  <a:pt x="0" y="0"/>
                </a:moveTo>
                <a:lnTo>
                  <a:pt x="2740126" y="0"/>
                </a:lnTo>
                <a:lnTo>
                  <a:pt x="2740126" y="558125"/>
                </a:lnTo>
                <a:lnTo>
                  <a:pt x="0" y="558125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23495" tIns="23495" rIns="23495" bIns="23495" numCol="1" spcCol="1270" anchor="ctr" anchorCtr="0">
            <a:noAutofit/>
          </a:bodyPr>
          <a:lstStyle/>
          <a:p>
            <a:pPr lvl="0" algn="ctr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৬</a:t>
            </a:r>
            <a:endParaRPr lang="en-US" sz="54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410250" y="3889680"/>
            <a:ext cx="2776834" cy="1685813"/>
          </a:xfrm>
          <a:custGeom>
            <a:avLst/>
            <a:gdLst>
              <a:gd name="connsiteX0" fmla="*/ 0 w 2740126"/>
              <a:gd name="connsiteY0" fmla="*/ 0 h 558125"/>
              <a:gd name="connsiteX1" fmla="*/ 2740126 w 2740126"/>
              <a:gd name="connsiteY1" fmla="*/ 0 h 558125"/>
              <a:gd name="connsiteX2" fmla="*/ 2740126 w 2740126"/>
              <a:gd name="connsiteY2" fmla="*/ 558125 h 558125"/>
              <a:gd name="connsiteX3" fmla="*/ 0 w 2740126"/>
              <a:gd name="connsiteY3" fmla="*/ 558125 h 558125"/>
              <a:gd name="connsiteX4" fmla="*/ 0 w 2740126"/>
              <a:gd name="connsiteY4" fmla="*/ 0 h 55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0126" h="558125">
                <a:moveTo>
                  <a:pt x="0" y="0"/>
                </a:moveTo>
                <a:lnTo>
                  <a:pt x="2740126" y="0"/>
                </a:lnTo>
                <a:lnTo>
                  <a:pt x="2740126" y="558125"/>
                </a:lnTo>
                <a:lnTo>
                  <a:pt x="0" y="558125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23495" tIns="23495" rIns="23495" bIns="23495" numCol="1" spcCol="1270" anchor="ctr" anchorCtr="0">
            <a:noAutofit/>
          </a:bodyPr>
          <a:lstStyle/>
          <a:p>
            <a:pPr lvl="0" algn="ctr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১০০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</a:t>
            </a:r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স্বকীয়মান</a:t>
            </a:r>
            <a:r>
              <a:rPr lang="bn-BD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=</a:t>
            </a:r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৪</a:t>
            </a:r>
            <a:r>
              <a:rPr lang="bn-BD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০০</a:t>
            </a:r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 </a:t>
            </a:r>
            <a:endParaRPr lang="en-US" sz="44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3255829" y="3906195"/>
            <a:ext cx="2776834" cy="1685813"/>
          </a:xfrm>
          <a:custGeom>
            <a:avLst/>
            <a:gdLst>
              <a:gd name="connsiteX0" fmla="*/ 0 w 2740126"/>
              <a:gd name="connsiteY0" fmla="*/ 0 h 558125"/>
              <a:gd name="connsiteX1" fmla="*/ 2740126 w 2740126"/>
              <a:gd name="connsiteY1" fmla="*/ 0 h 558125"/>
              <a:gd name="connsiteX2" fmla="*/ 2740126 w 2740126"/>
              <a:gd name="connsiteY2" fmla="*/ 558125 h 558125"/>
              <a:gd name="connsiteX3" fmla="*/ 0 w 2740126"/>
              <a:gd name="connsiteY3" fmla="*/ 558125 h 558125"/>
              <a:gd name="connsiteX4" fmla="*/ 0 w 2740126"/>
              <a:gd name="connsiteY4" fmla="*/ 0 h 55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0126" h="558125">
                <a:moveTo>
                  <a:pt x="0" y="0"/>
                </a:moveTo>
                <a:lnTo>
                  <a:pt x="2740126" y="0"/>
                </a:lnTo>
                <a:lnTo>
                  <a:pt x="2740126" y="558125"/>
                </a:lnTo>
                <a:lnTo>
                  <a:pt x="0" y="558125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spcFirstLastPara="0" vert="horz" wrap="square" lIns="23495" tIns="23495" rIns="23495" bIns="23495" numCol="1" spcCol="1270" anchor="ctr" anchorCtr="0">
            <a:noAutofit/>
          </a:bodyPr>
          <a:lstStyle/>
          <a:p>
            <a:pPr lvl="0" algn="ctr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</a:t>
            </a:r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স্বকীয়মান</a:t>
            </a:r>
          </a:p>
          <a:p>
            <a:pPr lvl="0" algn="ctr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=</a:t>
            </a:r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৫</a:t>
            </a:r>
            <a:r>
              <a:rPr lang="bn-BD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০</a:t>
            </a:r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 </a:t>
            </a:r>
            <a:endParaRPr lang="en-US" sz="44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Freeform 28"/>
          <p:cNvSpPr/>
          <p:nvPr/>
        </p:nvSpPr>
        <p:spPr>
          <a:xfrm>
            <a:off x="6110852" y="3906095"/>
            <a:ext cx="2776834" cy="1685813"/>
          </a:xfrm>
          <a:custGeom>
            <a:avLst/>
            <a:gdLst>
              <a:gd name="connsiteX0" fmla="*/ 0 w 2740126"/>
              <a:gd name="connsiteY0" fmla="*/ 0 h 558125"/>
              <a:gd name="connsiteX1" fmla="*/ 2740126 w 2740126"/>
              <a:gd name="connsiteY1" fmla="*/ 0 h 558125"/>
              <a:gd name="connsiteX2" fmla="*/ 2740126 w 2740126"/>
              <a:gd name="connsiteY2" fmla="*/ 558125 h 558125"/>
              <a:gd name="connsiteX3" fmla="*/ 0 w 2740126"/>
              <a:gd name="connsiteY3" fmla="*/ 558125 h 558125"/>
              <a:gd name="connsiteX4" fmla="*/ 0 w 2740126"/>
              <a:gd name="connsiteY4" fmla="*/ 0 h 55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0126" h="558125">
                <a:moveTo>
                  <a:pt x="0" y="0"/>
                </a:moveTo>
                <a:lnTo>
                  <a:pt x="2740126" y="0"/>
                </a:lnTo>
                <a:lnTo>
                  <a:pt x="2740126" y="558125"/>
                </a:lnTo>
                <a:lnTo>
                  <a:pt x="0" y="558125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23495" tIns="23495" rIns="23495" bIns="23495" numCol="1" spcCol="1270" anchor="ctr" anchorCtr="0">
            <a:noAutofit/>
          </a:bodyPr>
          <a:lstStyle/>
          <a:p>
            <a:pPr lvl="0" algn="ctr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স্বকীয়মান</a:t>
            </a:r>
          </a:p>
          <a:p>
            <a:pPr lvl="0" algn="ctr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=</a:t>
            </a:r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৬</a:t>
            </a:r>
            <a:r>
              <a:rPr lang="bn-BD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 </a:t>
            </a:r>
            <a:endParaRPr lang="en-US" sz="48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Freeform 29"/>
          <p:cNvSpPr/>
          <p:nvPr/>
        </p:nvSpPr>
        <p:spPr>
          <a:xfrm>
            <a:off x="1567393" y="5730204"/>
            <a:ext cx="5931876" cy="703384"/>
          </a:xfrm>
          <a:custGeom>
            <a:avLst/>
            <a:gdLst>
              <a:gd name="connsiteX0" fmla="*/ 0 w 2740126"/>
              <a:gd name="connsiteY0" fmla="*/ 0 h 558125"/>
              <a:gd name="connsiteX1" fmla="*/ 2740126 w 2740126"/>
              <a:gd name="connsiteY1" fmla="*/ 0 h 558125"/>
              <a:gd name="connsiteX2" fmla="*/ 2740126 w 2740126"/>
              <a:gd name="connsiteY2" fmla="*/ 558125 h 558125"/>
              <a:gd name="connsiteX3" fmla="*/ 0 w 2740126"/>
              <a:gd name="connsiteY3" fmla="*/ 558125 h 558125"/>
              <a:gd name="connsiteX4" fmla="*/ 0 w 2740126"/>
              <a:gd name="connsiteY4" fmla="*/ 0 h 55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0126" h="558125">
                <a:moveTo>
                  <a:pt x="0" y="0"/>
                </a:moveTo>
                <a:lnTo>
                  <a:pt x="2740126" y="0"/>
                </a:lnTo>
                <a:lnTo>
                  <a:pt x="2740126" y="558125"/>
                </a:lnTo>
                <a:lnTo>
                  <a:pt x="0" y="558125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0" vert="horz" wrap="square" lIns="23495" tIns="23495" rIns="23495" bIns="23495" numCol="1" spcCol="1270" anchor="ctr" anchorCtr="0">
            <a:noAutofit/>
          </a:bodyPr>
          <a:lstStyle/>
          <a:p>
            <a:pPr lvl="0" algn="ctr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IN" sz="6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৪</a:t>
            </a:r>
            <a:r>
              <a:rPr lang="bn-BD" sz="6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০০+</a:t>
            </a:r>
            <a:r>
              <a:rPr lang="bn-IN" sz="6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৫</a:t>
            </a:r>
            <a:r>
              <a:rPr lang="bn-BD" sz="6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০+</a:t>
            </a:r>
            <a:r>
              <a:rPr lang="bn-IN" sz="6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৬</a:t>
            </a:r>
            <a:r>
              <a:rPr lang="bn-BD" sz="7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=</a:t>
            </a:r>
            <a:r>
              <a:rPr lang="bn-IN" sz="7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৪৫৬ </a:t>
            </a:r>
            <a:r>
              <a:rPr lang="bn-BD" sz="7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 </a:t>
            </a:r>
            <a:endParaRPr lang="en-US" sz="72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0250" y="519191"/>
            <a:ext cx="11234903" cy="7694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সংখ্যা লেখায় ব্যবহৃত প্রতীক কে অঙ্ক  পাতন বলে ।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39022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2" grpId="0" animBg="1"/>
    </p:bld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868</TotalTime>
  <Words>594</Words>
  <Application>Microsoft Office PowerPoint</Application>
  <PresentationFormat>Custom</PresentationFormat>
  <Paragraphs>174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Basis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Razaul Haque</dc:creator>
  <cp:lastModifiedBy>Md Saiful Islam</cp:lastModifiedBy>
  <cp:revision>225</cp:revision>
  <dcterms:created xsi:type="dcterms:W3CDTF">2019-05-17T14:49:48Z</dcterms:created>
  <dcterms:modified xsi:type="dcterms:W3CDTF">2020-01-19T15:48:23Z</dcterms:modified>
</cp:coreProperties>
</file>