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922" r:id="rId2"/>
    <p:sldMasterId id="2147483940" r:id="rId3"/>
    <p:sldMasterId id="2147483976" r:id="rId4"/>
    <p:sldMasterId id="2147483994" r:id="rId5"/>
    <p:sldMasterId id="2147484026" r:id="rId6"/>
  </p:sldMasterIdLst>
  <p:sldIdLst>
    <p:sldId id="283" r:id="rId7"/>
    <p:sldId id="273" r:id="rId8"/>
    <p:sldId id="284" r:id="rId9"/>
    <p:sldId id="298" r:id="rId10"/>
    <p:sldId id="274" r:id="rId11"/>
    <p:sldId id="260" r:id="rId12"/>
    <p:sldId id="262" r:id="rId13"/>
    <p:sldId id="299" r:id="rId14"/>
    <p:sldId id="300" r:id="rId15"/>
    <p:sldId id="285" r:id="rId16"/>
    <p:sldId id="292" r:id="rId17"/>
    <p:sldId id="297" r:id="rId18"/>
    <p:sldId id="286" r:id="rId19"/>
    <p:sldId id="301" r:id="rId20"/>
    <p:sldId id="279" r:id="rId21"/>
    <p:sldId id="290" r:id="rId22"/>
    <p:sldId id="302" r:id="rId23"/>
    <p:sldId id="29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14" y="-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3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7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2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746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2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2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4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5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448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44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3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6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37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5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7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3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3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2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3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7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2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1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3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631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2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9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5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40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02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7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3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6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3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91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0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8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6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7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37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285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93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1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66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4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3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3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4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1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07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37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75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49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7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31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68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07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25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5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2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1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4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0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9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27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70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75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97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7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89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1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5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38615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346" y="419724"/>
            <a:ext cx="10178321" cy="1603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11500" b="1" dirty="0" smtClean="0">
                <a:solidFill>
                  <a:schemeClr val="bg1"/>
                </a:solidFill>
              </a:rPr>
              <a:t>  </a:t>
            </a:r>
            <a:r>
              <a:rPr lang="en-US" sz="11500" b="1" dirty="0" err="1" smtClean="0">
                <a:solidFill>
                  <a:schemeClr val="bg1"/>
                </a:solidFill>
              </a:rPr>
              <a:t>স্বাগতম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023673"/>
            <a:ext cx="11277600" cy="44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B946A93-4D18-4CC9-A891-98D0723A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6" y="973668"/>
            <a:ext cx="8040977" cy="7069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</a:t>
            </a:r>
            <a:r>
              <a:rPr lang="bn-BD" sz="4400" b="1" cap="none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অর্থের সময়</a:t>
            </a:r>
            <a:r>
              <a:rPr lang="en-US" sz="4400" b="1" cap="none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BD" sz="4400" b="1" cap="none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মূল্যের </a:t>
            </a:r>
            <a:r>
              <a:rPr lang="bn-BD" sz="4400" b="1" cap="none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নির্ধারক</a:t>
            </a:r>
            <a:endParaRPr lang="en-US" sz="4400" b="1" cap="none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428F1B2-6411-4B5B-8B9D-A4EA0C2E4D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8545" y="2943355"/>
            <a:ext cx="3333703" cy="284784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          </a:t>
            </a:r>
          </a:p>
          <a:p>
            <a:r>
              <a:rPr lang="bn-BD" sz="4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অর্থের </a:t>
            </a:r>
            <a:r>
              <a:rPr 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bn-BD" sz="4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পরিমাণ</a:t>
            </a:r>
            <a:endParaRPr lang="bn-BD" sz="44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06355B2-0F3A-41B9-9484-BEF942595FF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720280" y="2943355"/>
            <a:ext cx="3204519" cy="284784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</a:t>
            </a:r>
            <a:r>
              <a:rPr lang="bn-BD" sz="4400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সুদের</a:t>
            </a:r>
            <a:r>
              <a:rPr lang="en-US" sz="4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r>
              <a:rPr lang="bn-BD" sz="4400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হার</a:t>
            </a:r>
            <a:endParaRPr lang="en-US" sz="4400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E4F5DC3-B1C0-4FC6-863F-DC0C9A98F8D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39087" y="2838413"/>
            <a:ext cx="2531865" cy="245654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</a:t>
            </a:r>
          </a:p>
          <a:p>
            <a:r>
              <a:rPr lang="en-US" sz="4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bn-BD" sz="4800" b="1" i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সময়</a:t>
            </a:r>
            <a:endParaRPr lang="en-US" sz="4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2E97BE58-B210-424F-B417-D4E4A9E978EA}"/>
              </a:ext>
            </a:extLst>
          </p:cNvPr>
          <p:cNvSpPr/>
          <p:nvPr/>
        </p:nvSpPr>
        <p:spPr>
          <a:xfrm>
            <a:off x="3541522" y="3636691"/>
            <a:ext cx="1099751" cy="484632"/>
          </a:xfrm>
          <a:prstGeom prst="rightArrow">
            <a:avLst>
              <a:gd name="adj1" fmla="val 50000"/>
              <a:gd name="adj2" fmla="val 65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39D0375-03B9-497B-B2DC-C0AFC8A6C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69" y="3142463"/>
            <a:ext cx="243861" cy="573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3DDECE-9799-4505-A405-0E7CE343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82" y="3855368"/>
            <a:ext cx="144087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1AFE7-80ED-405F-8461-B2158F8F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2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bn-BD" sz="32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2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373C946-D6EA-42B5-9950-EBECF52A22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1784"/>
            <a:ext cx="10363826" cy="45894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b="1" dirty="0" smtClean="0"/>
              <a:t>সুদের </a:t>
            </a:r>
            <a:r>
              <a:rPr lang="bn-BD" sz="3200" b="1" dirty="0"/>
              <a:t>হারের তারতম্যের কারণেই বর্তমান  ও ভবিষ্যৎ সময়ের মধ্যে অর্থের মূল্যের পার্থক্য ঘটে</a:t>
            </a:r>
            <a:r>
              <a:rPr lang="bn-BD" sz="3200" b="1" dirty="0" smtClean="0"/>
              <a:t>। আজকের ১০০ টাকার মূল্য ১ বছর বা ১০ বছর পর ১০০ </a:t>
            </a:r>
            <a:r>
              <a:rPr lang="bn-IN" sz="3200" b="1" dirty="0" smtClean="0"/>
              <a:t>টা</a:t>
            </a:r>
            <a:r>
              <a:rPr lang="bn-BD" sz="3200" b="1" dirty="0" smtClean="0"/>
              <a:t>কা থাকবেনা। কেননা সাধারন ব্যাংকের সুদের হার যদি ১০% হয় তাহলে ১ বছর পর ১০০ টাকা হবে ১১০ টাকা। </a:t>
            </a:r>
            <a:endParaRPr lang="bn-BD" sz="3200" b="1" dirty="0"/>
          </a:p>
          <a:p>
            <a:r>
              <a:rPr lang="bn-BD" sz="2400" b="1" dirty="0"/>
              <a:t> </a:t>
            </a:r>
            <a:r>
              <a:rPr lang="bn-BD" sz="3200" b="1" dirty="0">
                <a:solidFill>
                  <a:srgbClr val="002060"/>
                </a:solidFill>
              </a:rPr>
              <a:t>যেমন</a:t>
            </a:r>
            <a:r>
              <a:rPr lang="bn-BD" sz="3200" b="1" dirty="0" smtClean="0">
                <a:solidFill>
                  <a:srgbClr val="002060"/>
                </a:solidFill>
              </a:rPr>
              <a:t>,</a:t>
            </a:r>
            <a:r>
              <a:rPr lang="bn-IN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</a:rPr>
              <a:t>আজকের ১০০০ </a:t>
            </a:r>
            <a:r>
              <a:rPr lang="bn-BD" sz="3200" b="1" dirty="0">
                <a:solidFill>
                  <a:srgbClr val="002060"/>
                </a:solidFill>
              </a:rPr>
              <a:t>টাকা এক বছর বা দশ বছর </a:t>
            </a:r>
            <a:r>
              <a:rPr lang="bn-BD" sz="3200" b="1" dirty="0" smtClean="0">
                <a:solidFill>
                  <a:srgbClr val="002060"/>
                </a:solidFill>
              </a:rPr>
              <a:t>পর ১০০০ </a:t>
            </a:r>
            <a:r>
              <a:rPr lang="bn-BD" sz="3200" b="1" dirty="0">
                <a:solidFill>
                  <a:srgbClr val="002060"/>
                </a:solidFill>
              </a:rPr>
              <a:t>টাকা থাকবে না।কারণ সাধারণ ব্যাংকের সুদের </a:t>
            </a:r>
            <a:r>
              <a:rPr lang="bn-BD" sz="3200" b="1" dirty="0" smtClean="0">
                <a:solidFill>
                  <a:srgbClr val="002060"/>
                </a:solidFill>
              </a:rPr>
              <a:t>হার</a:t>
            </a:r>
            <a:r>
              <a:rPr lang="bn-IN" sz="3200" b="1" dirty="0" smtClean="0">
                <a:solidFill>
                  <a:srgbClr val="002060"/>
                </a:solidFill>
              </a:rPr>
              <a:t>    </a:t>
            </a:r>
            <a:r>
              <a:rPr lang="bn-BD" sz="3200" b="1" dirty="0" smtClean="0">
                <a:solidFill>
                  <a:srgbClr val="002060"/>
                </a:solidFill>
              </a:rPr>
              <a:t>যদি </a:t>
            </a:r>
            <a:r>
              <a:rPr lang="bn-BD" sz="3200" b="1" dirty="0">
                <a:solidFill>
                  <a:srgbClr val="002060"/>
                </a:solidFill>
              </a:rPr>
              <a:t>১০</a:t>
            </a:r>
            <a:r>
              <a:rPr lang="en-US" sz="3200" b="1" dirty="0">
                <a:solidFill>
                  <a:srgbClr val="002060"/>
                </a:solidFill>
                <a:latin typeface="Tw Cen MT" panose="020B0602020104020603" pitchFamily="34" charset="0"/>
              </a:rPr>
              <a:t>%</a:t>
            </a:r>
            <a:r>
              <a:rPr lang="bn-BD" sz="3200" b="1" dirty="0">
                <a:solidFill>
                  <a:srgbClr val="002060"/>
                </a:solidFill>
              </a:rPr>
              <a:t> হয়,তবে এক বছর </a:t>
            </a:r>
            <a:r>
              <a:rPr lang="bn-BD" sz="3200" b="1" dirty="0" smtClean="0">
                <a:solidFill>
                  <a:srgbClr val="002060"/>
                </a:solidFill>
              </a:rPr>
              <a:t>পর১০০০ </a:t>
            </a:r>
            <a:r>
              <a:rPr lang="bn-BD" sz="3200" b="1" dirty="0">
                <a:solidFill>
                  <a:srgbClr val="002060"/>
                </a:solidFill>
              </a:rPr>
              <a:t>টাকার মূল্য হবে </a:t>
            </a:r>
            <a:r>
              <a:rPr lang="bn-BD" sz="3200" b="1" dirty="0" smtClean="0">
                <a:solidFill>
                  <a:srgbClr val="002060"/>
                </a:solidFill>
              </a:rPr>
              <a:t>(১০০০+১০০০</a:t>
            </a:r>
            <a:r>
              <a:rPr lang="en-US" sz="3200" b="1" dirty="0" smtClean="0">
                <a:solidFill>
                  <a:srgbClr val="002060"/>
                </a:solidFill>
              </a:rPr>
              <a:t>×</a:t>
            </a:r>
            <a:r>
              <a:rPr lang="as-IN" sz="3200" b="1" dirty="0">
                <a:solidFill>
                  <a:srgbClr val="002060"/>
                </a:solidFill>
              </a:rPr>
              <a:t>১০%</a:t>
            </a:r>
            <a:r>
              <a:rPr lang="bn-BD" sz="3200" b="1" dirty="0">
                <a:solidFill>
                  <a:srgbClr val="002060"/>
                </a:solidFill>
              </a:rPr>
              <a:t>) </a:t>
            </a:r>
            <a:r>
              <a:rPr lang="bn-BD" sz="3200" b="1" dirty="0" smtClean="0">
                <a:solidFill>
                  <a:srgbClr val="002060"/>
                </a:solidFill>
              </a:rPr>
              <a:t>=১১০০ </a:t>
            </a:r>
            <a:r>
              <a:rPr lang="bn-BD" sz="3200" b="1" dirty="0">
                <a:solidFill>
                  <a:srgbClr val="002060"/>
                </a:solidFill>
              </a:rPr>
              <a:t>টাকা</a:t>
            </a:r>
            <a:r>
              <a:rPr lang="bn-BD" sz="3200" b="1" dirty="0" smtClean="0">
                <a:solidFill>
                  <a:srgbClr val="002060"/>
                </a:solidFill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904"/>
            <a:ext cx="10364451" cy="775566"/>
          </a:xfrm>
        </p:spPr>
        <p:txBody>
          <a:bodyPr/>
          <a:lstStyle/>
          <a:p>
            <a:r>
              <a:rPr lang="bn-BD" b="1" dirty="0" smtClean="0"/>
              <a:t>অর্থের সময় মূল্যের সুত্রাবলি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9" y="1045716"/>
            <a:ext cx="11801340" cy="5812283"/>
          </a:xfrm>
        </p:spPr>
      </p:pic>
      <p:sp>
        <p:nvSpPr>
          <p:cNvPr id="5" name="TextBox 4"/>
          <p:cNvSpPr txBox="1"/>
          <p:nvPr/>
        </p:nvSpPr>
        <p:spPr>
          <a:xfrm>
            <a:off x="1378466" y="1182079"/>
            <a:ext cx="832016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ভবিষ্যৎ মূল্য ও বাৎসরিক চক্রবৃদ্ধিঃ নির্দিষ্ট সময় শেষে বর্তমান বিনিয়োগকৃত </a:t>
            </a:r>
            <a:r>
              <a:rPr lang="bn-IN" sz="2800" b="1" dirty="0" smtClean="0"/>
              <a:t>          </a:t>
            </a:r>
            <a:r>
              <a:rPr lang="bn-BD" sz="2800" b="1" dirty="0" smtClean="0"/>
              <a:t>অর্থের সুদাসল সহ মূল্যকে ভবিষ্যৎ মূল্য বলে।</a:t>
            </a:r>
          </a:p>
          <a:p>
            <a:r>
              <a:rPr lang="bn-BD" sz="2400" b="1" dirty="0" smtClean="0"/>
              <a:t>ভবিষ্যৎ মূল্য, </a:t>
            </a:r>
            <a:r>
              <a:rPr lang="en-US" sz="2400" b="1" dirty="0" smtClean="0"/>
              <a:t>FV= PV(1+i)^n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</a:t>
            </a:r>
            <a:r>
              <a:rPr lang="bn-BD" sz="2400" b="1" dirty="0" smtClean="0"/>
              <a:t>বর্তমান মূল্য (১+সুদের হার)মেয়াদ</a:t>
            </a:r>
          </a:p>
          <a:p>
            <a:r>
              <a:rPr lang="bn-BD" sz="2400" b="1" dirty="0" smtClean="0"/>
              <a:t>যদি বছরে একাধিকবার চক্রবৃদ্ধিকরনের মাধ্যমে ভবিষ্যৎ মূল্য নির্ধারণ করা হয় তাহলে</a:t>
            </a:r>
          </a:p>
          <a:p>
            <a:r>
              <a:rPr lang="en-US" sz="2400" b="1" dirty="0" smtClean="0"/>
              <a:t>FV= PV (1+i/m)^n*m</a:t>
            </a:r>
            <a:r>
              <a:rPr lang="en-US" sz="2400" dirty="0" smtClean="0"/>
              <a:t> </a:t>
            </a:r>
          </a:p>
          <a:p>
            <a:r>
              <a:rPr lang="bn-BD" sz="2400" b="1" dirty="0" smtClean="0"/>
              <a:t>যেখানে, </a:t>
            </a:r>
            <a:r>
              <a:rPr lang="en-US" sz="2400" b="1" dirty="0" smtClean="0"/>
              <a:t>PV= </a:t>
            </a:r>
            <a:r>
              <a:rPr lang="bn-BD" sz="2400" b="1" dirty="0" smtClean="0"/>
              <a:t>বর্তমান মূল্য </a:t>
            </a:r>
          </a:p>
          <a:p>
            <a:r>
              <a:rPr lang="bn-BD" sz="2400" b="1" dirty="0"/>
              <a:t> </a:t>
            </a:r>
            <a:r>
              <a:rPr lang="bn-BD" sz="2400" b="1" dirty="0" smtClean="0"/>
              <a:t>         </a:t>
            </a:r>
            <a:r>
              <a:rPr lang="en-US" sz="2400" b="1" dirty="0" smtClean="0"/>
              <a:t>FV= </a:t>
            </a:r>
            <a:r>
              <a:rPr lang="bn-BD" sz="2400" b="1" dirty="0" smtClean="0"/>
              <a:t>ভবিষ্যৎ মূল্য </a:t>
            </a:r>
          </a:p>
          <a:p>
            <a:r>
              <a:rPr lang="bn-BD" sz="2400" b="1" dirty="0"/>
              <a:t> </a:t>
            </a:r>
            <a:r>
              <a:rPr lang="bn-BD" sz="2400" b="1" dirty="0" smtClean="0"/>
              <a:t>        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= </a:t>
            </a:r>
            <a:r>
              <a:rPr lang="bn-BD" sz="2400" b="1" dirty="0" smtClean="0"/>
              <a:t>সুদের হার</a:t>
            </a:r>
          </a:p>
          <a:p>
            <a:r>
              <a:rPr lang="bn-BD" sz="2400" b="1" dirty="0"/>
              <a:t> </a:t>
            </a:r>
            <a:r>
              <a:rPr lang="bn-BD" sz="2400" b="1" dirty="0" smtClean="0"/>
              <a:t>         </a:t>
            </a:r>
            <a:r>
              <a:rPr lang="en-US" sz="2400" b="1" dirty="0" smtClean="0"/>
              <a:t>n= </a:t>
            </a:r>
            <a:r>
              <a:rPr lang="bn-BD" sz="2400" b="1" dirty="0" smtClean="0"/>
              <a:t>মেয়াদ</a:t>
            </a:r>
          </a:p>
          <a:p>
            <a:r>
              <a:rPr lang="bn-BD" sz="2400" b="1" dirty="0"/>
              <a:t> </a:t>
            </a:r>
            <a:r>
              <a:rPr lang="bn-BD" sz="2400" b="1" dirty="0" smtClean="0"/>
              <a:t>         </a:t>
            </a:r>
            <a:r>
              <a:rPr lang="en-US" sz="2400" b="1" dirty="0" smtClean="0"/>
              <a:t>m=</a:t>
            </a:r>
            <a:r>
              <a:rPr lang="bn-BD" sz="2400" b="1" dirty="0" smtClean="0"/>
              <a:t> চক্রবৃদ্ধির সংখ্যা </a:t>
            </a:r>
          </a:p>
          <a:p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37376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A89DD4-990C-46CC-8070-E0D2C187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096" y="435638"/>
            <a:ext cx="3814355" cy="8175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4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জোড়ায় কাজ</a:t>
            </a:r>
            <a:endParaRPr lang="en-US" sz="40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F1BB36-1C71-41A0-BDE7-2AF6450C5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2367092"/>
            <a:ext cx="8647610" cy="35242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১।রুল ৭২ বলতে কী বোঝায়?</a:t>
            </a:r>
          </a:p>
          <a:p>
            <a:r>
              <a:rPr lang="bn-BD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২।বছরে একাধিকবার চক্রবৃদ্ধিকরণ প্রক্রিয়া বলতে কী বোঝায়।</a:t>
            </a:r>
          </a:p>
          <a:p>
            <a:r>
              <a:rPr lang="bn-BD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৩।বার্ষিক বৃত্তি কী</a:t>
            </a:r>
            <a:r>
              <a:rPr lang="bn-BD" sz="4000" b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000" b="1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225296" lvl="8" indent="0">
              <a:buNone/>
            </a:pP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সময়ঃ ০৫ মিনিট </a:t>
            </a:r>
            <a:endParaRPr lang="bn-BD" sz="3200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4000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A1192A-36FF-4826-94EF-81C81B1D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3919" y="1749712"/>
            <a:ext cx="3688077" cy="37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3127"/>
            <a:ext cx="12192000" cy="15279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অর্থের বর্তমান মূল্যঃ                                                                                                                          </a:t>
            </a:r>
            <a:r>
              <a:rPr lang="bn-IN" sz="2800" b="1" dirty="0" smtClean="0">
                <a:solidFill>
                  <a:schemeClr val="tx1"/>
                </a:solidFill>
              </a:rPr>
              <a:t>বাট্রাকরন প্রক্রিয়ার মাধ্যমে যে মূল্য বের করা হয় তাকে অর্থের বর্তমান মূল্য বলে </a:t>
            </a:r>
            <a:r>
              <a:rPr lang="bn-IN" dirty="0" smtClean="0">
                <a:solidFill>
                  <a:schemeClr val="tx1"/>
                </a:solidFill>
              </a:rPr>
              <a:t>।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727201"/>
            <a:ext cx="12191998" cy="513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বর্তমান মূল্য , </a:t>
            </a:r>
            <a:r>
              <a:rPr lang="en-US" sz="3200" b="1" dirty="0" smtClean="0">
                <a:solidFill>
                  <a:schemeClr val="tx1"/>
                </a:solidFill>
              </a:rPr>
              <a:t>PV= FV/(1+i)^n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যদি বছরে একাধিকবার বাট্রাকরনের মাধ্যমে বর্তমান মূল্য নির্ধারন করা হয় তাহলে,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PV= FV/(1+i/m)^n*m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যেখানে, </a:t>
            </a:r>
            <a:r>
              <a:rPr lang="en-US" sz="3200" b="1" dirty="0" smtClean="0">
                <a:solidFill>
                  <a:schemeClr val="tx1"/>
                </a:solidFill>
              </a:rPr>
              <a:t>FV= </a:t>
            </a:r>
            <a:r>
              <a:rPr lang="bn-IN" sz="3200" b="1" dirty="0" smtClean="0">
                <a:solidFill>
                  <a:schemeClr val="tx1"/>
                </a:solidFill>
              </a:rPr>
              <a:t>ভবিষ্যৎ মূল্য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PV= </a:t>
            </a:r>
            <a:r>
              <a:rPr lang="bn-IN" sz="3200" b="1" dirty="0" smtClean="0">
                <a:solidFill>
                  <a:schemeClr val="tx1"/>
                </a:solidFill>
              </a:rPr>
              <a:t>বর্তমান মূল্য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</a:rPr>
              <a:t>= </a:t>
            </a:r>
            <a:r>
              <a:rPr lang="bn-IN" sz="3200" b="1" dirty="0" smtClean="0">
                <a:solidFill>
                  <a:schemeClr val="tx1"/>
                </a:solidFill>
              </a:rPr>
              <a:t>সুদের হার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n= </a:t>
            </a:r>
            <a:r>
              <a:rPr lang="bn-IN" sz="3200" b="1" dirty="0" smtClean="0">
                <a:solidFill>
                  <a:schemeClr val="tx1"/>
                </a:solidFill>
              </a:rPr>
              <a:t>বছরের সংখ্যা / মেয়াদ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m= </a:t>
            </a:r>
            <a:r>
              <a:rPr lang="bn-IN" sz="3200" b="1" dirty="0" smtClean="0">
                <a:solidFill>
                  <a:schemeClr val="tx1"/>
                </a:solidFill>
              </a:rPr>
              <a:t>চক্রবৃদ্ধির সংখ্যা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47538"/>
            <a:ext cx="892086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EAR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Effective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Annual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Rate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39" y="1366082"/>
            <a:ext cx="8126994" cy="39087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8"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একটি নির্দিষ্ট মেয়াদের জন্য গ্রহণকৃত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ঋণের সুদের হার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চক্রবৃদ্ধি হারে বৃদ্ধি পেয়ে ঐ নির্দিষ্ট মেয়াদের যে সুদের হার হয় তাই প্রকৃত সুদের হার।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  <a:p>
            <a:pPr lvl="8" algn="ctr"/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488C9B-17BB-4CCD-9A8E-C22F8CB9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357" y="1769154"/>
            <a:ext cx="2745832" cy="1773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E4BDAC7-B13D-400B-AEEF-0AD0C0FD5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5375189"/>
            <a:ext cx="8217611" cy="124803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সূত্রঃ   </a:t>
            </a:r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bn-BD" sz="4800" b="1" dirty="0" smtClean="0">
                <a:solidFill>
                  <a:srgbClr val="FF0000"/>
                </a:solidFill>
              </a:rPr>
              <a:t>AR</a:t>
            </a:r>
            <a:r>
              <a:rPr lang="bn-BD" sz="4800" b="1" dirty="0">
                <a:solidFill>
                  <a:srgbClr val="FF0000"/>
                </a:solidFill>
              </a:rPr>
              <a:t>=(1+𝑖/𝑚</a:t>
            </a:r>
            <a:r>
              <a:rPr lang="bn-BD" sz="4800" b="1" dirty="0" smtClean="0">
                <a:solidFill>
                  <a:srgbClr val="FF0000"/>
                </a:solidFill>
              </a:rPr>
              <a:t>)</a:t>
            </a:r>
            <a:r>
              <a:rPr lang="en-US" sz="4800" b="1" dirty="0">
                <a:solidFill>
                  <a:srgbClr val="FF0000"/>
                </a:solidFill>
              </a:rPr>
              <a:t>^</a:t>
            </a:r>
            <a:r>
              <a:rPr lang="en-US" sz="4800" b="1" dirty="0" smtClean="0">
                <a:solidFill>
                  <a:srgbClr val="FF0000"/>
                </a:solidFill>
              </a:rPr>
              <a:t> m </a:t>
            </a:r>
            <a:r>
              <a:rPr lang="bn-BD" sz="4800" b="1" dirty="0" smtClean="0">
                <a:solidFill>
                  <a:srgbClr val="FF0000"/>
                </a:solidFill>
              </a:rPr>
              <a:t>-</a:t>
            </a:r>
            <a:r>
              <a:rPr lang="bn-BD" sz="4800" b="1" dirty="0" smtClean="0">
                <a:solidFill>
                  <a:srgbClr val="FF0000"/>
                </a:solidFill>
              </a:rPr>
              <a:t>1</a:t>
            </a:r>
            <a:endParaRPr lang="bn-BD" sz="48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161" y="2007966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EAR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29043" y="2383435"/>
            <a:ext cx="730322" cy="27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bn-IN" dirty="0" smtClean="0"/>
              <a:t>			</a:t>
            </a:r>
            <a:r>
              <a:rPr lang="bn-IN" sz="4800" b="1" dirty="0" smtClean="0"/>
              <a:t>দলীয় কাজ 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DB1DBFE-45F2-4193-847E-B34CA8AF983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570038"/>
            <a:ext cx="3419475" cy="3240087"/>
          </a:xfrm>
        </p:spPr>
        <p:txBody>
          <a:bodyPr/>
          <a:lstStyle/>
          <a:p>
            <a:pPr marL="0" indent="0">
              <a:buNone/>
            </a:pPr>
            <a:endParaRPr lang="as-IN" sz="3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652631-D5FF-4100-AF60-5F23B804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859" y="222423"/>
            <a:ext cx="2848103" cy="1902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25360"/>
            <a:ext cx="11998035" cy="473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মিস ইকরা ১০ বছর পর ৫০০০০০ টাকা পাবার আশায় বর্তমানে কিছু টাকা ব্যাংকে জমা রাখতে চায় । সোনালী ব্যাংক তাকে বার্ষিক ১০% হারে এবং অগ্রনী ব্যাংক তাকে মাসিক ৯% সুদ প্রদান করার প্রস্তাব দিয়েছে ।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করনীয়ঃ ক ) সোনালী ব্যাংকে বর্তমানে কত টাকা জমা রাখতে হবে।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খ) কোন ব্যাংকে টাকা রাখা মিস ইকরার জন্য লাভ জনক হবে ।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																	সময়ঃ ০৮ মিনিট  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2217"/>
            <a:ext cx="12191999" cy="5735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</a:rPr>
              <a:t>জনাব </a:t>
            </a:r>
            <a:r>
              <a:rPr lang="bn-IN" sz="3600" b="1" dirty="0" smtClean="0">
                <a:solidFill>
                  <a:schemeClr val="tx1"/>
                </a:solidFill>
              </a:rPr>
              <a:t>রাশিক </a:t>
            </a:r>
            <a:r>
              <a:rPr lang="bn-BD" sz="3600" b="1" dirty="0" smtClean="0">
                <a:solidFill>
                  <a:schemeClr val="tx1"/>
                </a:solidFill>
              </a:rPr>
              <a:t>বর্তমানে </a:t>
            </a:r>
            <a:r>
              <a:rPr lang="bn-BD" sz="3600" b="1" dirty="0">
                <a:solidFill>
                  <a:schemeClr val="tx1"/>
                </a:solidFill>
              </a:rPr>
              <a:t>একটি কম্পিউটার ক্রয়ের জন্য  ৬ বছর  মেয়াদে পরিশোধের শর্তে এককালীন ৫০,০০০ টাকা ঋণ গ্রহণ করতে ইচ্ছুক। সোনালী ব্যাংক বার্ষিক ১১% হার সুদে ঋণ প্রদানের প্রস্তাব দিয়েছেন।অপর দিকে তার এক বন্ধু তাকে ১০.৫</a:t>
            </a:r>
            <a:r>
              <a:rPr lang="en-US" sz="3600" b="1" dirty="0">
                <a:solidFill>
                  <a:schemeClr val="tx1"/>
                </a:solidFill>
                <a:latin typeface="Tw Cen MT" panose="020B0602020104020603" pitchFamily="34" charset="0"/>
              </a:rPr>
              <a:t>%</a:t>
            </a:r>
            <a:r>
              <a:rPr lang="bn-BD" sz="3600" b="1" dirty="0">
                <a:solidFill>
                  <a:schemeClr val="tx1"/>
                </a:solidFill>
                <a:latin typeface="Tw Cen MT" panose="020B0602020104020603" pitchFamily="34" charset="0"/>
              </a:rPr>
              <a:t> হার </a:t>
            </a:r>
            <a:r>
              <a:rPr lang="bn-BD" sz="3600" b="1" dirty="0">
                <a:solidFill>
                  <a:schemeClr val="tx1"/>
                </a:solidFill>
              </a:rPr>
              <a:t> মাসিক চক্রবৃদ্ধি সুদে ঋণ প্রদানের প্রস্তাব দিয়েছেন ।</a:t>
            </a:r>
          </a:p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 ৬</a:t>
            </a:r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বছর পর সোনালী ব্যাংকে সুদাসলে মোট কত টাকা পরিশোধ করতে হবে?</a:t>
            </a:r>
          </a:p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 </a:t>
            </a:r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 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সিদ্ধান্তটি জনাব 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রাশিকের </a:t>
            </a:r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যুক্তিযুক্ত মতামত দাও</a:t>
            </a:r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bn-IN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EAR 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এর পূর্ন রূপ কি? </a:t>
            </a:r>
          </a:p>
          <a:p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EAR </a:t>
            </a:r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এর সূত্রটি বল? 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9891" y="34635"/>
            <a:ext cx="3172691" cy="92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মূল্যায়ন</a:t>
            </a:r>
            <a:r>
              <a:rPr lang="bn-IN" sz="4400" b="1" dirty="0" smtClean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875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48EA7C2-0042-417A-9F3B-A1F03648B52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3" y="3387573"/>
            <a:ext cx="9848961" cy="325806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</a:rPr>
              <a:t>জনাব ইকরা এবং রাশিক ১০% সুদে ৫০,০০০ টাকা  ১ বছরের জন্য ইসলামী ব্যাংকে জমা রাখতে চায় । তাদের দুই জনের প্রকৃত সুদের হার নির্নয় কর?  </a:t>
            </a:r>
            <a:r>
              <a:rPr lang="bn-BD" sz="3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41842E-3E45-46D2-BE34-91CF340D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7" y="259492"/>
            <a:ext cx="4793672" cy="1832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0109" y="2146660"/>
            <a:ext cx="386541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</a:rPr>
              <a:t>বাড়ির কাজ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3976255" y="96981"/>
            <a:ext cx="3574472" cy="914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ধন্যবাদ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011382"/>
            <a:ext cx="11859490" cy="574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8162" y="1843951"/>
            <a:ext cx="7805074" cy="32316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ইকবাল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মিয়া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</a:endParaRPr>
          </a:p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সহকারি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শিক্ষক (ব্যবসায় শিক্ষা)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পলাশ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পাইলট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উচ্চ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বিদ্যালয়</a:t>
            </a:r>
            <a:endParaRPr lang="bn-BD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পলাশ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নরসিংদী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।</a:t>
            </a:r>
            <a:endParaRPr lang="bn-BD" sz="40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1026" name="Picture 2" descr="E:\FAMILY PICTURE\3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83"/>
            <a:ext cx="3532909" cy="46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F23A9AE-8574-47B8-8205-F4B9EFA07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26762"/>
            <a:ext cx="9068586" cy="138872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BD" sz="6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 পরিচিতি</a:t>
            </a:r>
            <a:endParaRPr lang="en-US" sz="6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9419" y="2715491"/>
            <a:ext cx="9185564" cy="2964873"/>
          </a:xfrm>
        </p:spPr>
        <p:txBody>
          <a:bodyPr>
            <a:no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</a:rPr>
              <a:t>অর্থের সময়মূল্য </a:t>
            </a:r>
          </a:p>
          <a:p>
            <a:r>
              <a:rPr lang="bn-IN" sz="3200" b="1" dirty="0" smtClean="0">
                <a:solidFill>
                  <a:srgbClr val="FFFF00"/>
                </a:solidFill>
              </a:rPr>
              <a:t>শ্রেণীঃ দশম </a:t>
            </a:r>
          </a:p>
          <a:p>
            <a:r>
              <a:rPr lang="bn-IN" sz="2800" b="1" dirty="0" smtClean="0">
                <a:solidFill>
                  <a:srgbClr val="FFFF00"/>
                </a:solidFill>
              </a:rPr>
              <a:t>বিষয়ঃ ফিন্যান্স ও ব্যাংকিং </a:t>
            </a:r>
          </a:p>
          <a:p>
            <a:r>
              <a:rPr lang="bn-IN" sz="2800" b="1" dirty="0" smtClean="0">
                <a:solidFill>
                  <a:srgbClr val="FFFF00"/>
                </a:solidFill>
              </a:rPr>
              <a:t>অধ্যায়ঃ তৃতীয় </a:t>
            </a:r>
          </a:p>
          <a:p>
            <a:r>
              <a:rPr lang="bn-IN" sz="2800" b="1" dirty="0" smtClean="0">
                <a:solidFill>
                  <a:srgbClr val="FFFF00"/>
                </a:solidFill>
              </a:rPr>
              <a:t>তারিখঃ  </a:t>
            </a:r>
            <a:r>
              <a:rPr lang="bn-IN" sz="2800" b="1" dirty="0" smtClean="0">
                <a:solidFill>
                  <a:srgbClr val="FFFF00"/>
                </a:solidFill>
              </a:rPr>
              <a:t>১৯/০১/২০২০ </a:t>
            </a:r>
            <a:r>
              <a:rPr lang="bn-IN" sz="2800" b="1" dirty="0" smtClean="0">
                <a:solidFill>
                  <a:srgbClr val="FFFF00"/>
                </a:solidFill>
              </a:rPr>
              <a:t> </a:t>
            </a:r>
            <a:endParaRPr lang="bn-IN" sz="2800" b="1" dirty="0" smtClean="0">
              <a:solidFill>
                <a:srgbClr val="FFFF00"/>
              </a:solidFill>
            </a:endParaRPr>
          </a:p>
          <a:p>
            <a:r>
              <a:rPr lang="bn-IN" sz="2800" b="1" dirty="0" smtClean="0">
                <a:solidFill>
                  <a:srgbClr val="FFFF00"/>
                </a:solidFill>
              </a:rPr>
              <a:t>সময়ঃ ৫০ মিনিট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</a:rPr>
              <a:t>অর্থ কি?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উত্তরঃ মূল্য পরিমাপক মাপকাঠি 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</a:rPr>
              <a:t>অর্থ দ্বারা কিসের মূল্য মাপা হয়? </a:t>
            </a:r>
            <a:endParaRPr lang="bn-IN" sz="3600" b="1" dirty="0" smtClean="0">
              <a:solidFill>
                <a:srgbClr val="002060"/>
              </a:solidFill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উত্তরঃ সময়ের মূল্য ।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099" y="1348160"/>
            <a:ext cx="9580098" cy="29546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6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ের সময়মূল্য</a:t>
            </a:r>
            <a:endParaRPr lang="en-US" sz="66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66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2218" y="138545"/>
            <a:ext cx="9171709" cy="1094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bn-BD" sz="40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" y="2423160"/>
            <a:ext cx="1110996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৹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অর্থের </a:t>
            </a: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সময়মূল্য কি বুঝিয়ে বলতে </a:t>
            </a:r>
            <a:r>
              <a:rPr lang="bn-IN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পারবে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।</a:t>
            </a:r>
            <a:endParaRPr lang="bn-IN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+mj-cs"/>
            </a:endParaRPr>
          </a:p>
          <a:p>
            <a:pPr algn="just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৹ অর্থের বর্তমান মূল্য ও ভবিষ্যৎ </a:t>
            </a: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মূল্য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 </a:t>
            </a: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বিশ্লেষণ  </a:t>
            </a:r>
            <a:r>
              <a:rPr lang="bn-IN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 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করতে পারবে।</a:t>
            </a:r>
          </a:p>
          <a:p>
            <a:pPr algn="just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৹ অর্থের </a:t>
            </a: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সময়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মূল্য নির্ণয়ের প্রয়োজনীয়তা ব্যাখা 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করতে পারবে।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 </a:t>
            </a:r>
          </a:p>
          <a:p>
            <a:pPr algn="just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৹ </a:t>
            </a: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অর্থের সময় মূল্যের সূত্র সমুহের প্রয়োগ করতে পারবে।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A195AE0-9B5E-43F0-BA54-A5B9F6EB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618517"/>
            <a:ext cx="6791497" cy="109271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6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bn-BD" sz="6600" b="1" cap="none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 </a:t>
            </a:r>
            <a:r>
              <a:rPr lang="bn-BD" sz="6600" b="1" cap="non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endParaRPr lang="en-US" sz="6600" b="1" cap="none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2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9" y="1573968"/>
            <a:ext cx="1168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" y="0"/>
            <a:ext cx="11687174" cy="64157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4728" y="1573252"/>
            <a:ext cx="64562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 </a:t>
            </a:r>
            <a:r>
              <a:rPr lang="bn-BD" sz="4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পরির্বতনের সাথে সাথে একটি নির্দিষ্ট পরিমাণ অর্থের মূল্যের যে পরিবর্তন </a:t>
            </a:r>
            <a:r>
              <a:rPr lang="bn-BD" sz="4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4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 </a:t>
            </a:r>
            <a:r>
              <a:rPr lang="bn-BD" sz="4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অর্থের </a:t>
            </a:r>
            <a:r>
              <a:rPr lang="bn-BD" sz="4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সময়মূল্য</a:t>
            </a:r>
            <a:r>
              <a:rPr lang="en-US" sz="4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47344" y="389747"/>
            <a:ext cx="386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/>
              <a:t>অর্থের সময় মূল্য  </a:t>
            </a:r>
            <a:r>
              <a:rPr lang="bn-IN" sz="3600" b="1" i="1" dirty="0" smtClean="0"/>
              <a:t>কি?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682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36"/>
            <a:ext cx="12192000" cy="67471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</a:rPr>
              <a:t>কিসের দ্বারা অর্থের সময় মূল্য নির্ধারন করা হয়?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উত্তরঃ সুদের হার । 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</a:rPr>
              <a:t>চক্র বৃদ্ধি সুদ কি?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উত্তরঃ আসল এবং সুদের উপর যে সুদ ধরা হয় তাকে চক্র বৃদ্ধি  সুদ বলে ।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948545" y="0"/>
            <a:ext cx="3768437" cy="113912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একক কাজ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12192000" cy="35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779817"/>
            <a:ext cx="12192000" cy="20781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অর্থের সময় মূল্যের ইংরেজী প্রতিশব্দ কি?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																			</a:t>
            </a:r>
            <a:r>
              <a:rPr lang="bn-IN" sz="3600" b="1" dirty="0" smtClean="0">
                <a:solidFill>
                  <a:schemeClr val="tx1"/>
                </a:solidFill>
              </a:rPr>
              <a:t>সময়ঃ ০১ মিনিট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উত্তরঃ </a:t>
            </a:r>
            <a:r>
              <a:rPr lang="en-US" sz="3600" b="1" dirty="0" smtClean="0">
                <a:solidFill>
                  <a:schemeClr val="tx1"/>
                </a:solidFill>
              </a:rPr>
              <a:t>Time value of money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3.xml><?xml version="1.0" encoding="utf-8"?>
<a:theme xmlns:a="http://schemas.openxmlformats.org/drawingml/2006/main" name="Berli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Depth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2314</TotalTime>
  <Words>678</Words>
  <Application>Microsoft Office PowerPoint</Application>
  <PresentationFormat>Custom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Integral</vt:lpstr>
      <vt:lpstr>Main Event</vt:lpstr>
      <vt:lpstr>Berlin</vt:lpstr>
      <vt:lpstr>Droplet</vt:lpstr>
      <vt:lpstr>Depth</vt:lpstr>
      <vt:lpstr>Savon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        শিখন ফল</vt:lpstr>
      <vt:lpstr>PowerPoint Presentation</vt:lpstr>
      <vt:lpstr>PowerPoint Presentation</vt:lpstr>
      <vt:lpstr>PowerPoint Presentation</vt:lpstr>
      <vt:lpstr>          অর্থের সময় মূল্যের নির্ধারক</vt:lpstr>
      <vt:lpstr> </vt:lpstr>
      <vt:lpstr>অর্থের সময় মূল্যের সুত্রাবলি</vt:lpstr>
      <vt:lpstr>    জোড়ায় কাজ</vt:lpstr>
      <vt:lpstr>PowerPoint Presentation</vt:lpstr>
      <vt:lpstr>PowerPoint Presentation</vt:lpstr>
      <vt:lpstr>   দলীয় কাজ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</dc:creator>
  <cp:lastModifiedBy>Walton</cp:lastModifiedBy>
  <cp:revision>325</cp:revision>
  <dcterms:created xsi:type="dcterms:W3CDTF">2014-01-29T12:34:59Z</dcterms:created>
  <dcterms:modified xsi:type="dcterms:W3CDTF">2020-01-18T15:15:43Z</dcterms:modified>
</cp:coreProperties>
</file>