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sldIdLst>
    <p:sldId id="274" r:id="rId2"/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70" r:id="rId13"/>
    <p:sldId id="268" r:id="rId14"/>
    <p:sldId id="269" r:id="rId15"/>
    <p:sldId id="272" r:id="rId16"/>
    <p:sldId id="271" r:id="rId17"/>
    <p:sldId id="273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E8B1032C-EA38-4F05-BA0D-38AFFFC7BED3}" styleName="Light Style 3 - Accent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78" d="100"/>
          <a:sy n="78" d="100"/>
        </p:scale>
        <p:origin x="312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E1C6D62-458C-4BDD-AAB4-A57941A1CAF1}" type="datetimeFigureOut">
              <a:rPr lang="en-US" smtClean="0"/>
              <a:t>1/2/2020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6390BDD-5E74-44D0-BB84-B2F307BD27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940094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Dear colleagues</a:t>
            </a:r>
            <a:r>
              <a:rPr lang="en-US" baseline="0" dirty="0" smtClean="0"/>
              <a:t> you can hide this slide. Start presentation by pressing F5.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CC4F6A-6CA0-425B-A410-C8B21BB3CD2D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756204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 The class may be divided</a:t>
            </a:r>
            <a:r>
              <a:rPr lang="en-US" baseline="0" dirty="0" smtClean="0"/>
              <a:t> into several groups .Odd numbers may work on picture 1 and regular numbers may work on the picture 2.</a:t>
            </a:r>
            <a:r>
              <a:rPr lang="en-US" dirty="0" smtClean="0"/>
              <a:t>The group leaders will be invited to present their group work.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390BDD-5E74-44D0-BB84-B2F307BD272D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582630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3F9E7A-3B80-4E0A-AB68-2B801D577563}" type="datetimeFigureOut">
              <a:rPr lang="en-US" smtClean="0"/>
              <a:t>1/2/2020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AC20F-7344-487C-96CF-91C872C6C5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59729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3F9E7A-3B80-4E0A-AB68-2B801D577563}" type="datetimeFigureOut">
              <a:rPr lang="en-US" smtClean="0"/>
              <a:t>1/2/2020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AC20F-7344-487C-96CF-91C872C6C5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70213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3F9E7A-3B80-4E0A-AB68-2B801D577563}" type="datetimeFigureOut">
              <a:rPr lang="en-US" smtClean="0"/>
              <a:t>1/2/2020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AC20F-7344-487C-96CF-91C872C6C5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74279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3F9E7A-3B80-4E0A-AB68-2B801D577563}" type="datetimeFigureOut">
              <a:rPr lang="en-US" smtClean="0"/>
              <a:t>1/2/2020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AC20F-7344-487C-96CF-91C872C6C5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6825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3F9E7A-3B80-4E0A-AB68-2B801D577563}" type="datetimeFigureOut">
              <a:rPr lang="en-US" smtClean="0"/>
              <a:t>1/2/2020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AC20F-7344-487C-96CF-91C872C6C5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42105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3F9E7A-3B80-4E0A-AB68-2B801D577563}" type="datetimeFigureOut">
              <a:rPr lang="en-US" smtClean="0"/>
              <a:t>1/2/2020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AC20F-7344-487C-96CF-91C872C6C5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80202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3F9E7A-3B80-4E0A-AB68-2B801D577563}" type="datetimeFigureOut">
              <a:rPr lang="en-US" smtClean="0"/>
              <a:t>1/2/2020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AC20F-7344-487C-96CF-91C872C6C5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82105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3F9E7A-3B80-4E0A-AB68-2B801D577563}" type="datetimeFigureOut">
              <a:rPr lang="en-US" smtClean="0"/>
              <a:t>1/2/2020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AC20F-7344-487C-96CF-91C872C6C5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69159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3F9E7A-3B80-4E0A-AB68-2B801D577563}" type="datetimeFigureOut">
              <a:rPr lang="en-US" smtClean="0"/>
              <a:t>1/2/2020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AC20F-7344-487C-96CF-91C872C6C5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02926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3F9E7A-3B80-4E0A-AB68-2B801D577563}" type="datetimeFigureOut">
              <a:rPr lang="en-US" smtClean="0"/>
              <a:t>1/2/2020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AC20F-7344-487C-96CF-91C872C6C5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16012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3F9E7A-3B80-4E0A-AB68-2B801D577563}" type="datetimeFigureOut">
              <a:rPr lang="en-US" smtClean="0"/>
              <a:t>1/2/2020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AC20F-7344-487C-96CF-91C872C6C5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99204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F3F9E7A-3B80-4E0A-AB68-2B801D577563}" type="datetimeFigureOut">
              <a:rPr lang="en-US" smtClean="0"/>
              <a:t>1/2/2020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12AC20F-7344-487C-96CF-91C872C6C5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44424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jp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gif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hyperlink" Target="http://youtu.be/pBTnVoEIb98" TargetMode="Externa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jpg"/><Relationship Id="rId4" Type="http://schemas.openxmlformats.org/officeDocument/2006/relationships/image" Target="../media/image9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jpeg"/><Relationship Id="rId4" Type="http://schemas.openxmlformats.org/officeDocument/2006/relationships/image" Target="../media/image6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solidFill>
          <a:schemeClr val="bg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418116" y="1146628"/>
            <a:ext cx="4760685" cy="81280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en-US" b="1" u="sng" dirty="0" smtClean="0">
                <a:solidFill>
                  <a:srgbClr val="7030A0"/>
                </a:solidFill>
                <a:latin typeface="Book Antiqua" panose="02040602050305030304" pitchFamily="18" charset="0"/>
              </a:rPr>
              <a:t>Notes for the teachers</a:t>
            </a:r>
            <a:endParaRPr lang="en-US" b="1" u="sng" dirty="0">
              <a:solidFill>
                <a:srgbClr val="7030A0"/>
              </a:solidFill>
              <a:latin typeface="Book Antiqua" panose="0204060205030503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80288" y="2452914"/>
            <a:ext cx="10277857" cy="3490686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en-US" sz="2800" b="1" dirty="0" smtClean="0">
                <a:solidFill>
                  <a:srgbClr val="7030A0"/>
                </a:solidFill>
                <a:latin typeface="Book Antiqua" panose="02040602050305030304" pitchFamily="18" charset="0"/>
              </a:rPr>
              <a:t>Dear colleagues,</a:t>
            </a:r>
          </a:p>
          <a:p>
            <a:r>
              <a:rPr lang="en-US" sz="2800" b="1" dirty="0" smtClean="0">
                <a:solidFill>
                  <a:srgbClr val="7030A0"/>
                </a:solidFill>
                <a:latin typeface="Book Antiqua" panose="02040602050305030304" pitchFamily="18" charset="0"/>
              </a:rPr>
              <a:t>I like to request you to follow the instructions below the note options before going to the  class so t hat the class may be effective to the students.</a:t>
            </a:r>
            <a:endParaRPr lang="en-US" sz="2800" b="1" dirty="0">
              <a:solidFill>
                <a:srgbClr val="7030A0"/>
              </a:solidFill>
              <a:latin typeface="Book Antiqua" panose="0204060205030503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8347708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030A0">
            <a:alpha val="38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24256" y="1926336"/>
            <a:ext cx="11289792" cy="1450848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en-US" b="1" dirty="0" smtClean="0"/>
              <a:t>naturally generated energy source: any form of energy obtained from the Sun, wind, </a:t>
            </a:r>
          </a:p>
          <a:p>
            <a:r>
              <a:rPr lang="en-US" b="1" dirty="0" smtClean="0"/>
              <a:t>waves, or another natural renewable source, alternative energy , green energy 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402336" y="134112"/>
            <a:ext cx="11411712" cy="1450848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en-US" b="1" dirty="0" smtClean="0"/>
              <a:t>Renewable Energy</a:t>
            </a:r>
          </a:p>
        </p:txBody>
      </p:sp>
      <p:pic>
        <p:nvPicPr>
          <p:cNvPr id="4" name="Picture 3"/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4256" y="4033157"/>
            <a:ext cx="3200400" cy="2286000"/>
          </a:xfrm>
          <a:prstGeom prst="rect">
            <a:avLst/>
          </a:prstGeom>
        </p:spPr>
      </p:pic>
      <p:pic>
        <p:nvPicPr>
          <p:cNvPr id="5" name="Picture 4"/>
          <p:cNvPicPr>
            <a:picLocks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72356" y="4033157"/>
            <a:ext cx="3200400" cy="2286000"/>
          </a:xfrm>
          <a:prstGeom prst="rect">
            <a:avLst/>
          </a:prstGeom>
        </p:spPr>
      </p:pic>
      <p:pic>
        <p:nvPicPr>
          <p:cNvPr id="6" name="Picture 5"/>
          <p:cNvPicPr>
            <a:picLocks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20456" y="4033157"/>
            <a:ext cx="3200400" cy="228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050218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rved Down Ribbon 1"/>
          <p:cNvSpPr/>
          <p:nvPr/>
        </p:nvSpPr>
        <p:spPr>
          <a:xfrm>
            <a:off x="1780032" y="0"/>
            <a:ext cx="9046464" cy="1085088"/>
          </a:xfrm>
          <a:prstGeom prst="ellipseRibbon">
            <a:avLst>
              <a:gd name="adj1" fmla="val 25000"/>
              <a:gd name="adj2" fmla="val 73450"/>
              <a:gd name="adj3" fmla="val 12500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 smtClean="0">
                <a:solidFill>
                  <a:srgbClr val="002060"/>
                </a:solidFill>
                <a:latin typeface="Book Antiqua" panose="02040602050305030304" pitchFamily="18" charset="0"/>
              </a:rPr>
              <a:t>Non Renewable Energy</a:t>
            </a:r>
            <a:endParaRPr lang="en-US" sz="4400" dirty="0">
              <a:solidFill>
                <a:srgbClr val="002060"/>
              </a:solidFill>
              <a:latin typeface="Book Antiqua" panose="02040602050305030304" pitchFamily="18" charset="0"/>
            </a:endParaRPr>
          </a:p>
        </p:txBody>
      </p:sp>
      <p:pic>
        <p:nvPicPr>
          <p:cNvPr id="3" name="Picture 2"/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7206" y="1436910"/>
            <a:ext cx="3657600" cy="3657600"/>
          </a:xfrm>
          <a:prstGeom prst="rect">
            <a:avLst/>
          </a:prstGeom>
        </p:spPr>
      </p:pic>
      <p:pic>
        <p:nvPicPr>
          <p:cNvPr id="4" name="Picture 3"/>
          <p:cNvPicPr>
            <a:picLocks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6" y="1436910"/>
            <a:ext cx="3657600" cy="3657600"/>
          </a:xfrm>
          <a:prstGeom prst="rect">
            <a:avLst/>
          </a:prstGeom>
        </p:spPr>
      </p:pic>
      <p:pic>
        <p:nvPicPr>
          <p:cNvPr id="6" name="Picture 5"/>
          <p:cNvPicPr>
            <a:picLocks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05806" y="1436910"/>
            <a:ext cx="3657600" cy="36576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524256" y="5571744"/>
            <a:ext cx="11350752" cy="963168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en-US" b="1" i="1" dirty="0" smtClean="0"/>
              <a:t>A non-renewable energy resource (also called a finite resource) is a resource that does not renew itself at a sufficient rate for sustainable economic extraction in meaningful human time-frames.</a:t>
            </a:r>
          </a:p>
        </p:txBody>
      </p:sp>
    </p:spTree>
    <p:extLst>
      <p:ext uri="{BB962C8B-B14F-4D97-AF65-F5344CB8AC3E}">
        <p14:creationId xmlns:p14="http://schemas.microsoft.com/office/powerpoint/2010/main" val="602984155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32228" y="696679"/>
            <a:ext cx="11858171" cy="923330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en-US" b="1" dirty="0" smtClean="0">
                <a:latin typeface="Book Antiqua" panose="02040602050305030304" pitchFamily="18" charset="0"/>
              </a:rPr>
              <a:t>What </a:t>
            </a:r>
            <a:r>
              <a:rPr lang="en-US" b="1" dirty="0">
                <a:latin typeface="Book Antiqua" panose="02040602050305030304" pitchFamily="18" charset="0"/>
              </a:rPr>
              <a:t>can you see in the picture ? Discuss them with your partner for five minutes </a:t>
            </a:r>
            <a:r>
              <a:rPr lang="en-US" b="1" dirty="0" smtClean="0">
                <a:latin typeface="Book Antiqua" panose="02040602050305030304" pitchFamily="18" charset="0"/>
              </a:rPr>
              <a:t>.</a:t>
            </a:r>
          </a:p>
          <a:p>
            <a:r>
              <a:rPr lang="en-US" b="1" dirty="0" smtClean="0">
                <a:latin typeface="Book Antiqua" panose="02040602050305030304" pitchFamily="18" charset="0"/>
              </a:rPr>
              <a:t> </a:t>
            </a:r>
            <a:r>
              <a:rPr lang="en-US" b="1" dirty="0">
                <a:latin typeface="Book Antiqua" panose="02040602050305030304" pitchFamily="18" charset="0"/>
              </a:rPr>
              <a:t>After that make difference between renewable energy and non-renewable energy.</a:t>
            </a:r>
            <a:endParaRPr lang="en-US" dirty="0">
              <a:latin typeface="Book Antiqua" panose="02040602050305030304" pitchFamily="18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657" y="1762124"/>
            <a:ext cx="11858171" cy="485639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  <p:sp>
        <p:nvSpPr>
          <p:cNvPr id="4" name="TextBox 3"/>
          <p:cNvSpPr txBox="1"/>
          <p:nvPr/>
        </p:nvSpPr>
        <p:spPr>
          <a:xfrm>
            <a:off x="3657600" y="0"/>
            <a:ext cx="4789714" cy="554564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en-US" dirty="0" smtClean="0">
                <a:latin typeface="Book Antiqua" panose="02040602050305030304" pitchFamily="18" charset="0"/>
              </a:rPr>
              <a:t>Pair Work</a:t>
            </a:r>
            <a:endParaRPr lang="en-US" dirty="0">
              <a:latin typeface="Book Antiqua" panose="0204060205030503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6273858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48000"/>
            <a:lum/>
          </a:blip>
          <a:srcRect/>
          <a:stretch>
            <a:fillRect t="-13000" b="-1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06131472"/>
              </p:ext>
            </p:extLst>
          </p:nvPr>
        </p:nvGraphicFramePr>
        <p:xfrm>
          <a:off x="48767" y="864828"/>
          <a:ext cx="12143232" cy="5900036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4047744"/>
                <a:gridCol w="4047744"/>
                <a:gridCol w="4047744"/>
              </a:tblGrid>
              <a:tr h="958826">
                <a:tc>
                  <a:txBody>
                    <a:bodyPr/>
                    <a:lstStyle/>
                    <a:p>
                      <a:pPr algn="ctr"/>
                      <a:r>
                        <a:rPr lang="en-US" sz="4000" dirty="0" smtClean="0">
                          <a:latin typeface="Book Antiqua" panose="02040602050305030304" pitchFamily="18" charset="0"/>
                        </a:rPr>
                        <a:t>Energy Source</a:t>
                      </a:r>
                      <a:endParaRPr lang="en-US" sz="4000" dirty="0">
                        <a:latin typeface="Book Antiqua" panose="0204060205030503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dirty="0" smtClean="0">
                          <a:latin typeface="Book Antiqua" panose="02040602050305030304" pitchFamily="18" charset="0"/>
                        </a:rPr>
                        <a:t>Advantages</a:t>
                      </a:r>
                      <a:endParaRPr lang="en-US" sz="4000" dirty="0">
                        <a:latin typeface="Book Antiqua" panose="0204060205030503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dirty="0" smtClean="0">
                          <a:latin typeface="Book Antiqua" panose="02040602050305030304" pitchFamily="18" charset="0"/>
                        </a:rPr>
                        <a:t>Disadvantages</a:t>
                      </a:r>
                      <a:endParaRPr lang="en-US" sz="4000" dirty="0">
                        <a:latin typeface="Book Antiqua" panose="0204060205030503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239184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latin typeface="Book Antiqua" panose="02040602050305030304" pitchFamily="18" charset="0"/>
                        </a:rPr>
                        <a:t>Coal</a:t>
                      </a:r>
                      <a:endParaRPr lang="en-US" sz="2800" dirty="0">
                        <a:latin typeface="Book Antiqua" panose="0204060205030503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 sz="2800" dirty="0" smtClean="0">
                          <a:latin typeface="Book Antiqua" panose="02040602050305030304" pitchFamily="18" charset="0"/>
                        </a:rPr>
                        <a:t>Relatively cheap to</a:t>
                      </a:r>
                      <a:r>
                        <a:rPr lang="en-US" sz="2800" baseline="0" dirty="0" smtClean="0">
                          <a:latin typeface="Book Antiqua" panose="02040602050305030304" pitchFamily="18" charset="0"/>
                        </a:rPr>
                        <a:t> mine, ready made fuels</a:t>
                      </a:r>
                      <a:endParaRPr lang="en-US" sz="2800" dirty="0">
                        <a:latin typeface="Book Antiqua" panose="0204060205030503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 sz="2800" dirty="0" smtClean="0">
                          <a:latin typeface="Book Antiqua" panose="02040602050305030304" pitchFamily="18" charset="0"/>
                        </a:rPr>
                        <a:t>Non-renewable</a:t>
                      </a:r>
                      <a:r>
                        <a:rPr lang="en-US" sz="2800" baseline="0" dirty="0" smtClean="0">
                          <a:latin typeface="Book Antiqua" panose="02040602050305030304" pitchFamily="18" charset="0"/>
                        </a:rPr>
                        <a:t> burning products Co2</a:t>
                      </a:r>
                      <a:endParaRPr lang="en-US" sz="2800" dirty="0">
                        <a:latin typeface="Book Antiqua" panose="0204060205030503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58826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latin typeface="Book Antiqua" panose="02040602050305030304" pitchFamily="18" charset="0"/>
                        </a:rPr>
                        <a:t>Oil</a:t>
                      </a:r>
                      <a:endParaRPr lang="en-US" sz="2800" dirty="0">
                        <a:latin typeface="Book Antiqua" panose="0204060205030503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 sz="2800" dirty="0" smtClean="0">
                          <a:latin typeface="Book Antiqua" panose="02040602050305030304" pitchFamily="18" charset="0"/>
                        </a:rPr>
                        <a:t>Short startup time, Ready made fuels</a:t>
                      </a:r>
                      <a:endParaRPr lang="en-US" sz="2800" dirty="0">
                        <a:latin typeface="Book Antiqua" panose="0204060205030503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dirty="0" smtClean="0">
                          <a:latin typeface="Book Antiqua" panose="02040602050305030304" pitchFamily="18" charset="0"/>
                        </a:rPr>
                        <a:t>Non-renewable</a:t>
                      </a:r>
                      <a:r>
                        <a:rPr lang="en-US" sz="2800" baseline="0" dirty="0" smtClean="0">
                          <a:latin typeface="Book Antiqua" panose="02040602050305030304" pitchFamily="18" charset="0"/>
                        </a:rPr>
                        <a:t> burning products Co2</a:t>
                      </a:r>
                      <a:endParaRPr lang="en-US" sz="2800" dirty="0" smtClean="0">
                        <a:latin typeface="Book Antiqua" panose="0204060205030503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09836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latin typeface="Book Antiqua" panose="02040602050305030304" pitchFamily="18" charset="0"/>
                        </a:rPr>
                        <a:t>Gas</a:t>
                      </a:r>
                      <a:endParaRPr lang="en-US" sz="2800" dirty="0">
                        <a:latin typeface="Book Antiqua" panose="0204060205030503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 sz="2800" dirty="0" smtClean="0">
                          <a:latin typeface="Book Antiqua" panose="02040602050305030304" pitchFamily="18" charset="0"/>
                        </a:rPr>
                        <a:t>Slightly clear fuel</a:t>
                      </a:r>
                      <a:r>
                        <a:rPr lang="en-US" sz="2800" baseline="0" dirty="0" smtClean="0">
                          <a:latin typeface="Book Antiqua" panose="02040602050305030304" pitchFamily="18" charset="0"/>
                        </a:rPr>
                        <a:t> than oil and gas is ready made fuel</a:t>
                      </a:r>
                      <a:endParaRPr lang="en-US" sz="2800" dirty="0">
                        <a:latin typeface="Book Antiqua" panose="0204060205030503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dirty="0" smtClean="0">
                          <a:latin typeface="Book Antiqua" panose="02040602050305030304" pitchFamily="18" charset="0"/>
                        </a:rPr>
                        <a:t>Non-renewable</a:t>
                      </a:r>
                      <a:r>
                        <a:rPr lang="en-US" sz="2800" baseline="0" dirty="0" smtClean="0">
                          <a:latin typeface="Book Antiqua" panose="02040602050305030304" pitchFamily="18" charset="0"/>
                        </a:rPr>
                        <a:t> burning products Co2</a:t>
                      </a:r>
                      <a:endParaRPr lang="en-US" sz="2800" dirty="0" smtClean="0">
                        <a:latin typeface="Book Antiqua" panose="0204060205030503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239184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latin typeface="Book Antiqua" panose="02040602050305030304" pitchFamily="18" charset="0"/>
                        </a:rPr>
                        <a:t>Nuclear power</a:t>
                      </a:r>
                      <a:endParaRPr lang="en-US" sz="2800" dirty="0">
                        <a:latin typeface="Book Antiqua" panose="0204060205030503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 sz="2800" dirty="0" smtClean="0">
                          <a:latin typeface="Book Antiqua" panose="02040602050305030304" pitchFamily="18" charset="0"/>
                        </a:rPr>
                        <a:t>Products lots of energy does not products</a:t>
                      </a:r>
                      <a:r>
                        <a:rPr lang="en-US" sz="2800" baseline="0" dirty="0" smtClean="0">
                          <a:latin typeface="Book Antiqua" panose="02040602050305030304" pitchFamily="18" charset="0"/>
                        </a:rPr>
                        <a:t> co2</a:t>
                      </a:r>
                      <a:endParaRPr lang="en-US" sz="2800" dirty="0">
                        <a:latin typeface="Book Antiqua" panose="0204060205030503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dirty="0" smtClean="0">
                          <a:latin typeface="Book Antiqua" panose="02040602050305030304" pitchFamily="18" charset="0"/>
                        </a:rPr>
                        <a:t>Non-renewable</a:t>
                      </a:r>
                      <a:r>
                        <a:rPr lang="en-US" sz="2800" baseline="0" dirty="0" smtClean="0">
                          <a:latin typeface="Book Antiqua" panose="02040602050305030304" pitchFamily="18" charset="0"/>
                        </a:rPr>
                        <a:t> dangerous nuclear products waste</a:t>
                      </a:r>
                      <a:endParaRPr lang="en-US" sz="2800" dirty="0" smtClean="0">
                        <a:latin typeface="Book Antiqua" panose="0204060205030503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158496" y="182880"/>
            <a:ext cx="11423904" cy="536448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en-US" dirty="0" smtClean="0">
                <a:solidFill>
                  <a:srgbClr val="7030A0"/>
                </a:solidFill>
                <a:latin typeface="Book Antiqua" panose="02040602050305030304" pitchFamily="18" charset="0"/>
              </a:rPr>
              <a:t>Advantage and disadvantage of nonrenewable energy</a:t>
            </a:r>
            <a:endParaRPr lang="en-US" dirty="0">
              <a:solidFill>
                <a:srgbClr val="7030A0"/>
              </a:solidFill>
              <a:latin typeface="Book Antiqua" panose="0204060205030503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4546054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33000"/>
            <a:lum/>
          </a:blip>
          <a:srcRect/>
          <a:stretch>
            <a:fillRect l="-15000" t="-19000" r="-10000" b="-5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18551212"/>
              </p:ext>
            </p:extLst>
          </p:nvPr>
        </p:nvGraphicFramePr>
        <p:xfrm>
          <a:off x="0" y="36577"/>
          <a:ext cx="12192000" cy="7627957"/>
        </p:xfrm>
        <a:graphic>
          <a:graphicData uri="http://schemas.openxmlformats.org/drawingml/2006/table">
            <a:tbl>
              <a:tblPr firstRow="1" bandRow="1">
                <a:tableStyleId>{E8B1032C-EA38-4F05-BA0D-38AFFFC7BED3}</a:tableStyleId>
              </a:tblPr>
              <a:tblGrid>
                <a:gridCol w="3010524"/>
                <a:gridCol w="4584492"/>
                <a:gridCol w="4596984"/>
              </a:tblGrid>
              <a:tr h="526117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latin typeface="Book Antiqua" panose="02040602050305030304" pitchFamily="18" charset="0"/>
                        </a:rPr>
                        <a:t>Energy source</a:t>
                      </a:r>
                      <a:endParaRPr lang="en-US" sz="2800" dirty="0">
                        <a:latin typeface="Book Antiqua" panose="0204060205030503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latin typeface="Book Antiqua" panose="02040602050305030304" pitchFamily="18" charset="0"/>
                        </a:rPr>
                        <a:t>Advantage</a:t>
                      </a:r>
                      <a:endParaRPr lang="en-US" sz="2800" dirty="0">
                        <a:latin typeface="Book Antiqua" panose="0204060205030503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latin typeface="Book Antiqua" panose="02040602050305030304" pitchFamily="18" charset="0"/>
                        </a:rPr>
                        <a:t>Disadvantage</a:t>
                      </a:r>
                      <a:endParaRPr lang="en-US" sz="2800" dirty="0">
                        <a:latin typeface="Book Antiqua" panose="0204060205030503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80940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latin typeface="Book Antiqua" panose="02040602050305030304" pitchFamily="18" charset="0"/>
                        </a:rPr>
                        <a:t>Natural</a:t>
                      </a:r>
                      <a:r>
                        <a:rPr lang="en-US" sz="2800" baseline="0" dirty="0" smtClean="0">
                          <a:latin typeface="Book Antiqua" panose="02040602050305030304" pitchFamily="18" charset="0"/>
                        </a:rPr>
                        <a:t> Gas</a:t>
                      </a:r>
                      <a:endParaRPr lang="en-US" sz="2800" dirty="0">
                        <a:latin typeface="Book Antiqua" panose="0204060205030503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85750" indent="-285750" algn="just">
                        <a:buFont typeface="Wingdings" panose="05000000000000000000" pitchFamily="2" charset="2"/>
                        <a:buChar char="q"/>
                      </a:pPr>
                      <a:r>
                        <a:rPr lang="en-US" sz="2800" dirty="0" smtClean="0">
                          <a:latin typeface="Book Antiqua" panose="02040602050305030304" pitchFamily="18" charset="0"/>
                        </a:rPr>
                        <a:t>High</a:t>
                      </a:r>
                      <a:r>
                        <a:rPr lang="en-US" sz="2800" baseline="0" dirty="0" smtClean="0">
                          <a:latin typeface="Book Antiqua" panose="02040602050305030304" pitchFamily="18" charset="0"/>
                        </a:rPr>
                        <a:t> energy intensity</a:t>
                      </a:r>
                    </a:p>
                    <a:p>
                      <a:pPr marL="285750" indent="-285750" algn="just">
                        <a:buFont typeface="Wingdings" panose="05000000000000000000" pitchFamily="2" charset="2"/>
                        <a:buChar char="q"/>
                      </a:pPr>
                      <a:r>
                        <a:rPr lang="en-US" sz="2800" baseline="0" dirty="0" smtClean="0">
                          <a:latin typeface="Book Antiqua" panose="02040602050305030304" pitchFamily="18" charset="0"/>
                        </a:rPr>
                        <a:t>Low co2 emission factor</a:t>
                      </a:r>
                    </a:p>
                    <a:p>
                      <a:pPr marL="285750" indent="-285750" algn="just">
                        <a:buFont typeface="Wingdings" panose="05000000000000000000" pitchFamily="2" charset="2"/>
                        <a:buChar char="q"/>
                      </a:pPr>
                      <a:r>
                        <a:rPr lang="en-US" sz="2800" baseline="0" dirty="0" smtClean="0">
                          <a:latin typeface="Book Antiqua" panose="02040602050305030304" pitchFamily="18" charset="0"/>
                        </a:rPr>
                        <a:t>Less complex energy plant</a:t>
                      </a:r>
                    </a:p>
                    <a:p>
                      <a:pPr marL="285750" indent="-285750" algn="just">
                        <a:buFont typeface="Wingdings" panose="05000000000000000000" pitchFamily="2" charset="2"/>
                        <a:buChar char="q"/>
                      </a:pPr>
                      <a:r>
                        <a:rPr lang="en-US" sz="2800" baseline="0" dirty="0" smtClean="0">
                          <a:latin typeface="Book Antiqua" panose="02040602050305030304" pitchFamily="18" charset="0"/>
                        </a:rPr>
                        <a:t>Less complex fuel supply chain</a:t>
                      </a:r>
                      <a:endParaRPr lang="en-US" sz="2800" dirty="0">
                        <a:latin typeface="Book Antiqua" panose="0204060205030503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85750" indent="-285750" algn="just">
                        <a:buFont typeface="Wingdings" panose="05000000000000000000" pitchFamily="2" charset="2"/>
                        <a:buChar char="q"/>
                      </a:pPr>
                      <a:r>
                        <a:rPr lang="en-US" sz="2800" dirty="0" smtClean="0">
                          <a:latin typeface="Book Antiqua" panose="02040602050305030304" pitchFamily="18" charset="0"/>
                        </a:rPr>
                        <a:t>Relatively high fuel prices</a:t>
                      </a:r>
                    </a:p>
                    <a:p>
                      <a:pPr marL="285750" indent="-285750" algn="just">
                        <a:buFont typeface="Wingdings" panose="05000000000000000000" pitchFamily="2" charset="2"/>
                        <a:buChar char="q"/>
                      </a:pPr>
                      <a:r>
                        <a:rPr lang="en-US" sz="2800" dirty="0" smtClean="0">
                          <a:latin typeface="Book Antiqua" panose="02040602050305030304" pitchFamily="18" charset="0"/>
                        </a:rPr>
                        <a:t>External energy plant</a:t>
                      </a:r>
                      <a:r>
                        <a:rPr lang="en-US" sz="2800" baseline="0" dirty="0" smtClean="0">
                          <a:latin typeface="Book Antiqua" panose="02040602050305030304" pitchFamily="18" charset="0"/>
                        </a:rPr>
                        <a:t> needed</a:t>
                      </a:r>
                      <a:endParaRPr lang="en-US" sz="2800" dirty="0">
                        <a:latin typeface="Book Antiqua" panose="0204060205030503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80940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latin typeface="Book Antiqua" panose="02040602050305030304" pitchFamily="18" charset="0"/>
                        </a:rPr>
                        <a:t>Biomass</a:t>
                      </a:r>
                      <a:endParaRPr lang="en-US" sz="2800" dirty="0">
                        <a:latin typeface="Book Antiqua" panose="0204060205030503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85750" indent="-285750" algn="just">
                        <a:buFont typeface="Wingdings" panose="05000000000000000000" pitchFamily="2" charset="2"/>
                        <a:buChar char="ü"/>
                      </a:pPr>
                      <a:r>
                        <a:rPr lang="en-US" sz="2800" dirty="0" smtClean="0">
                          <a:latin typeface="Book Antiqua" panose="02040602050305030304" pitchFamily="18" charset="0"/>
                        </a:rPr>
                        <a:t>Co2 neutral</a:t>
                      </a:r>
                    </a:p>
                    <a:p>
                      <a:pPr marL="285750" indent="-285750" algn="just">
                        <a:buFont typeface="Wingdings" panose="05000000000000000000" pitchFamily="2" charset="2"/>
                        <a:buChar char="ü"/>
                      </a:pPr>
                      <a:r>
                        <a:rPr lang="en-US" sz="2800" dirty="0" smtClean="0">
                          <a:latin typeface="Book Antiqua" panose="02040602050305030304" pitchFamily="18" charset="0"/>
                        </a:rPr>
                        <a:t>If considered neutral, it could give net reduction of Co2 in the atmosphere </a:t>
                      </a:r>
                      <a:r>
                        <a:rPr lang="en-US" sz="2800" smtClean="0">
                          <a:latin typeface="Book Antiqua" panose="02040602050305030304" pitchFamily="18" charset="0"/>
                        </a:rPr>
                        <a:t>when captured</a:t>
                      </a:r>
                      <a:endParaRPr lang="en-US" sz="2800">
                        <a:latin typeface="Book Antiqua" panose="0204060205030503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85750" indent="-285750" algn="just">
                        <a:buFont typeface="Wingdings" panose="05000000000000000000" pitchFamily="2" charset="2"/>
                        <a:buChar char="ü"/>
                      </a:pPr>
                      <a:r>
                        <a:rPr lang="en-US" sz="2800" dirty="0" smtClean="0">
                          <a:latin typeface="Book Antiqua" panose="02040602050305030304" pitchFamily="18" charset="0"/>
                        </a:rPr>
                        <a:t>External energy plant</a:t>
                      </a:r>
                      <a:r>
                        <a:rPr lang="en-US" sz="2800" baseline="0" dirty="0" smtClean="0">
                          <a:latin typeface="Book Antiqua" panose="02040602050305030304" pitchFamily="18" charset="0"/>
                        </a:rPr>
                        <a:t> needed</a:t>
                      </a:r>
                    </a:p>
                    <a:p>
                      <a:pPr marL="285750" indent="-285750" algn="just">
                        <a:buFont typeface="Wingdings" panose="05000000000000000000" pitchFamily="2" charset="2"/>
                        <a:buChar char="ü"/>
                      </a:pPr>
                      <a:r>
                        <a:rPr lang="en-US" sz="2800" baseline="0" dirty="0" smtClean="0">
                          <a:latin typeface="Book Antiqua" panose="02040602050305030304" pitchFamily="18" charset="0"/>
                        </a:rPr>
                        <a:t>Complex fuel supply chain</a:t>
                      </a:r>
                    </a:p>
                    <a:p>
                      <a:pPr marL="285750" indent="-285750" algn="just">
                        <a:buFont typeface="Wingdings" panose="05000000000000000000" pitchFamily="2" charset="2"/>
                        <a:buChar char="ü"/>
                      </a:pPr>
                      <a:r>
                        <a:rPr lang="en-US" sz="2800" baseline="0" dirty="0" smtClean="0">
                          <a:latin typeface="Book Antiqua" panose="02040602050305030304" pitchFamily="18" charset="0"/>
                        </a:rPr>
                        <a:t>Could be considered to be a limited resource</a:t>
                      </a:r>
                      <a:endParaRPr lang="en-US" sz="2800" dirty="0">
                        <a:latin typeface="Book Antiqua" panose="0204060205030503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69034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latin typeface="Book Antiqua" panose="02040602050305030304" pitchFamily="18" charset="0"/>
                        </a:rPr>
                        <a:t>Hydro Power</a:t>
                      </a:r>
                      <a:endParaRPr lang="en-US" sz="2800" dirty="0">
                        <a:latin typeface="Book Antiqua" panose="0204060205030503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85750" indent="-285750" algn="just">
                        <a:buFont typeface="Courier New" panose="02070309020205020404" pitchFamily="49" charset="0"/>
                        <a:buChar char="o"/>
                      </a:pPr>
                      <a:r>
                        <a:rPr lang="en-US" sz="2800" dirty="0" smtClean="0">
                          <a:latin typeface="Book Antiqua" panose="02040602050305030304" pitchFamily="18" charset="0"/>
                        </a:rPr>
                        <a:t>No</a:t>
                      </a:r>
                      <a:r>
                        <a:rPr lang="en-US" sz="2800" baseline="0" dirty="0" smtClean="0">
                          <a:latin typeface="Book Antiqua" panose="02040602050305030304" pitchFamily="18" charset="0"/>
                        </a:rPr>
                        <a:t> additional Co2</a:t>
                      </a:r>
                    </a:p>
                    <a:p>
                      <a:pPr marL="285750" indent="-285750" algn="just">
                        <a:buFont typeface="Courier New" panose="02070309020205020404" pitchFamily="49" charset="0"/>
                        <a:buChar char="o"/>
                      </a:pPr>
                      <a:r>
                        <a:rPr lang="en-US" sz="2800" baseline="0" dirty="0" smtClean="0">
                          <a:latin typeface="Book Antiqua" panose="02040602050305030304" pitchFamily="18" charset="0"/>
                        </a:rPr>
                        <a:t>No external energy plant</a:t>
                      </a:r>
                    </a:p>
                    <a:p>
                      <a:pPr marL="285750" indent="-285750" algn="just">
                        <a:buFont typeface="Courier New" panose="02070309020205020404" pitchFamily="49" charset="0"/>
                        <a:buChar char="o"/>
                      </a:pPr>
                      <a:r>
                        <a:rPr lang="en-US" sz="2800" baseline="0" dirty="0" smtClean="0">
                          <a:latin typeface="Book Antiqua" panose="02040602050305030304" pitchFamily="18" charset="0"/>
                        </a:rPr>
                        <a:t>Relatively easily accessible</a:t>
                      </a:r>
                      <a:endParaRPr lang="en-US" sz="2800" dirty="0">
                        <a:latin typeface="Book Antiqua" panose="0204060205030503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85750" indent="-285750" algn="just">
                        <a:buFont typeface="Courier New" panose="02070309020205020404" pitchFamily="49" charset="0"/>
                        <a:buChar char="o"/>
                      </a:pPr>
                      <a:r>
                        <a:rPr lang="en-US" sz="2800" dirty="0" smtClean="0">
                          <a:latin typeface="Book Antiqua" panose="02040602050305030304" pitchFamily="18" charset="0"/>
                        </a:rPr>
                        <a:t>Increased</a:t>
                      </a:r>
                      <a:r>
                        <a:rPr lang="en-US" sz="2800" baseline="0" dirty="0" smtClean="0">
                          <a:latin typeface="Book Antiqua" panose="02040602050305030304" pitchFamily="18" charset="0"/>
                        </a:rPr>
                        <a:t> load on the electricity grid</a:t>
                      </a:r>
                      <a:endParaRPr lang="en-US" sz="2800" dirty="0">
                        <a:latin typeface="Book Antiqua" panose="0204060205030503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83592794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33000"/>
            <a:lum/>
          </a:blip>
          <a:srcRect/>
          <a:stretch>
            <a:fillRect l="-15000" t="-19000" r="-10000" b="-5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75657" y="188686"/>
            <a:ext cx="10130972" cy="1059543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en-US" dirty="0" smtClean="0">
                <a:latin typeface="Book Antiqua" panose="02040602050305030304" pitchFamily="18" charset="0"/>
              </a:rPr>
              <a:t>Group Work</a:t>
            </a:r>
            <a:endParaRPr lang="en-US" dirty="0">
              <a:latin typeface="Book Antiqua" panose="0204060205030503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17714" y="2017486"/>
            <a:ext cx="11640457" cy="4542971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pPr marL="285750" indent="-285750">
              <a:buFont typeface="Wingdings" panose="05000000000000000000" pitchFamily="2" charset="2"/>
              <a:buChar char="v"/>
            </a:pPr>
            <a:r>
              <a:rPr lang="en-US" dirty="0" smtClean="0">
                <a:solidFill>
                  <a:srgbClr val="7030A0"/>
                </a:solidFill>
                <a:latin typeface="Book Antiqua" panose="02040602050305030304" pitchFamily="18" charset="0"/>
              </a:rPr>
              <a:t>What do you mean by renewable energy sources?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en-US" dirty="0" smtClean="0">
                <a:solidFill>
                  <a:srgbClr val="7030A0"/>
                </a:solidFill>
                <a:latin typeface="Book Antiqua" panose="02040602050305030304" pitchFamily="18" charset="0"/>
              </a:rPr>
              <a:t>What are the problems with non-renewable energy sources?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en-US" dirty="0" smtClean="0">
                <a:solidFill>
                  <a:srgbClr val="7030A0"/>
                </a:solidFill>
                <a:latin typeface="Book Antiqua" panose="02040602050305030304" pitchFamily="18" charset="0"/>
              </a:rPr>
              <a:t>Why is renewable energy called green energy?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en-US" dirty="0" smtClean="0">
                <a:solidFill>
                  <a:srgbClr val="7030A0"/>
                </a:solidFill>
                <a:latin typeface="Book Antiqua" panose="02040602050305030304" pitchFamily="18" charset="0"/>
              </a:rPr>
              <a:t>What are the major difference between renewable </a:t>
            </a:r>
          </a:p>
          <a:p>
            <a:r>
              <a:rPr lang="en-US" dirty="0" smtClean="0">
                <a:solidFill>
                  <a:srgbClr val="7030A0"/>
                </a:solidFill>
                <a:latin typeface="Book Antiqua" panose="02040602050305030304" pitchFamily="18" charset="0"/>
              </a:rPr>
              <a:t>and non-renewable energy sources?</a:t>
            </a:r>
            <a:endParaRPr lang="en-US" dirty="0">
              <a:solidFill>
                <a:srgbClr val="7030A0"/>
              </a:solidFill>
              <a:latin typeface="Book Antiqua" panose="0204060205030503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07979121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7-Point Star 1"/>
          <p:cNvSpPr/>
          <p:nvPr/>
        </p:nvSpPr>
        <p:spPr>
          <a:xfrm>
            <a:off x="3585032" y="203195"/>
            <a:ext cx="4992914" cy="1886862"/>
          </a:xfrm>
          <a:prstGeom prst="star7">
            <a:avLst/>
          </a:prstGeom>
          <a:noFill/>
          <a:ln w="127000" cmpd="dbl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solidFill>
                  <a:schemeClr val="tx1"/>
                </a:solidFill>
                <a:latin typeface="Book Antiqua" panose="02040602050305030304" pitchFamily="18" charset="0"/>
              </a:rPr>
              <a:t>Home Work</a:t>
            </a:r>
            <a:endParaRPr lang="en-US" sz="3600" dirty="0">
              <a:solidFill>
                <a:schemeClr val="tx1"/>
              </a:solidFill>
              <a:latin typeface="Book Antiqua" panose="0204060205030503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16118" y="3280229"/>
            <a:ext cx="11930742" cy="153851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en-US" dirty="0" smtClean="0">
                <a:latin typeface="Book Antiqua" panose="02040602050305030304" pitchFamily="18" charset="0"/>
              </a:rPr>
              <a:t>Write a paragraph on about Renewable energy with in 120 words</a:t>
            </a:r>
            <a:endParaRPr lang="en-US" dirty="0">
              <a:latin typeface="Book Antiqua" panose="0204060205030503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9785389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6000">
        <p15:prstTrans prst="curtains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93486" y="14519"/>
            <a:ext cx="11016343" cy="2119086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en-US" dirty="0" smtClean="0">
                <a:latin typeface="Book Antiqua" panose="02040602050305030304" pitchFamily="18" charset="0"/>
              </a:rPr>
              <a:t>Thank you </a:t>
            </a:r>
            <a:endParaRPr lang="en-US" dirty="0">
              <a:latin typeface="Book Antiqua" panose="0204060205030503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6726497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07264" y="134112"/>
            <a:ext cx="11753088" cy="2267712"/>
          </a:xfrm>
          <a:prstGeom prst="rect">
            <a:avLst/>
          </a:prstGeom>
          <a:noFill/>
        </p:spPr>
        <p:txBody>
          <a:bodyPr wrap="square" rtlCol="0">
            <a:prstTxWarp prst="textWave2">
              <a:avLst/>
            </a:prstTxWarp>
            <a:spAutoFit/>
          </a:bodyPr>
          <a:lstStyle/>
          <a:p>
            <a:r>
              <a:rPr lang="en-US" dirty="0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Welcome</a:t>
            </a:r>
            <a:endParaRPr lang="en-US" dirty="0">
              <a:solidFill>
                <a:schemeClr val="accent6">
                  <a:lumMod val="40000"/>
                  <a:lumOff val="6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5247051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48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0743" y="1207627"/>
            <a:ext cx="2599944" cy="259627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3" name="TextBox 2"/>
          <p:cNvSpPr txBox="1"/>
          <p:nvPr/>
        </p:nvSpPr>
        <p:spPr>
          <a:xfrm>
            <a:off x="2645664" y="146304"/>
            <a:ext cx="7888224" cy="755904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en-US" dirty="0" smtClean="0">
                <a:latin typeface="Book Antiqua" panose="02040602050305030304" pitchFamily="18" charset="0"/>
              </a:rPr>
              <a:t>Identity</a:t>
            </a:r>
            <a:endParaRPr lang="en-US" dirty="0">
              <a:latin typeface="Book Antiqua" panose="0204060205030503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29184" y="4108704"/>
            <a:ext cx="4632960" cy="2523744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pPr algn="ctr"/>
            <a:r>
              <a:rPr lang="en-US" dirty="0" err="1" smtClean="0">
                <a:latin typeface="Book Antiqua" panose="02040602050305030304" pitchFamily="18" charset="0"/>
              </a:rPr>
              <a:t>Zakir</a:t>
            </a:r>
            <a:r>
              <a:rPr lang="en-US" dirty="0" smtClean="0">
                <a:latin typeface="Book Antiqua" panose="02040602050305030304" pitchFamily="18" charset="0"/>
              </a:rPr>
              <a:t> </a:t>
            </a:r>
            <a:r>
              <a:rPr lang="en-US" dirty="0" err="1" smtClean="0">
                <a:latin typeface="Book Antiqua" panose="02040602050305030304" pitchFamily="18" charset="0"/>
              </a:rPr>
              <a:t>Hossen</a:t>
            </a:r>
            <a:endParaRPr lang="en-US" dirty="0" smtClean="0">
              <a:latin typeface="Book Antiqua" panose="02040602050305030304" pitchFamily="18" charset="0"/>
            </a:endParaRPr>
          </a:p>
          <a:p>
            <a:pPr algn="ctr"/>
            <a:r>
              <a:rPr lang="en-US" dirty="0" smtClean="0">
                <a:latin typeface="Book Antiqua" panose="02040602050305030304" pitchFamily="18" charset="0"/>
              </a:rPr>
              <a:t>Lecturer in English</a:t>
            </a:r>
          </a:p>
          <a:p>
            <a:pPr algn="ctr"/>
            <a:r>
              <a:rPr lang="en-US" dirty="0" err="1" smtClean="0">
                <a:latin typeface="Book Antiqua" panose="02040602050305030304" pitchFamily="18" charset="0"/>
              </a:rPr>
              <a:t>Vhulkara</a:t>
            </a:r>
            <a:r>
              <a:rPr lang="en-US" dirty="0" smtClean="0">
                <a:latin typeface="Book Antiqua" panose="02040602050305030304" pitchFamily="18" charset="0"/>
              </a:rPr>
              <a:t> </a:t>
            </a:r>
            <a:r>
              <a:rPr lang="en-US" dirty="0" err="1" smtClean="0">
                <a:latin typeface="Book Antiqua" panose="02040602050305030304" pitchFamily="18" charset="0"/>
              </a:rPr>
              <a:t>Islamia</a:t>
            </a:r>
            <a:r>
              <a:rPr lang="en-US" dirty="0" smtClean="0">
                <a:latin typeface="Book Antiqua" panose="02040602050305030304" pitchFamily="18" charset="0"/>
              </a:rPr>
              <a:t> </a:t>
            </a:r>
            <a:r>
              <a:rPr lang="en-US" dirty="0" err="1" smtClean="0">
                <a:latin typeface="Book Antiqua" panose="02040602050305030304" pitchFamily="18" charset="0"/>
              </a:rPr>
              <a:t>Alim</a:t>
            </a:r>
            <a:r>
              <a:rPr lang="en-US" dirty="0" smtClean="0">
                <a:latin typeface="Book Antiqua" panose="02040602050305030304" pitchFamily="18" charset="0"/>
              </a:rPr>
              <a:t> madrasah</a:t>
            </a:r>
          </a:p>
          <a:p>
            <a:pPr algn="ctr"/>
            <a:r>
              <a:rPr lang="en-US" dirty="0" err="1" smtClean="0">
                <a:latin typeface="Book Antiqua" panose="02040602050305030304" pitchFamily="18" charset="0"/>
              </a:rPr>
              <a:t>Chouddagram,Cumilla</a:t>
            </a:r>
            <a:endParaRPr lang="en-US" dirty="0" smtClean="0">
              <a:latin typeface="Book Antiqua" panose="02040602050305030304" pitchFamily="18" charset="0"/>
            </a:endParaRPr>
          </a:p>
          <a:p>
            <a:pPr algn="ctr"/>
            <a:r>
              <a:rPr lang="en-US" dirty="0" smtClean="0">
                <a:latin typeface="Book Antiqua" panose="02040602050305030304" pitchFamily="18" charset="0"/>
              </a:rPr>
              <a:t>Mobile-01818713909</a:t>
            </a:r>
          </a:p>
          <a:p>
            <a:pPr algn="ctr"/>
            <a:r>
              <a:rPr lang="en-US" dirty="0" smtClean="0">
                <a:latin typeface="Book Antiqua" panose="02040602050305030304" pitchFamily="18" charset="0"/>
              </a:rPr>
              <a:t>Email-zakirhossen78@gmail.com</a:t>
            </a:r>
            <a:endParaRPr lang="en-US" dirty="0">
              <a:latin typeface="Book Antiqua" panose="02040602050305030304" pitchFamily="18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0" y="1122284"/>
            <a:ext cx="2438399" cy="268162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noFill/>
            <a:miter lim="800000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</p:spPr>
      </p:pic>
      <p:sp>
        <p:nvSpPr>
          <p:cNvPr id="6" name="TextBox 5"/>
          <p:cNvSpPr txBox="1"/>
          <p:nvPr/>
        </p:nvSpPr>
        <p:spPr>
          <a:xfrm>
            <a:off x="7284720" y="4108704"/>
            <a:ext cx="4632960" cy="2523744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pPr algn="ctr"/>
            <a:r>
              <a:rPr lang="en-US" dirty="0" smtClean="0">
                <a:latin typeface="Book Antiqua" panose="02040602050305030304" pitchFamily="18" charset="0"/>
              </a:rPr>
              <a:t>English For Today</a:t>
            </a:r>
          </a:p>
          <a:p>
            <a:pPr algn="ctr"/>
            <a:r>
              <a:rPr lang="en-US" dirty="0" smtClean="0">
                <a:latin typeface="Book Antiqua" panose="02040602050305030304" pitchFamily="18" charset="0"/>
              </a:rPr>
              <a:t>Class 9-10</a:t>
            </a:r>
          </a:p>
          <a:p>
            <a:pPr algn="ctr"/>
            <a:r>
              <a:rPr lang="en-US" dirty="0" smtClean="0">
                <a:latin typeface="Book Antiqua" panose="02040602050305030304" pitchFamily="18" charset="0"/>
              </a:rPr>
              <a:t>Unit-11,Lesson-3</a:t>
            </a:r>
            <a:endParaRPr lang="en-US" dirty="0">
              <a:latin typeface="Book Antiqua" panose="02040602050305030304" pitchFamily="18" charset="0"/>
            </a:endParaRPr>
          </a:p>
        </p:txBody>
      </p:sp>
      <p:cxnSp>
        <p:nvCxnSpPr>
          <p:cNvPr id="8" name="Straight Connector 7"/>
          <p:cNvCxnSpPr/>
          <p:nvPr/>
        </p:nvCxnSpPr>
        <p:spPr>
          <a:xfrm>
            <a:off x="6156960" y="1122284"/>
            <a:ext cx="24384" cy="5510164"/>
          </a:xfrm>
          <a:prstGeom prst="line">
            <a:avLst/>
          </a:prstGeom>
          <a:ln w="762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6050280" y="1359718"/>
            <a:ext cx="0" cy="5035296"/>
          </a:xfrm>
          <a:prstGeom prst="line">
            <a:avLst/>
          </a:prstGeom>
          <a:ln w="7620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6288023" y="1371910"/>
            <a:ext cx="24384" cy="5023104"/>
          </a:xfrm>
          <a:prstGeom prst="line">
            <a:avLst/>
          </a:prstGeom>
          <a:ln w="7620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96100832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50">
            <a:alpha val="50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09600" y="828185"/>
            <a:ext cx="10984992" cy="999744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en-US" dirty="0" smtClean="0">
                <a:latin typeface="Book Antiqua" panose="02040602050305030304" pitchFamily="18" charset="0"/>
              </a:rPr>
              <a:t>Let’s watch the video </a:t>
            </a:r>
            <a:endParaRPr lang="en-US" dirty="0">
              <a:latin typeface="Book Antiqua" panose="0204060205030503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09600" y="3450336"/>
            <a:ext cx="10984992" cy="999744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en-US" dirty="0" smtClean="0">
                <a:hlinkClick r:id="rId2"/>
              </a:rPr>
              <a:t>http://youtu.be/pBTnVoEIb98</a:t>
            </a:r>
            <a:r>
              <a:rPr lang="en-US" dirty="0" smtClean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2599131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030A0">
            <a:alpha val="44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496" y="816864"/>
            <a:ext cx="11923776" cy="59436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3" name="TextBox 2"/>
          <p:cNvSpPr txBox="1"/>
          <p:nvPr/>
        </p:nvSpPr>
        <p:spPr>
          <a:xfrm>
            <a:off x="158496" y="121920"/>
            <a:ext cx="11923776" cy="694944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en-US" dirty="0" smtClean="0">
                <a:latin typeface="Book Antiqua" panose="02040602050305030304" pitchFamily="18" charset="0"/>
              </a:rPr>
              <a:t>Let’s know the source of energy</a:t>
            </a:r>
            <a:endParaRPr lang="en-US" dirty="0">
              <a:latin typeface="Book Antiqua" panose="0204060205030503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3816635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38000" b="-3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538843" y="3119846"/>
            <a:ext cx="11266714" cy="2840735"/>
            <a:chOff x="1566019" y="2516777"/>
            <a:chExt cx="9437914" cy="3103735"/>
          </a:xfrm>
          <a:noFill/>
        </p:grpSpPr>
        <p:sp>
          <p:nvSpPr>
            <p:cNvPr id="3" name="Oval 2"/>
            <p:cNvSpPr/>
            <p:nvPr/>
          </p:nvSpPr>
          <p:spPr>
            <a:xfrm>
              <a:off x="1566019" y="2516777"/>
              <a:ext cx="9437914" cy="3103735"/>
            </a:xfrm>
            <a:prstGeom prst="ellipse">
              <a:avLst/>
            </a:prstGeom>
            <a:grpFill/>
            <a:ln w="762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Oval 3"/>
            <p:cNvSpPr/>
            <p:nvPr/>
          </p:nvSpPr>
          <p:spPr>
            <a:xfrm>
              <a:off x="1828799" y="2829034"/>
              <a:ext cx="8912352" cy="2479220"/>
            </a:xfrm>
            <a:prstGeom prst="ellipse">
              <a:avLst/>
            </a:prstGeom>
            <a:grpFill/>
            <a:ln w="762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6600" b="1" dirty="0" smtClean="0">
                  <a:solidFill>
                    <a:schemeClr val="tx1"/>
                  </a:solidFill>
                  <a:latin typeface="Book Antiqua" panose="02040602050305030304" pitchFamily="18" charset="0"/>
                </a:rPr>
                <a:t>Renewable Energy</a:t>
              </a:r>
              <a:endParaRPr lang="en-US" sz="6600" b="1" dirty="0">
                <a:solidFill>
                  <a:schemeClr val="tx1"/>
                </a:solidFill>
                <a:latin typeface="Book Antiqua" panose="02040602050305030304" pitchFamily="18" charset="0"/>
              </a:endParaRPr>
            </a:p>
          </p:txBody>
        </p:sp>
      </p:grpSp>
      <p:sp>
        <p:nvSpPr>
          <p:cNvPr id="6" name="Curved Down Ribbon 5"/>
          <p:cNvSpPr/>
          <p:nvPr/>
        </p:nvSpPr>
        <p:spPr>
          <a:xfrm>
            <a:off x="538843" y="329184"/>
            <a:ext cx="11266714" cy="1804081"/>
          </a:xfrm>
          <a:prstGeom prst="ellipseRibbon">
            <a:avLst>
              <a:gd name="adj1" fmla="val 25000"/>
              <a:gd name="adj2" fmla="val 74544"/>
              <a:gd name="adj3" fmla="val 12500"/>
            </a:avLst>
          </a:prstGeom>
          <a:noFill/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0" dirty="0" smtClean="0">
                <a:solidFill>
                  <a:schemeClr val="tx2"/>
                </a:solidFill>
                <a:latin typeface="Book Antiqua" panose="02040602050305030304" pitchFamily="18" charset="0"/>
              </a:rPr>
              <a:t>Today’s Topic</a:t>
            </a:r>
            <a:endParaRPr lang="en-US" sz="8000" dirty="0">
              <a:solidFill>
                <a:schemeClr val="tx2"/>
              </a:solidFill>
              <a:latin typeface="Book Antiqua" panose="0204060205030503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09084612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prestig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xplosion 2 3"/>
          <p:cNvSpPr/>
          <p:nvPr/>
        </p:nvSpPr>
        <p:spPr>
          <a:xfrm>
            <a:off x="353568" y="0"/>
            <a:ext cx="10911840" cy="1938528"/>
          </a:xfrm>
          <a:prstGeom prst="irregularSeal2">
            <a:avLst/>
          </a:prstGeom>
          <a:noFill/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smtClean="0">
                <a:solidFill>
                  <a:schemeClr val="tx1"/>
                </a:solidFill>
                <a:latin typeface="Book Antiqua" panose="02040602050305030304" pitchFamily="18" charset="0"/>
              </a:rPr>
              <a:t>Learning Outcomes</a:t>
            </a:r>
            <a:endParaRPr lang="en-US" sz="4000" dirty="0">
              <a:solidFill>
                <a:schemeClr val="tx1"/>
              </a:solidFill>
              <a:latin typeface="Book Antiqua" panose="0204060205030503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53568" y="2218944"/>
            <a:ext cx="11472672" cy="4401312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pPr algn="ctr"/>
            <a:r>
              <a:rPr lang="en-US" dirty="0" smtClean="0">
                <a:latin typeface="Book Antiqua" panose="02040602050305030304" pitchFamily="18" charset="0"/>
              </a:rPr>
              <a:t>By the end of the lesson Learner s will be able to –</a:t>
            </a:r>
          </a:p>
          <a:p>
            <a:pPr marL="285750" indent="-285750" algn="ctr">
              <a:buFont typeface="Wingdings" panose="05000000000000000000" pitchFamily="2" charset="2"/>
              <a:buChar char="q"/>
            </a:pPr>
            <a:r>
              <a:rPr lang="en-US" dirty="0" smtClean="0">
                <a:latin typeface="Book Antiqua" panose="02040602050305030304" pitchFamily="18" charset="0"/>
              </a:rPr>
              <a:t>Make differences between renewable and nonrenewable energy;</a:t>
            </a:r>
          </a:p>
          <a:p>
            <a:pPr marL="285750" indent="-285750" algn="ctr">
              <a:buFont typeface="Wingdings" panose="05000000000000000000" pitchFamily="2" charset="2"/>
              <a:buChar char="q"/>
            </a:pPr>
            <a:r>
              <a:rPr lang="en-US" dirty="0" smtClean="0">
                <a:latin typeface="Book Antiqua" panose="02040602050305030304" pitchFamily="18" charset="0"/>
              </a:rPr>
              <a:t>Ask and answer questions;</a:t>
            </a:r>
          </a:p>
          <a:p>
            <a:pPr marL="285750" indent="-285750" algn="ctr">
              <a:buFont typeface="Wingdings" panose="05000000000000000000" pitchFamily="2" charset="2"/>
              <a:buChar char="q"/>
            </a:pPr>
            <a:r>
              <a:rPr lang="en-US" dirty="0" smtClean="0">
                <a:latin typeface="Book Antiqua" panose="02040602050305030304" pitchFamily="18" charset="0"/>
              </a:rPr>
              <a:t>Fill in the blanks;</a:t>
            </a:r>
          </a:p>
          <a:p>
            <a:pPr marL="285750" indent="-285750" algn="ctr">
              <a:buFont typeface="Wingdings" panose="05000000000000000000" pitchFamily="2" charset="2"/>
              <a:buChar char="q"/>
            </a:pPr>
            <a:r>
              <a:rPr lang="en-US" dirty="0" smtClean="0">
                <a:latin typeface="Book Antiqua" panose="02040602050305030304" pitchFamily="18" charset="0"/>
              </a:rPr>
              <a:t>Write a paragraph.</a:t>
            </a:r>
            <a:endParaRPr lang="en-US" dirty="0">
              <a:latin typeface="Book Antiqua" panose="0204060205030503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82633076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50000"/>
            <a:lumOff val="50000"/>
            <a:alpha val="48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6864" y="3011424"/>
            <a:ext cx="5728720" cy="740496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en-US" b="1" dirty="0" smtClean="0">
                <a:solidFill>
                  <a:srgbClr val="002060"/>
                </a:solidFill>
                <a:latin typeface="Book Antiqua" panose="02040602050305030304" pitchFamily="18" charset="0"/>
              </a:rPr>
              <a:t>electromagnetic waves: energy emitted as waves, usually electromagnetic waves, through space or some other medium. Symbolic</a:t>
            </a:r>
            <a:endParaRPr lang="en-US" b="1" dirty="0">
              <a:solidFill>
                <a:srgbClr val="002060"/>
              </a:solidFill>
              <a:latin typeface="Book Antiqua" panose="02040602050305030304" pitchFamily="18" charset="0"/>
            </a:endParaRPr>
          </a:p>
        </p:txBody>
      </p:sp>
      <p:pic>
        <p:nvPicPr>
          <p:cNvPr id="3" name="Picture 2"/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2608" y="725424"/>
            <a:ext cx="4572000" cy="2286000"/>
          </a:xfrm>
          <a:prstGeom prst="rect">
            <a:avLst/>
          </a:prstGeom>
        </p:spPr>
      </p:pic>
      <p:pic>
        <p:nvPicPr>
          <p:cNvPr id="4" name="Picture 3"/>
          <p:cNvPicPr>
            <a:picLocks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80144" y="646176"/>
            <a:ext cx="4572000" cy="2286000"/>
          </a:xfrm>
          <a:prstGeom prst="rect">
            <a:avLst/>
          </a:prstGeom>
        </p:spPr>
      </p:pic>
      <p:pic>
        <p:nvPicPr>
          <p:cNvPr id="5" name="Picture 4"/>
          <p:cNvPicPr>
            <a:picLocks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80144" y="3751920"/>
            <a:ext cx="4572000" cy="22860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2608" y="3751920"/>
            <a:ext cx="4572000" cy="22860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6278880" y="6152304"/>
            <a:ext cx="5676136" cy="499872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en-US" b="1" dirty="0" smtClean="0"/>
              <a:t>relating to the generation of electricity </a:t>
            </a:r>
          </a:p>
          <a:p>
            <a:r>
              <a:rPr lang="en-US" b="1" dirty="0" smtClean="0"/>
              <a:t>by means of water pressure</a:t>
            </a:r>
            <a:endParaRPr lang="en-US" b="1" dirty="0"/>
          </a:p>
        </p:txBody>
      </p:sp>
      <p:sp>
        <p:nvSpPr>
          <p:cNvPr id="8" name="TextBox 7"/>
          <p:cNvSpPr txBox="1"/>
          <p:nvPr/>
        </p:nvSpPr>
        <p:spPr>
          <a:xfrm>
            <a:off x="6278880" y="3075264"/>
            <a:ext cx="5779008" cy="499872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en-US" b="1" dirty="0" smtClean="0"/>
              <a:t>energy in the form of heat obtained from</a:t>
            </a:r>
          </a:p>
          <a:p>
            <a:r>
              <a:rPr lang="en-US" b="1" dirty="0" smtClean="0"/>
              <a:t> hot circulating ground water</a:t>
            </a:r>
            <a:endParaRPr lang="en-US" b="1" dirty="0"/>
          </a:p>
        </p:txBody>
      </p:sp>
      <p:sp>
        <p:nvSpPr>
          <p:cNvPr id="9" name="TextBox 8"/>
          <p:cNvSpPr txBox="1"/>
          <p:nvPr/>
        </p:nvSpPr>
        <p:spPr>
          <a:xfrm>
            <a:off x="86864" y="6167376"/>
            <a:ext cx="5728720" cy="499872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en-US" b="1" dirty="0" smtClean="0"/>
              <a:t>energy produced for domestic or industrial use by harnessing and converting the energy of sea waves</a:t>
            </a:r>
            <a:endParaRPr lang="en-US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292608" y="16848"/>
            <a:ext cx="11662408" cy="499872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en-US" b="1" dirty="0" smtClean="0"/>
              <a:t>Top 8 Renewable Energy sources</a:t>
            </a:r>
            <a:endParaRPr lang="en-US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890016" y="981456"/>
            <a:ext cx="3438144" cy="487680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en-US" dirty="0" err="1" smtClean="0">
                <a:solidFill>
                  <a:srgbClr val="FF0000"/>
                </a:solidFill>
                <a:latin typeface="Book Antiqua" panose="02040602050305030304" pitchFamily="18" charset="0"/>
              </a:rPr>
              <a:t>RadiantPower</a:t>
            </a:r>
            <a:endParaRPr lang="en-US" dirty="0" smtClean="0">
              <a:solidFill>
                <a:srgbClr val="FF0000"/>
              </a:solidFill>
              <a:latin typeface="Book Antiqua" panose="02040602050305030304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7693152" y="737616"/>
            <a:ext cx="3438144" cy="487680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  <a:latin typeface="Book Antiqua" panose="02040602050305030304" pitchFamily="18" charset="0"/>
              </a:rPr>
              <a:t>Geothermal Power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670560" y="3931920"/>
            <a:ext cx="3438144" cy="487680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  <a:latin typeface="Book Antiqua" panose="02040602050305030304" pitchFamily="18" charset="0"/>
              </a:rPr>
              <a:t>Wave Power</a:t>
            </a:r>
          </a:p>
        </p:txBody>
      </p:sp>
    </p:spTree>
    <p:extLst>
      <p:ext uri="{BB962C8B-B14F-4D97-AF65-F5344CB8AC3E}">
        <p14:creationId xmlns:p14="http://schemas.microsoft.com/office/powerpoint/2010/main" val="2508907175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7671" y="3695661"/>
            <a:ext cx="5029200" cy="2286000"/>
          </a:xfrm>
          <a:prstGeom prst="rect">
            <a:avLst/>
          </a:prstGeom>
        </p:spPr>
      </p:pic>
      <p:pic>
        <p:nvPicPr>
          <p:cNvPr id="4" name="Picture 3"/>
          <p:cNvPicPr>
            <a:picLocks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90442" y="239410"/>
            <a:ext cx="5029200" cy="2286000"/>
          </a:xfrm>
          <a:prstGeom prst="rect">
            <a:avLst/>
          </a:prstGeom>
        </p:spPr>
      </p:pic>
      <p:pic>
        <p:nvPicPr>
          <p:cNvPr id="5" name="Picture 4"/>
          <p:cNvPicPr>
            <a:picLocks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7670" y="239410"/>
            <a:ext cx="5029200" cy="22860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73042" y="6019812"/>
            <a:ext cx="535845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plant and animal material, especially agricultural waste products, used as a source of fuel </a:t>
            </a:r>
            <a:endParaRPr lang="en-US" sz="2000" b="1" dirty="0"/>
          </a:p>
        </p:txBody>
      </p:sp>
      <p:sp>
        <p:nvSpPr>
          <p:cNvPr id="8" name="TextBox 7"/>
          <p:cNvSpPr txBox="1"/>
          <p:nvPr/>
        </p:nvSpPr>
        <p:spPr>
          <a:xfrm>
            <a:off x="73043" y="2627886"/>
            <a:ext cx="519382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relating to the generation of electricity by means of water pressure</a:t>
            </a:r>
            <a:endParaRPr lang="en-US" sz="2400" b="1" dirty="0"/>
          </a:p>
        </p:txBody>
      </p:sp>
      <p:sp>
        <p:nvSpPr>
          <p:cNvPr id="9" name="TextBox 8"/>
          <p:cNvSpPr txBox="1"/>
          <p:nvPr/>
        </p:nvSpPr>
        <p:spPr>
          <a:xfrm>
            <a:off x="6461761" y="2618935"/>
            <a:ext cx="573023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energy radiated from the Sun in the form of heat and light, used by green plants for photosynthesis</a:t>
            </a:r>
            <a:endParaRPr lang="en-US" sz="2400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5937504" y="6080772"/>
            <a:ext cx="608213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wind as source of energy: the force of the wind harnessed by windmills and wind turbines for conversion into electricity</a:t>
            </a:r>
            <a:endParaRPr lang="en-US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792480" y="384048"/>
            <a:ext cx="3438144" cy="487680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  <a:latin typeface="Book Antiqua" panose="02040602050305030304" pitchFamily="18" charset="0"/>
              </a:rPr>
              <a:t>Tidal Power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670560" y="3931920"/>
            <a:ext cx="3438144" cy="487680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  <a:latin typeface="Book Antiqua" panose="02040602050305030304" pitchFamily="18" charset="0"/>
              </a:rPr>
              <a:t>Biomass Power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7618218" y="384048"/>
            <a:ext cx="3438144" cy="487680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  <a:latin typeface="Book Antiqua" panose="02040602050305030304" pitchFamily="18" charset="0"/>
              </a:rPr>
              <a:t>Solar Power</a:t>
            </a:r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90442" y="3695661"/>
            <a:ext cx="5029199" cy="2286000"/>
          </a:xfrm>
          <a:prstGeom prst="rect">
            <a:avLst/>
          </a:prstGeom>
        </p:spPr>
      </p:pic>
      <p:sp>
        <p:nvSpPr>
          <p:cNvPr id="19" name="Rectangle 18"/>
          <p:cNvSpPr/>
          <p:nvPr/>
        </p:nvSpPr>
        <p:spPr>
          <a:xfrm>
            <a:off x="7785969" y="3812524"/>
            <a:ext cx="3438144" cy="369332"/>
          </a:xfrm>
          <a:prstGeom prst="rect">
            <a:avLst/>
          </a:prstGeom>
        </p:spPr>
        <p:txBody>
          <a:bodyPr wrap="square">
            <a:prstTxWarp prst="textPlain">
              <a:avLst/>
            </a:prstTxWarp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  <a:latin typeface="Book Antiqua" panose="02040602050305030304" pitchFamily="18" charset="0"/>
              </a:rPr>
              <a:t>wind Power</a:t>
            </a:r>
          </a:p>
        </p:txBody>
      </p:sp>
    </p:spTree>
    <p:extLst>
      <p:ext uri="{BB962C8B-B14F-4D97-AF65-F5344CB8AC3E}">
        <p14:creationId xmlns:p14="http://schemas.microsoft.com/office/powerpoint/2010/main" val="302444490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236</TotalTime>
  <Words>610</Words>
  <Application>Microsoft Office PowerPoint</Application>
  <PresentationFormat>Widescreen</PresentationFormat>
  <Paragraphs>101</Paragraphs>
  <Slides>17</Slides>
  <Notes>2</Notes>
  <HiddenSlides>1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4" baseType="lpstr">
      <vt:lpstr>Arial</vt:lpstr>
      <vt:lpstr>Book Antiqua</vt:lpstr>
      <vt:lpstr>Calibri</vt:lpstr>
      <vt:lpstr>Calibri Light</vt:lpstr>
      <vt:lpstr>Courier New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user</dc:creator>
  <cp:lastModifiedBy>user</cp:lastModifiedBy>
  <cp:revision>32</cp:revision>
  <dcterms:created xsi:type="dcterms:W3CDTF">2020-01-01T15:01:39Z</dcterms:created>
  <dcterms:modified xsi:type="dcterms:W3CDTF">2020-01-02T13:02:46Z</dcterms:modified>
</cp:coreProperties>
</file>