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94" r:id="rId3"/>
    <p:sldId id="350" r:id="rId4"/>
    <p:sldId id="369" r:id="rId5"/>
    <p:sldId id="371" r:id="rId6"/>
    <p:sldId id="338" r:id="rId7"/>
    <p:sldId id="370" r:id="rId8"/>
    <p:sldId id="353" r:id="rId9"/>
    <p:sldId id="372" r:id="rId10"/>
    <p:sldId id="375" r:id="rId11"/>
    <p:sldId id="354" r:id="rId12"/>
    <p:sldId id="373" r:id="rId13"/>
    <p:sldId id="374" r:id="rId14"/>
    <p:sldId id="376" r:id="rId15"/>
    <p:sldId id="329" r:id="rId16"/>
    <p:sldId id="377" r:id="rId17"/>
    <p:sldId id="378" r:id="rId18"/>
    <p:sldId id="379" r:id="rId19"/>
    <p:sldId id="265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8000"/>
    <a:srgbClr val="FF0066"/>
    <a:srgbClr val="0033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AA7ED-19EE-4A79-9512-A42AB53F9EA4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C01D2-EC50-45DE-B540-135A5E9F8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608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9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95400" y="762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8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user account\Downloads\co-operative Society\unity-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-3368" r="-3750" b="7422"/>
          <a:stretch/>
        </p:blipFill>
        <p:spPr bwMode="auto">
          <a:xfrm>
            <a:off x="-24618" y="1079695"/>
            <a:ext cx="960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3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524000" y="502920"/>
            <a:ext cx="6934200" cy="762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উপবিধিতে  যে সকল নিয়ম উল্লেখ থাকবে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103121"/>
              </p:ext>
            </p:extLst>
          </p:nvPr>
        </p:nvGraphicFramePr>
        <p:xfrm>
          <a:off x="1524000" y="1828800"/>
          <a:ext cx="68580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0" dirty="0"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b="0" dirty="0">
                          <a:latin typeface="NikoshBAN" pitchFamily="2" charset="0"/>
                          <a:cs typeface="NikoshBAN" pitchFamily="2" charset="0"/>
                        </a:rPr>
                        <a:t>সমবায় সমিতির নাম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২.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ঠিকানা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উদ্দেশ্য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মূলধনের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পূর্ণ বিবরণ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৫.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শেয়ারের মূল্যমান ও সংখ্যা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৬.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শেয়ার বিক্রয় পদ্ধতি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৭.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উদ্যোক্তাদের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নাম, ঠিকানা ও পদবি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bg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৮.</a:t>
                      </a:r>
                      <a:endParaRPr lang="en-US" sz="2800" dirty="0">
                        <a:solidFill>
                          <a:schemeClr val="bg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সমিতি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পরিচালনার নিয়ম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18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609600" y="228600"/>
            <a:ext cx="3581400" cy="9906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9228" y="5029200"/>
            <a:ext cx="7965544" cy="1062037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সমবায় সমিতির উদ্যোগ গ্রহন পর্যায়ে কী কী কাজ করতে হয় ?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 account\Downloads\co-operative Society\c cooper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84"/>
          <a:stretch/>
        </p:blipFill>
        <p:spPr bwMode="auto">
          <a:xfrm>
            <a:off x="609600" y="1524000"/>
            <a:ext cx="796554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457200" y="533400"/>
            <a:ext cx="3509889" cy="8382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53232"/>
              </p:ext>
            </p:extLst>
          </p:nvPr>
        </p:nvGraphicFramePr>
        <p:xfrm>
          <a:off x="304800" y="1798318"/>
          <a:ext cx="8534400" cy="4754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635">
                <a:tc gridSpan="2">
                  <a:txBody>
                    <a:bodyPr/>
                    <a:lstStyle/>
                    <a:p>
                      <a:pPr algn="ctr"/>
                      <a:r>
                        <a:rPr lang="bn-IN" sz="3200" b="0" dirty="0">
                          <a:latin typeface="NikoshBAN" pitchFamily="2" charset="0"/>
                          <a:cs typeface="NikoshBAN" pitchFamily="2" charset="0"/>
                        </a:rPr>
                        <a:t>উদ্যোগ</a:t>
                      </a:r>
                      <a:r>
                        <a:rPr lang="bn-IN" sz="3200" b="0" baseline="0" dirty="0">
                          <a:latin typeface="NikoshBAN" pitchFamily="2" charset="0"/>
                          <a:cs typeface="NikoshBAN" pitchFamily="2" charset="0"/>
                        </a:rPr>
                        <a:t> গ্রহন পর্যায়ে যে সকল কাজ করতে হয়</a:t>
                      </a:r>
                      <a:endParaRPr lang="en-US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04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প্রাপ্ত বয়স্ক ন্যূনতম ২০ জন মানুষ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স্বেচ্ছায় একত্রিত হওয়া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804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২. 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৬ জন সদস্য নিয়ে ব্যবস্থাপনা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কমিটি গঠন করা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804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সমিতির নামে নিবন্ধন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করা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04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সমিতি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গঠনের জন্য উপবিধি তৈরী করা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804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৫.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উপবিধিতে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সকল তথ্য সন্নিবেশিত করা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041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৬.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itchFamily="2" charset="0"/>
                          <a:cs typeface="NikoshBAN" pitchFamily="2" charset="0"/>
                        </a:rPr>
                        <a:t>সমিতির জন্য একটি সিলমোহর তৈরী</a:t>
                      </a:r>
                      <a:r>
                        <a:rPr lang="bn-IN" sz="2800" baseline="0" dirty="0">
                          <a:latin typeface="NikoshBAN" pitchFamily="2" charset="0"/>
                          <a:cs typeface="NikoshBAN" pitchFamily="2" charset="0"/>
                        </a:rPr>
                        <a:t> করা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96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F5EF7BF-A38B-4DF6-AE09-6BA95EBBF23D}"/>
              </a:ext>
            </a:extLst>
          </p:cNvPr>
          <p:cNvGrpSpPr/>
          <p:nvPr/>
        </p:nvGrpSpPr>
        <p:grpSpPr>
          <a:xfrm>
            <a:off x="287215" y="297562"/>
            <a:ext cx="2913185" cy="776476"/>
            <a:chOff x="287215" y="297562"/>
            <a:chExt cx="2913185" cy="776476"/>
          </a:xfrm>
        </p:grpSpPr>
        <p:sp>
          <p:nvSpPr>
            <p:cNvPr id="2" name="Rectangle 1"/>
            <p:cNvSpPr/>
            <p:nvPr/>
          </p:nvSpPr>
          <p:spPr>
            <a:xfrm>
              <a:off x="287215" y="297562"/>
              <a:ext cx="2895600" cy="769238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4800" y="366152"/>
              <a:ext cx="2895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itchFamily="2" charset="0"/>
                  <a:cs typeface="NikoshBAN" pitchFamily="2" charset="0"/>
                </a:rPr>
                <a:t>খ.নিবন্ধন পর্যায়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 descr="C:\Users\user account\Downloads\co-operative Society\cooper cert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7092"/>
            <a:ext cx="8534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57200" y="4700546"/>
            <a:ext cx="8229600" cy="16764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এ পর্যায়ে সমিতি যে এলাকায় অবস্থিত সে এলাকার সরকার কর্তৃক মনোনীত নিবন্ধকের অফিস থেকে নিবন্ধনের ফরম-১ সংগ্রহ করে যথাযথভাবে পূরণ করে নিবন্ধকের নিকট জমা দিতে হয়। নিবন্ধক আবেদনপত্র ও এর সংগে জমাকৃত কাগজপত্রাদি পরীক্ষা-নিরীক্ষা  শেষে তা সঠিক মনে করলে সমিতিটি নিবন্ধন করে দেন।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9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600" y="372794"/>
            <a:ext cx="2819400" cy="838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" y="5302348"/>
            <a:ext cx="8077200" cy="12192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সমবায় সমিতির নিবন্ধন পর্যায়ে কী কী কাগজ জমা দিতে হয় ?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41B279-D692-479F-8AB5-8F2E720A9B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5368" r="5405" b="2898"/>
          <a:stretch/>
        </p:blipFill>
        <p:spPr>
          <a:xfrm>
            <a:off x="1524000" y="1433870"/>
            <a:ext cx="2438400" cy="35916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F68D6C-31A0-4530-87D6-F65E451F0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64350"/>
            <a:ext cx="3838803" cy="356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EA5539-C976-45C1-BBA6-5D5AFC4B7297}"/>
              </a:ext>
            </a:extLst>
          </p:cNvPr>
          <p:cNvGrpSpPr/>
          <p:nvPr/>
        </p:nvGrpSpPr>
        <p:grpSpPr>
          <a:xfrm>
            <a:off x="1905000" y="609600"/>
            <a:ext cx="3048000" cy="1216855"/>
            <a:chOff x="1828800" y="611945"/>
            <a:chExt cx="3048000" cy="1216855"/>
          </a:xfrm>
        </p:grpSpPr>
        <p:sp>
          <p:nvSpPr>
            <p:cNvPr id="7" name="Bent Arrow 6"/>
            <p:cNvSpPr/>
            <p:nvPr/>
          </p:nvSpPr>
          <p:spPr>
            <a:xfrm rot="5400000">
              <a:off x="2781300" y="-266700"/>
              <a:ext cx="1143000" cy="3048000"/>
            </a:xfrm>
            <a:prstGeom prst="bentArrow">
              <a:avLst>
                <a:gd name="adj1" fmla="val 34804"/>
                <a:gd name="adj2" fmla="val 25000"/>
                <a:gd name="adj3" fmla="val 25000"/>
                <a:gd name="adj4" fmla="val 43750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200" y="611945"/>
              <a:ext cx="2362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IN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  মা  ধা  ন</a:t>
              </a:r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949954"/>
              </p:ext>
            </p:extLst>
          </p:nvPr>
        </p:nvGraphicFramePr>
        <p:xfrm>
          <a:off x="685800" y="2057400"/>
          <a:ext cx="79248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bn-IN" sz="3600" b="0" baseline="0" dirty="0">
                          <a:latin typeface="NikoshBAN" pitchFamily="2" charset="0"/>
                          <a:cs typeface="NikoshBAN" pitchFamily="2" charset="0"/>
                        </a:rPr>
                        <a:t>নিবন্ধন পর্যায়ে যে সকল কাগজ জমা দিতে হয়</a:t>
                      </a:r>
                      <a:endParaRPr lang="en-US" sz="36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১.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সমিতির</a:t>
                      </a:r>
                      <a:r>
                        <a:rPr lang="bn-IN" sz="3200" baseline="0" dirty="0">
                          <a:latin typeface="NikoshBAN" pitchFamily="2" charset="0"/>
                          <a:cs typeface="NikoshBAN" pitchFamily="2" charset="0"/>
                        </a:rPr>
                        <a:t> সদস্যগণের নাম, ঠিকানা ও তারিখসহ স্বাক্ষর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২. 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উদ্যোক্তাগণের</a:t>
                      </a:r>
                      <a:r>
                        <a:rPr lang="bn-IN" sz="3200" baseline="0" dirty="0">
                          <a:latin typeface="NikoshBAN" pitchFamily="2" charset="0"/>
                          <a:cs typeface="NikoshBAN" pitchFamily="2" charset="0"/>
                        </a:rPr>
                        <a:t> স্বাক্ষরিত ৩ কপি উপবিধি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৩.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সীলমোহরের</a:t>
                      </a:r>
                      <a:r>
                        <a:rPr lang="bn-IN" sz="3200" baseline="0" dirty="0">
                          <a:latin typeface="NikoshBAN" pitchFamily="2" charset="0"/>
                          <a:cs typeface="NikoshBAN" pitchFamily="2" charset="0"/>
                        </a:rPr>
                        <a:t> নমুনা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৪.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itchFamily="2" charset="0"/>
                          <a:cs typeface="NikoshBAN" pitchFamily="2" charset="0"/>
                        </a:rPr>
                        <a:t>আবেদনপত্রটি যথাযথভাবে</a:t>
                      </a:r>
                      <a:r>
                        <a:rPr lang="bn-IN" sz="3200" baseline="0" dirty="0">
                          <a:latin typeface="NikoshBAN" pitchFamily="2" charset="0"/>
                          <a:cs typeface="NikoshBAN" pitchFamily="2" charset="0"/>
                        </a:rPr>
                        <a:t> পূরণ হয়েছে মর্মে অংগীকার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33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713849" y="304800"/>
            <a:ext cx="3429000" cy="609600"/>
          </a:xfrm>
          <a:prstGeom prst="bevel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কার্যারম্ভ পর্যায়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 account\Downloads\co-operative Society\cooper law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81" y="1145850"/>
            <a:ext cx="3991536" cy="36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evel 2"/>
          <p:cNvSpPr/>
          <p:nvPr/>
        </p:nvSpPr>
        <p:spPr>
          <a:xfrm>
            <a:off x="432581" y="5181600"/>
            <a:ext cx="8382000" cy="76200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নিবন্ধনপত্র পাওয়ার পর সমবায় সমিতি আইনগতভাবে অস্তিত্ব লাভ করে।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C:\Users\user account\Downloads\co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39126"/>
            <a:ext cx="2903220" cy="368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3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 account\Downloads\co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" y="718486"/>
            <a:ext cx="4191000" cy="268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 account\Downloads\co-operative Society\c cooper-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96" y="765517"/>
            <a:ext cx="406633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08F30AB-7BB9-4FD5-9424-455975D31C9F}"/>
              </a:ext>
            </a:extLst>
          </p:cNvPr>
          <p:cNvGrpSpPr/>
          <p:nvPr/>
        </p:nvGrpSpPr>
        <p:grpSpPr>
          <a:xfrm>
            <a:off x="29696" y="3810000"/>
            <a:ext cx="9144000" cy="2885489"/>
            <a:chOff x="0" y="17552"/>
            <a:chExt cx="9144000" cy="2885489"/>
          </a:xfrm>
        </p:grpSpPr>
        <p:pic>
          <p:nvPicPr>
            <p:cNvPr id="3074" name="Picture 2" descr="C:\Users\user account\Downloads\co-9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552"/>
              <a:ext cx="9144000" cy="2847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048000" y="2133600"/>
              <a:ext cx="48637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/>
                <a:t>Cooperative Society</a:t>
              </a:r>
              <a:endParaRPr 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594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776D9E-D974-43C0-9745-BCE79C367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660568"/>
              </p:ext>
            </p:extLst>
          </p:nvPr>
        </p:nvGraphicFramePr>
        <p:xfrm>
          <a:off x="533400" y="2133600"/>
          <a:ext cx="8077200" cy="4039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7677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প্রশ্ন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endParaRPr lang="en-US" sz="3200" dirty="0">
                        <a:solidFill>
                          <a:srgbClr val="C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74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১।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সমিতির নিবন্ধন ফরম কোথা থেকে সংগ্রহ করা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   হয়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491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২।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সমিতি গঠনে উদ্যোগ নেয়া কমিটির প্রধান কাজ</a:t>
                      </a: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   কোনটি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491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৩। রবিউল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একজন রাজমিস্ত্রি। তিনি কোন সমবায়</a:t>
                      </a: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    সমিতির সদস্য হবেন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7491">
                <a:tc>
                  <a:txBody>
                    <a:bodyPr/>
                    <a:lstStyle/>
                    <a:p>
                      <a:r>
                        <a:rPr lang="bn-IN" sz="2400" dirty="0">
                          <a:latin typeface="NikoshBAN" pitchFamily="2" charset="0"/>
                          <a:cs typeface="NikoshBAN" pitchFamily="2" charset="0"/>
                        </a:rPr>
                        <a:t>৪।</a:t>
                      </a:r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ব্যবসায় শুরুর আগে সমবায় সমিতির লাইসেন্স</a:t>
                      </a:r>
                    </a:p>
                    <a:p>
                      <a:r>
                        <a:rPr lang="bn-IN" sz="2400" baseline="0" dirty="0">
                          <a:latin typeface="NikoshBAN" pitchFamily="2" charset="0"/>
                          <a:cs typeface="NikoshBAN" pitchFamily="2" charset="0"/>
                        </a:rPr>
                        <a:t>    সংগ্রহ করার কারণ কী ?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BA93059-D3A6-4DDD-A3D1-681CBD3FA39B}"/>
              </a:ext>
            </a:extLst>
          </p:cNvPr>
          <p:cNvSpPr/>
          <p:nvPr/>
        </p:nvSpPr>
        <p:spPr>
          <a:xfrm>
            <a:off x="5562600" y="2890363"/>
            <a:ext cx="3048000" cy="76723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নিবন্ধকের অফিস থেকে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623AF-3E9D-4447-AC35-A5A401C95961}"/>
              </a:ext>
            </a:extLst>
          </p:cNvPr>
          <p:cNvSpPr/>
          <p:nvPr/>
        </p:nvSpPr>
        <p:spPr>
          <a:xfrm>
            <a:off x="5562600" y="3693357"/>
            <a:ext cx="3048000" cy="8024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উপবিধি তৈরী 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409B96-3998-4E32-A177-7B50CFE97686}"/>
              </a:ext>
            </a:extLst>
          </p:cNvPr>
          <p:cNvSpPr/>
          <p:nvPr/>
        </p:nvSpPr>
        <p:spPr>
          <a:xfrm>
            <a:off x="5562600" y="4489026"/>
            <a:ext cx="3048000" cy="84497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৩। শ্রমজীবী সমিতি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5AF7C2-7571-4958-91E1-C7679A5CB429}"/>
              </a:ext>
            </a:extLst>
          </p:cNvPr>
          <p:cNvSpPr/>
          <p:nvPr/>
        </p:nvSpPr>
        <p:spPr>
          <a:xfrm>
            <a:off x="5562600" y="5303780"/>
            <a:ext cx="3048000" cy="802444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৪। ব্যবসায়ের আইনগত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  বৈধতা পাওয়ার জন্য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loud Callout 1">
            <a:extLst>
              <a:ext uri="{FF2B5EF4-FFF2-40B4-BE49-F238E27FC236}">
                <a16:creationId xmlns:a16="http://schemas.microsoft.com/office/drawing/2014/main" id="{88EC823B-2127-4D17-8030-288AA6907CFD}"/>
              </a:ext>
            </a:extLst>
          </p:cNvPr>
          <p:cNvSpPr/>
          <p:nvPr/>
        </p:nvSpPr>
        <p:spPr>
          <a:xfrm>
            <a:off x="533400" y="76200"/>
            <a:ext cx="3505200" cy="1676400"/>
          </a:xfrm>
          <a:prstGeom prst="cloudCallout">
            <a:avLst>
              <a:gd name="adj1" fmla="val 3719"/>
              <a:gd name="adj2" fmla="val 93950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1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405618" y="4705010"/>
            <a:ext cx="8382000" cy="17526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5124271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 ২০০১ সালের সমবায় আইন অনুযায়ী সমবায় সমিতি গঠনের প্রক্রিয়া বর্ণনা কর। 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0497898-E4E5-46E4-845D-D2CD88992701}"/>
              </a:ext>
            </a:extLst>
          </p:cNvPr>
          <p:cNvGrpSpPr/>
          <p:nvPr/>
        </p:nvGrpSpPr>
        <p:grpSpPr>
          <a:xfrm>
            <a:off x="1905000" y="65649"/>
            <a:ext cx="4921623" cy="1336990"/>
            <a:chOff x="2111188" y="187010"/>
            <a:chExt cx="4921623" cy="13369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78" r="49" b="58023"/>
            <a:stretch/>
          </p:blipFill>
          <p:spPr>
            <a:xfrm>
              <a:off x="2111188" y="913816"/>
              <a:ext cx="4921623" cy="610184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667000" y="187010"/>
              <a:ext cx="4208930" cy="112000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prstTxWarp prst="textDoubleWave1">
                <a:avLst>
                  <a:gd name="adj1" fmla="val 12500"/>
                  <a:gd name="adj2" fmla="val 4192"/>
                </a:avLst>
              </a:prstTxWarp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bn-BD" sz="6000" b="1" u="sng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bn-BD" sz="6000" b="1" u="sng" dirty="0">
                  <a:ln>
                    <a:solidFill>
                      <a:srgbClr val="000099"/>
                    </a:solidFill>
                  </a:ln>
                  <a:solidFill>
                    <a:srgbClr val="0000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ড়ি</a:t>
              </a:r>
              <a:r>
                <a:rPr lang="bn-BD" sz="6000" b="1" u="sng" dirty="0">
                  <a:ln/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6000" b="1" u="sng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</a:t>
              </a:r>
              <a:r>
                <a:rPr lang="bn-BD" sz="6000" b="1" u="sng" dirty="0">
                  <a:ln/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6000" b="1" u="sng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26" name="Picture 2" descr="C:\Users\user account\Downloads\House\h-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8867"/>
            <a:ext cx="83820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pic moti sir\20170410_085150-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501" y="1268438"/>
            <a:ext cx="1753985" cy="21779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 account\Desktop\IMG_20180408_1824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24400" y="1039836"/>
            <a:ext cx="4163824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3783038"/>
            <a:ext cx="35052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অধ্যায় 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t</a:t>
            </a:r>
            <a:r>
              <a:rPr lang="bn-IN" sz="32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চতুর্থ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পিড়িয়ড 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t</a:t>
            </a:r>
            <a:r>
              <a:rPr lang="bn-IN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৫ম</a:t>
            </a:r>
            <a:endParaRPr lang="bn-BD" sz="3200" dirty="0">
              <a:solidFill>
                <a:schemeClr val="bg1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mgq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t     50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wgwbU</a:t>
            </a:r>
            <a:endParaRPr lang="bn-IN" sz="3200" dirty="0">
              <a:solidFill>
                <a:schemeClr val="bg1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তারিখ 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t</a:t>
            </a:r>
            <a:r>
              <a:rPr lang="bn-IN" sz="32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 ০1/12/২০১9 </a:t>
            </a:r>
            <a:r>
              <a:rPr lang="bn-IN" sz="28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ইং</a:t>
            </a:r>
            <a:endParaRPr lang="bn-BD" sz="2800" dirty="0">
              <a:solidFill>
                <a:schemeClr val="bg1"/>
              </a:solidFill>
              <a:latin typeface="SutonnyMJ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818387-28F8-43C7-9173-EBC92D874667}"/>
              </a:ext>
            </a:extLst>
          </p:cNvPr>
          <p:cNvSpPr txBox="1"/>
          <p:nvPr/>
        </p:nvSpPr>
        <p:spPr>
          <a:xfrm>
            <a:off x="571500" y="3614678"/>
            <a:ext cx="419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এইচ, এম, মতিউর রহমান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সহকারি শিক্ষক (ব্যবসায় শিক্ষা)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পটুয়াখালী সরকারি বালিকা উচ্চ বিদ্যালয়, পটুয়াখালী।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মোবাইল-০১৭১৬-২২৪৪২৫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Email-matiur.ptk@gmail.com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46ABBF-94A8-4717-9CB3-33E56445C69F}"/>
              </a:ext>
            </a:extLst>
          </p:cNvPr>
          <p:cNvSpPr txBox="1"/>
          <p:nvPr/>
        </p:nvSpPr>
        <p:spPr>
          <a:xfrm>
            <a:off x="3509347" y="152400"/>
            <a:ext cx="1672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44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984909" y="381000"/>
            <a:ext cx="1333500" cy="1348804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sz="115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25592" y="381000"/>
            <a:ext cx="1346608" cy="1371600"/>
          </a:xfrm>
          <a:prstGeom prst="roundRect">
            <a:avLst>
              <a:gd name="adj" fmla="val 50000"/>
            </a:avLst>
          </a:prstGeom>
          <a:solidFill>
            <a:srgbClr val="00CC0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b="1" dirty="0">
                <a:ln w="11430"/>
                <a:solidFill>
                  <a:srgbClr val="33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11500" b="1" dirty="0">
              <a:ln w="11430"/>
              <a:solidFill>
                <a:srgbClr val="33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30592" y="381000"/>
            <a:ext cx="1346608" cy="137160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endParaRPr lang="en-US" sz="11500" b="1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2F5C95-8CC0-4BC7-9641-49EB77F5339B}"/>
              </a:ext>
            </a:extLst>
          </p:cNvPr>
          <p:cNvGrpSpPr/>
          <p:nvPr/>
        </p:nvGrpSpPr>
        <p:grpSpPr>
          <a:xfrm>
            <a:off x="1156109" y="228600"/>
            <a:ext cx="1257300" cy="1862048"/>
            <a:chOff x="1054491" y="228600"/>
            <a:chExt cx="1257300" cy="1862048"/>
          </a:xfrm>
        </p:grpSpPr>
        <p:sp>
          <p:nvSpPr>
            <p:cNvPr id="9" name="Rounded Rectangle 8"/>
            <p:cNvSpPr/>
            <p:nvPr/>
          </p:nvSpPr>
          <p:spPr>
            <a:xfrm>
              <a:off x="1054491" y="403796"/>
              <a:ext cx="1257300" cy="1348804"/>
            </a:xfrm>
            <a:prstGeom prst="roundRect">
              <a:avLst>
                <a:gd name="adj" fmla="val 50000"/>
              </a:avLst>
            </a:prstGeom>
            <a:solidFill>
              <a:srgbClr val="CC00CC"/>
            </a:solidFill>
            <a:ln w="57150">
              <a:solidFill>
                <a:srgbClr val="FF0000"/>
              </a:solidFill>
            </a:ln>
            <a:scene3d>
              <a:camera prst="orthographicFront"/>
              <a:lightRig rig="flat" dir="tl">
                <a:rot lat="0" lon="0" rev="6600000"/>
              </a:lightRig>
            </a:scene3d>
            <a:sp3d>
              <a:bevelT w="139700" h="139700" prst="divot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1500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7965" y="228600"/>
              <a:ext cx="91563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11500" dirty="0">
                  <a:latin typeface="NikoshBAN" pitchFamily="2" charset="0"/>
                  <a:cs typeface="NikoshBAN" pitchFamily="2" charset="0"/>
                </a:rPr>
                <a:t>স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6730592" y="5392271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953000" y="5334000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endParaRPr lang="en-US" sz="115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48000" y="5410200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endParaRPr lang="en-US" sz="115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28700" y="5410200"/>
            <a:ext cx="1346608" cy="1371600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 w="57150"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w="139700" h="139700" prst="divo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endParaRPr lang="en-US" sz="115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user account\Downloads\coop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799"/>
            <a:ext cx="86106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66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/>
          <p:cNvSpPr/>
          <p:nvPr/>
        </p:nvSpPr>
        <p:spPr>
          <a:xfrm>
            <a:off x="342900" y="5372100"/>
            <a:ext cx="8610600" cy="1219200"/>
          </a:xfrm>
          <a:prstGeom prst="bevel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সমবায়ের শাব্দিক অর্থ কী ?  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 account\Downloads\co-operative Society\c cooper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46" y="1066800"/>
            <a:ext cx="8610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Terminator 1"/>
          <p:cNvSpPr/>
          <p:nvPr/>
        </p:nvSpPr>
        <p:spPr>
          <a:xfrm>
            <a:off x="1333500" y="5638800"/>
            <a:ext cx="6629400" cy="685800"/>
          </a:xfrm>
          <a:prstGeom prst="flowChartTerminator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সম্মিলিত উদ্যোগ  বা প্রচেষ্টায় কাজ করা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0BB743-4CFD-4B7A-966A-046DC234D60A}"/>
              </a:ext>
            </a:extLst>
          </p:cNvPr>
          <p:cNvSpPr txBox="1"/>
          <p:nvPr/>
        </p:nvSpPr>
        <p:spPr>
          <a:xfrm>
            <a:off x="3291097" y="141357"/>
            <a:ext cx="2714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5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305800" cy="68580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বাংলাদেশের সমবায় সমিতি কত সালের আইন দ্বারা পরিচালিত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 account\Downloads\co-operative Society\cooper law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02" y="2150034"/>
            <a:ext cx="3401359" cy="340135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4928B27-136D-4383-882C-787F2C592E49}"/>
              </a:ext>
            </a:extLst>
          </p:cNvPr>
          <p:cNvGrpSpPr/>
          <p:nvPr/>
        </p:nvGrpSpPr>
        <p:grpSpPr>
          <a:xfrm>
            <a:off x="871538" y="1414552"/>
            <a:ext cx="2143125" cy="2107681"/>
            <a:chOff x="871538" y="1414552"/>
            <a:chExt cx="2143125" cy="2107681"/>
          </a:xfrm>
        </p:grpSpPr>
        <p:pic>
          <p:nvPicPr>
            <p:cNvPr id="3076" name="Picture 4" descr="C:\Users\user account\Downloads\94-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538" y="1483883"/>
              <a:ext cx="2143125" cy="203835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1447800" y="1414552"/>
              <a:ext cx="845103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115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F7AE162-B84F-45FC-95DC-DFB6B80DD9BF}"/>
              </a:ext>
            </a:extLst>
          </p:cNvPr>
          <p:cNvGrpSpPr/>
          <p:nvPr/>
        </p:nvGrpSpPr>
        <p:grpSpPr>
          <a:xfrm>
            <a:off x="6477000" y="4266791"/>
            <a:ext cx="2143125" cy="2038350"/>
            <a:chOff x="6467475" y="1401482"/>
            <a:chExt cx="2143125" cy="2038350"/>
          </a:xfrm>
        </p:grpSpPr>
        <p:pic>
          <p:nvPicPr>
            <p:cNvPr id="3077" name="Picture 5" descr="C:\Users\user account\Downloads\94-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475" y="1401482"/>
              <a:ext cx="2143125" cy="203835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7116485" y="1453403"/>
              <a:ext cx="771365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115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2F3C67-547D-4AF0-9C89-6EC57ECACE89}"/>
              </a:ext>
            </a:extLst>
          </p:cNvPr>
          <p:cNvGrpSpPr/>
          <p:nvPr/>
        </p:nvGrpSpPr>
        <p:grpSpPr>
          <a:xfrm>
            <a:off x="888206" y="4368423"/>
            <a:ext cx="2143125" cy="2038350"/>
            <a:chOff x="888206" y="4368423"/>
            <a:chExt cx="2143125" cy="2038350"/>
          </a:xfrm>
        </p:grpSpPr>
        <p:pic>
          <p:nvPicPr>
            <p:cNvPr id="3075" name="Picture 3" descr="C:\Users\user account\Downloads\94-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06" y="4368423"/>
              <a:ext cx="2143125" cy="203835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295401" y="4368423"/>
              <a:ext cx="1295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15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০</a:t>
              </a:r>
              <a:endPara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890FCBF-0358-4420-B9C5-64241412A000}"/>
              </a:ext>
            </a:extLst>
          </p:cNvPr>
          <p:cNvGrpSpPr/>
          <p:nvPr/>
        </p:nvGrpSpPr>
        <p:grpSpPr>
          <a:xfrm>
            <a:off x="6467302" y="1483883"/>
            <a:ext cx="2143125" cy="2038350"/>
            <a:chOff x="6449359" y="4448175"/>
            <a:chExt cx="2143125" cy="2038350"/>
          </a:xfrm>
        </p:grpSpPr>
        <p:pic>
          <p:nvPicPr>
            <p:cNvPr id="3078" name="Picture 6" descr="C:\Users\user account\Downloads\94-3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9359" y="4448175"/>
              <a:ext cx="2143125" cy="203835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7098369" y="4536326"/>
              <a:ext cx="859531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115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০</a:t>
              </a:r>
              <a:endParaRPr lang="en-US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53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514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A789A3-FD96-4881-B801-D10540624CD2}"/>
              </a:ext>
            </a:extLst>
          </p:cNvPr>
          <p:cNvSpPr/>
          <p:nvPr/>
        </p:nvSpPr>
        <p:spPr>
          <a:xfrm>
            <a:off x="446514" y="2895600"/>
            <a:ext cx="82509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সমবায় সমিতির গঠন প্রক্রিয়া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4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5300" y="1371600"/>
            <a:ext cx="8153400" cy="3733800"/>
          </a:xfrm>
          <a:prstGeom prst="round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0155" y="1740218"/>
            <a:ext cx="7696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শেষে.........</a:t>
            </a:r>
            <a:endParaRPr lang="bn-IN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1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উদ্যোগ গ্রহন পর্যায় বর্ণনা করতে পারবে।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নিবন্ধনপত্র সংগ্রহ পর্যায় ব্যাখ্যা করতে পারবে।</a:t>
            </a:r>
          </a:p>
          <a:p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কার্যারম্ভ পর্যায় বর্ণনা করতে পারবে।</a:t>
            </a:r>
          </a:p>
          <a:p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46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304800"/>
            <a:ext cx="8077200" cy="9144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কয়টি পর্যায়ে সমবায় সমিতি গঠিত হয় 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C1FACF-1FCE-4D8F-AD92-777FB951A200}"/>
              </a:ext>
            </a:extLst>
          </p:cNvPr>
          <p:cNvGrpSpPr/>
          <p:nvPr/>
        </p:nvGrpSpPr>
        <p:grpSpPr>
          <a:xfrm>
            <a:off x="2489948" y="2285999"/>
            <a:ext cx="4368052" cy="2209800"/>
            <a:chOff x="2489948" y="2285999"/>
            <a:chExt cx="4368052" cy="2209800"/>
          </a:xfrm>
        </p:grpSpPr>
        <p:sp>
          <p:nvSpPr>
            <p:cNvPr id="3" name="Left-Right-Up Arrow 2"/>
            <p:cNvSpPr/>
            <p:nvPr/>
          </p:nvSpPr>
          <p:spPr>
            <a:xfrm rot="10800000">
              <a:off x="2489948" y="2285999"/>
              <a:ext cx="4368052" cy="2209800"/>
            </a:xfrm>
            <a:prstGeom prst="leftRightUpArrow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55525" y="2539425"/>
              <a:ext cx="3886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সমবায় সমিতি গঠনের পর্যায়</a:t>
              </a:r>
              <a:endPara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225082" y="1905000"/>
            <a:ext cx="2222125" cy="198119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উদ্যোগ গ্রহন পর্যায়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82653" y="1740186"/>
            <a:ext cx="2032748" cy="2146013"/>
          </a:xfrm>
          <a:prstGeom prst="ellipse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নিবন্ধন পর্যায়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69075" y="4572000"/>
            <a:ext cx="2222125" cy="19812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কার্যারম্ভ পর্যায়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45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5515708" y="5360377"/>
            <a:ext cx="3162504" cy="685800"/>
          </a:xfrm>
          <a:prstGeom prst="flowChartTerminator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উদ্যোগ গ্রহন পর্যায়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user account\Downloads\co-operative Society\coop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5" y="539261"/>
            <a:ext cx="8141369" cy="402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1308" y="5181600"/>
            <a:ext cx="4724400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সমিতি গঠনের প্রথম পর্যায় কোনটি ?</a:t>
            </a:r>
            <a:endParaRPr lang="en-US" sz="1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1901" y="4762500"/>
            <a:ext cx="8001000" cy="17526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>
                <a:latin typeface="NikoshBAN" pitchFamily="2" charset="0"/>
                <a:cs typeface="NikoshBAN" pitchFamily="2" charset="0"/>
              </a:rPr>
              <a:t>প্রাথমিক সমবায় সমিতি গঠন করতে চাইলে সমমনা, সমশ্রেণি, সমপেশা ও সমমর্যাদার প্রাপ্ত বয়স্ক ন্যুনতম ২০ জন মানুষ স্বেচ্ছায় একত্রিত হয়ে উদ্যোগ গ্রহন করতে হয়।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0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 account\Downloads\cooper-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/>
        </p:blipFill>
        <p:spPr bwMode="auto">
          <a:xfrm>
            <a:off x="762000" y="381000"/>
            <a:ext cx="7772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9034" y="4800600"/>
            <a:ext cx="7772400" cy="1524000"/>
          </a:xfrm>
          <a:prstGeom prst="rect">
            <a:avLst/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400" dirty="0">
                <a:latin typeface="NikoshBAN" pitchFamily="2" charset="0"/>
                <a:cs typeface="NikoshBAN" pitchFamily="2" charset="0"/>
              </a:rPr>
              <a:t>উদ্যোক্তারা নিজেদের মধ্য থেকে ৬ জনকে নিয়ে একটি ব্যবস্থাপনা কমিটি গঠন করে। উক্ত কমিটি নিবন্ধনসহ  সমবায় সমিতি  গঠনের জন্য একটি উপবিধি তৈরী করেন। এছাড়া ব্যবস্থাপনা কমিটির সদস্যরা সমতির জন্য একটি সিলমোহরও তৈরী করেন।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6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6220</TotalTime>
  <Words>536</Words>
  <Application>Microsoft Office PowerPoint</Application>
  <PresentationFormat>On-screen Show (4:3)</PresentationFormat>
  <Paragraphs>111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Franklin Gothic Book</vt:lpstr>
      <vt:lpstr>Franklin Gothic Medium</vt:lpstr>
      <vt:lpstr>NikoshBAN</vt:lpstr>
      <vt:lpstr>SutonnyMJ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KRComputer</cp:lastModifiedBy>
  <cp:revision>1725</cp:revision>
  <dcterms:created xsi:type="dcterms:W3CDTF">2006-08-16T00:00:00Z</dcterms:created>
  <dcterms:modified xsi:type="dcterms:W3CDTF">2020-01-02T08:56:21Z</dcterms:modified>
</cp:coreProperties>
</file>