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ppt/media/image11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4" r:id="rId3"/>
    <p:sldId id="264" r:id="rId4"/>
    <p:sldId id="290" r:id="rId5"/>
    <p:sldId id="289" r:id="rId6"/>
    <p:sldId id="294" r:id="rId7"/>
    <p:sldId id="293" r:id="rId8"/>
    <p:sldId id="295" r:id="rId9"/>
    <p:sldId id="296" r:id="rId10"/>
    <p:sldId id="267" r:id="rId11"/>
    <p:sldId id="398" r:id="rId12"/>
    <p:sldId id="258" r:id="rId13"/>
    <p:sldId id="297" r:id="rId14"/>
    <p:sldId id="298" r:id="rId15"/>
    <p:sldId id="301" r:id="rId16"/>
    <p:sldId id="259" r:id="rId17"/>
    <p:sldId id="266" r:id="rId18"/>
    <p:sldId id="299" r:id="rId19"/>
    <p:sldId id="303" r:id="rId20"/>
    <p:sldId id="3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57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lab Paroi" initials="PP" lastIdx="1" clrIdx="0">
    <p:extLst>
      <p:ext uri="{19B8F6BF-5375-455C-9EA6-DF929625EA0E}">
        <p15:presenceInfo xmlns:p15="http://schemas.microsoft.com/office/powerpoint/2012/main" userId="17896555f20c6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>
        <p:guide orient="horz" pos="3192"/>
        <p:guide pos="5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94D9-C31E-49B5-8102-1C93AE4129B7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5651-D880-4BBB-A320-4EE091C0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3A0B-10DC-4A19-AFB8-CD47CAC2C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2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DE31-E760-4E2E-8EC2-54C3A5B42B6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6F60-02AA-4A22-BD9B-8EA9E7D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7E89F-E0B5-41B0-8684-831A5B07F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" b="83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8454EF-47CB-4776-85CB-25988995D74D}"/>
              </a:ext>
            </a:extLst>
          </p:cNvPr>
          <p:cNvSpPr>
            <a:spLocks noGrp="1"/>
          </p:cNvSpPr>
          <p:nvPr/>
        </p:nvSpPr>
        <p:spPr>
          <a:xfrm>
            <a:off x="2206976" y="2684131"/>
            <a:ext cx="7809621" cy="1470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4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42A618-886B-43B8-AA5D-EE09AFD7F7C6}"/>
              </a:ext>
            </a:extLst>
          </p:cNvPr>
          <p:cNvSpPr txBox="1"/>
          <p:nvPr/>
        </p:nvSpPr>
        <p:spPr>
          <a:xfrm>
            <a:off x="2849104" y="5929758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নিচের অংশকে মূল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0EAFE-AE15-4F82-8060-F0B8ABD4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68" y="929382"/>
            <a:ext cx="6490741" cy="5108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C6B89-84DF-411B-A501-7DEB1A8FD46E}"/>
              </a:ext>
            </a:extLst>
          </p:cNvPr>
          <p:cNvSpPr txBox="1"/>
          <p:nvPr/>
        </p:nvSpPr>
        <p:spPr>
          <a:xfrm>
            <a:off x="1887715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EF927-870F-41FF-A6F0-D8904B35AF4B}"/>
              </a:ext>
            </a:extLst>
          </p:cNvPr>
          <p:cNvSpPr txBox="1"/>
          <p:nvPr/>
        </p:nvSpPr>
        <p:spPr>
          <a:xfrm>
            <a:off x="8466101" y="780686"/>
            <a:ext cx="85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07A20-2F63-4F5B-B5F0-818C18E43AF2}"/>
              </a:ext>
            </a:extLst>
          </p:cNvPr>
          <p:cNvSpPr txBox="1"/>
          <p:nvPr/>
        </p:nvSpPr>
        <p:spPr>
          <a:xfrm>
            <a:off x="8152220" y="826451"/>
            <a:ext cx="178996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E5B41-F107-49BA-A278-8BB0C78E829C}"/>
              </a:ext>
            </a:extLst>
          </p:cNvPr>
          <p:cNvSpPr txBox="1"/>
          <p:nvPr/>
        </p:nvSpPr>
        <p:spPr>
          <a:xfrm>
            <a:off x="8378622" y="2475611"/>
            <a:ext cx="70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AF7EB-91E3-4B7C-8D34-4F5CF0DACCDD}"/>
              </a:ext>
            </a:extLst>
          </p:cNvPr>
          <p:cNvSpPr txBox="1"/>
          <p:nvPr/>
        </p:nvSpPr>
        <p:spPr>
          <a:xfrm>
            <a:off x="8138591" y="2492749"/>
            <a:ext cx="23381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মূলরোম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7B0D2-2BAF-471B-B41F-23C974686AA6}"/>
              </a:ext>
            </a:extLst>
          </p:cNvPr>
          <p:cNvSpPr txBox="1"/>
          <p:nvPr/>
        </p:nvSpPr>
        <p:spPr>
          <a:xfrm>
            <a:off x="8468964" y="3985649"/>
            <a:ext cx="92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5338D-EDAE-481D-A1C2-26BA60EF601F}"/>
              </a:ext>
            </a:extLst>
          </p:cNvPr>
          <p:cNvSpPr txBox="1"/>
          <p:nvPr/>
        </p:nvSpPr>
        <p:spPr>
          <a:xfrm>
            <a:off x="8089028" y="4091626"/>
            <a:ext cx="22672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বর্ধিষ্ণু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79664-98EB-41FE-A45B-2691FF3474D7}"/>
              </a:ext>
            </a:extLst>
          </p:cNvPr>
          <p:cNvSpPr txBox="1"/>
          <p:nvPr/>
        </p:nvSpPr>
        <p:spPr>
          <a:xfrm>
            <a:off x="8437237" y="5261174"/>
            <a:ext cx="92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BBF8F-785A-4B41-80AA-085AEFB835ED}"/>
              </a:ext>
            </a:extLst>
          </p:cNvPr>
          <p:cNvSpPr txBox="1"/>
          <p:nvPr/>
        </p:nvSpPr>
        <p:spPr>
          <a:xfrm>
            <a:off x="8018176" y="5341955"/>
            <a:ext cx="23381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মূলত্র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9063AC-091E-4569-BF32-AD4A9C9FDA68}"/>
              </a:ext>
            </a:extLst>
          </p:cNvPr>
          <p:cNvGrpSpPr/>
          <p:nvPr/>
        </p:nvGrpSpPr>
        <p:grpSpPr>
          <a:xfrm>
            <a:off x="5584874" y="1052066"/>
            <a:ext cx="2587651" cy="421542"/>
            <a:chOff x="6905469" y="1014399"/>
            <a:chExt cx="1634198" cy="22978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7F9BF2-163A-427A-A4DB-C04FD511E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469" y="1014400"/>
              <a:ext cx="0" cy="229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E8EDC7-2208-43AD-B72E-D5E73466EDD9}"/>
                </a:ext>
              </a:extLst>
            </p:cNvPr>
            <p:cNvCxnSpPr>
              <a:cxnSpLocks/>
            </p:cNvCxnSpPr>
            <p:nvPr/>
          </p:nvCxnSpPr>
          <p:spPr>
            <a:xfrm>
              <a:off x="6905469" y="1014399"/>
              <a:ext cx="163419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1A9429-C0C7-4FC3-BA72-A8549953361E}"/>
              </a:ext>
            </a:extLst>
          </p:cNvPr>
          <p:cNvCxnSpPr>
            <a:cxnSpLocks/>
          </p:cNvCxnSpPr>
          <p:nvPr/>
        </p:nvCxnSpPr>
        <p:spPr>
          <a:xfrm>
            <a:off x="6198358" y="2796000"/>
            <a:ext cx="19741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55DF9E-FE2B-41F5-A748-AF52DE70D56A}"/>
              </a:ext>
            </a:extLst>
          </p:cNvPr>
          <p:cNvCxnSpPr>
            <a:cxnSpLocks/>
          </p:cNvCxnSpPr>
          <p:nvPr/>
        </p:nvCxnSpPr>
        <p:spPr>
          <a:xfrm>
            <a:off x="5798233" y="5649098"/>
            <a:ext cx="23742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8EEB9B-3A9F-4597-84C4-0E72C33D8ED6}"/>
              </a:ext>
            </a:extLst>
          </p:cNvPr>
          <p:cNvCxnSpPr>
            <a:cxnSpLocks/>
          </p:cNvCxnSpPr>
          <p:nvPr/>
        </p:nvCxnSpPr>
        <p:spPr>
          <a:xfrm>
            <a:off x="5798233" y="4331283"/>
            <a:ext cx="23742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2986C7-FD16-4373-9420-8E2D55EA4A07}"/>
              </a:ext>
            </a:extLst>
          </p:cNvPr>
          <p:cNvSpPr txBox="1"/>
          <p:nvPr/>
        </p:nvSpPr>
        <p:spPr>
          <a:xfrm>
            <a:off x="2849104" y="5986962"/>
            <a:ext cx="669624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আদর্শ মূলের বিভিন্ন 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DF0318-93B6-43F4-AFD8-FAD309E919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C90568-07FC-47B7-9E69-C72A242DCBD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4DF00A-BA4D-48B2-8439-4F133DB7E2E7}"/>
                </a:ext>
              </a:extLst>
            </p:cNvPr>
            <p:cNvSpPr/>
            <p:nvPr/>
          </p:nvSpPr>
          <p:spPr>
            <a:xfrm>
              <a:off x="154745" y="163152"/>
              <a:ext cx="11873132" cy="653169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448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E3CF73-5FF7-44CC-8B13-0F9CF6741A4D}"/>
              </a:ext>
            </a:extLst>
          </p:cNvPr>
          <p:cNvSpPr/>
          <p:nvPr/>
        </p:nvSpPr>
        <p:spPr>
          <a:xfrm>
            <a:off x="745588" y="3400865"/>
            <a:ext cx="10408242" cy="213041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BD" sz="44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মূলের বিভিন্ন অংশ গুলো চিহ্নিত করে দেখাও।</a:t>
            </a:r>
            <a:endParaRPr lang="en-US" sz="44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306CF-564D-45D8-AE30-716BBFE8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6" y="369452"/>
            <a:ext cx="2495669" cy="2717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65A235-5826-421E-B8E3-974BA62E8231}"/>
              </a:ext>
            </a:extLst>
          </p:cNvPr>
          <p:cNvSpPr/>
          <p:nvPr/>
        </p:nvSpPr>
        <p:spPr>
          <a:xfrm>
            <a:off x="5613465" y="575311"/>
            <a:ext cx="39982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7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58B7C-5928-4AD8-A2A7-1E8A802C0597}"/>
              </a:ext>
            </a:extLst>
          </p:cNvPr>
          <p:cNvSpPr txBox="1"/>
          <p:nvPr/>
        </p:nvSpPr>
        <p:spPr>
          <a:xfrm>
            <a:off x="3671104" y="418613"/>
            <a:ext cx="436811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u="sng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মূলের প্রকারভেদঃ</a:t>
            </a:r>
            <a:endParaRPr lang="en-US" sz="4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0889B-FB77-4C97-9FAD-43D1B4198381}"/>
              </a:ext>
            </a:extLst>
          </p:cNvPr>
          <p:cNvSpPr txBox="1"/>
          <p:nvPr/>
        </p:nvSpPr>
        <p:spPr>
          <a:xfrm>
            <a:off x="5233075" y="1346698"/>
            <a:ext cx="905398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05174-A9B3-47CB-81D8-120AB8DF013F}"/>
              </a:ext>
            </a:extLst>
          </p:cNvPr>
          <p:cNvSpPr txBox="1"/>
          <p:nvPr/>
        </p:nvSpPr>
        <p:spPr>
          <a:xfrm>
            <a:off x="2704230" y="3122443"/>
            <a:ext cx="190674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AC992-9506-4883-B6E9-8887C53A9B85}"/>
              </a:ext>
            </a:extLst>
          </p:cNvPr>
          <p:cNvSpPr txBox="1"/>
          <p:nvPr/>
        </p:nvSpPr>
        <p:spPr>
          <a:xfrm>
            <a:off x="6676623" y="3122443"/>
            <a:ext cx="2917079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0CDE0-0A3D-48F0-A928-3E6F5E7D7757}"/>
              </a:ext>
            </a:extLst>
          </p:cNvPr>
          <p:cNvSpPr txBox="1"/>
          <p:nvPr/>
        </p:nvSpPr>
        <p:spPr>
          <a:xfrm>
            <a:off x="9350872" y="4676764"/>
            <a:ext cx="190674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অগুচ্ছ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EC886-B65E-422C-B605-B87D8CAA804D}"/>
              </a:ext>
            </a:extLst>
          </p:cNvPr>
          <p:cNvSpPr txBox="1"/>
          <p:nvPr/>
        </p:nvSpPr>
        <p:spPr>
          <a:xfrm>
            <a:off x="5378479" y="4632536"/>
            <a:ext cx="190674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গুচ্ছ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FE7698-15C6-4267-9A9F-EA126B9E93B1}"/>
              </a:ext>
            </a:extLst>
          </p:cNvPr>
          <p:cNvGrpSpPr/>
          <p:nvPr/>
        </p:nvGrpSpPr>
        <p:grpSpPr>
          <a:xfrm>
            <a:off x="3657601" y="2160511"/>
            <a:ext cx="3972393" cy="1077428"/>
            <a:chOff x="3657599" y="2160511"/>
            <a:chExt cx="3972393" cy="107742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07A942-F8A3-480C-94B9-3EE5FCAB7A08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5685773" y="2160511"/>
              <a:ext cx="0" cy="538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BEAFDC-1F21-46FE-B5A5-B8529E419E76}"/>
                </a:ext>
              </a:extLst>
            </p:cNvPr>
            <p:cNvCxnSpPr/>
            <p:nvPr/>
          </p:nvCxnSpPr>
          <p:spPr>
            <a:xfrm>
              <a:off x="3657599" y="2699225"/>
              <a:ext cx="397239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D7FE23-975B-4CCD-9C79-F76594FA99E9}"/>
                </a:ext>
              </a:extLst>
            </p:cNvPr>
            <p:cNvCxnSpPr/>
            <p:nvPr/>
          </p:nvCxnSpPr>
          <p:spPr>
            <a:xfrm>
              <a:off x="3657599" y="2699225"/>
              <a:ext cx="0" cy="538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1DCFA32-9F1F-484F-A267-7BF991FC4AA7}"/>
                </a:ext>
              </a:extLst>
            </p:cNvPr>
            <p:cNvCxnSpPr/>
            <p:nvPr/>
          </p:nvCxnSpPr>
          <p:spPr>
            <a:xfrm>
              <a:off x="7629992" y="2699225"/>
              <a:ext cx="0" cy="538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513343-35F8-4CC1-A41C-315CF5F8AE91}"/>
              </a:ext>
            </a:extLst>
          </p:cNvPr>
          <p:cNvGrpSpPr/>
          <p:nvPr/>
        </p:nvGrpSpPr>
        <p:grpSpPr>
          <a:xfrm>
            <a:off x="6331850" y="3714833"/>
            <a:ext cx="3972393" cy="1077428"/>
            <a:chOff x="6331848" y="3714833"/>
            <a:chExt cx="3972393" cy="107742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E3AC0F2-F30E-46D9-9F48-204F5BE566D3}"/>
                </a:ext>
              </a:extLst>
            </p:cNvPr>
            <p:cNvCxnSpPr/>
            <p:nvPr/>
          </p:nvCxnSpPr>
          <p:spPr>
            <a:xfrm>
              <a:off x="8238591" y="3714833"/>
              <a:ext cx="0" cy="538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2F1CA6-3B07-4FB1-BD09-6C8342738F28}"/>
                </a:ext>
              </a:extLst>
            </p:cNvPr>
            <p:cNvCxnSpPr/>
            <p:nvPr/>
          </p:nvCxnSpPr>
          <p:spPr>
            <a:xfrm>
              <a:off x="6331848" y="4253547"/>
              <a:ext cx="397239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9A1EA1-03D6-4DE6-BC8B-C9FFCD7581F1}"/>
                </a:ext>
              </a:extLst>
            </p:cNvPr>
            <p:cNvCxnSpPr/>
            <p:nvPr/>
          </p:nvCxnSpPr>
          <p:spPr>
            <a:xfrm>
              <a:off x="10248782" y="4253547"/>
              <a:ext cx="0" cy="538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6F9EF9-1F20-47A7-B76C-A41032A555C6}"/>
                </a:ext>
              </a:extLst>
            </p:cNvPr>
            <p:cNvCxnSpPr/>
            <p:nvPr/>
          </p:nvCxnSpPr>
          <p:spPr>
            <a:xfrm>
              <a:off x="6357339" y="4253547"/>
              <a:ext cx="0" cy="538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916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ABDAB7-2BB3-48AB-A41F-61D93F549AEB}"/>
              </a:ext>
            </a:extLst>
          </p:cNvPr>
          <p:cNvSpPr txBox="1"/>
          <p:nvPr/>
        </p:nvSpPr>
        <p:spPr>
          <a:xfrm>
            <a:off x="1887715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8B2B07-9F22-4E07-AABF-4C7CF2EEAC64}"/>
              </a:ext>
            </a:extLst>
          </p:cNvPr>
          <p:cNvSpPr txBox="1"/>
          <p:nvPr/>
        </p:nvSpPr>
        <p:spPr>
          <a:xfrm>
            <a:off x="4123223" y="5585673"/>
            <a:ext cx="361216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এটি  কোন ধরণের মূল?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68657-3E9B-4983-B2E9-BCD7868FD3E3}"/>
              </a:ext>
            </a:extLst>
          </p:cNvPr>
          <p:cNvSpPr txBox="1"/>
          <p:nvPr/>
        </p:nvSpPr>
        <p:spPr>
          <a:xfrm>
            <a:off x="4819919" y="5615655"/>
            <a:ext cx="190674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8BC80D-6144-4CD1-B4AF-F07BE1E5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1619249"/>
            <a:ext cx="7000407" cy="39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C3A4D2-8F8E-4B22-B600-CF64F636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4" y="1358632"/>
            <a:ext cx="6440733" cy="4292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36FA5E-AB67-4D48-9A2D-144265B8B3D1}"/>
              </a:ext>
            </a:extLst>
          </p:cNvPr>
          <p:cNvSpPr txBox="1"/>
          <p:nvPr/>
        </p:nvSpPr>
        <p:spPr>
          <a:xfrm>
            <a:off x="5522380" y="199362"/>
            <a:ext cx="1906743" cy="70788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AC759-25AF-4CC1-B7F7-048FD468D81D}"/>
              </a:ext>
            </a:extLst>
          </p:cNvPr>
          <p:cNvSpPr txBox="1"/>
          <p:nvPr/>
        </p:nvSpPr>
        <p:spPr>
          <a:xfrm>
            <a:off x="9002596" y="2690227"/>
            <a:ext cx="190674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09760-93AB-4024-A312-747E316041BA}"/>
              </a:ext>
            </a:extLst>
          </p:cNvPr>
          <p:cNvSpPr txBox="1"/>
          <p:nvPr/>
        </p:nvSpPr>
        <p:spPr>
          <a:xfrm>
            <a:off x="9017586" y="3709557"/>
            <a:ext cx="190674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মরিচ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B6683-057C-4A05-9D8E-4DB342B25D6E}"/>
              </a:ext>
            </a:extLst>
          </p:cNvPr>
          <p:cNvSpPr txBox="1"/>
          <p:nvPr/>
        </p:nvSpPr>
        <p:spPr>
          <a:xfrm>
            <a:off x="9047569" y="4773860"/>
            <a:ext cx="190674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সরিষা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34637E-9617-46AD-9801-85945C340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" y="1427121"/>
            <a:ext cx="6370819" cy="4074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F0AA18-E71A-4CE3-B90A-AC4447FE7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22" y="1313369"/>
            <a:ext cx="6445773" cy="4371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17A551C-D5A1-49E8-9D49-26D0E21B8104}"/>
              </a:ext>
            </a:extLst>
          </p:cNvPr>
          <p:cNvSpPr txBox="1"/>
          <p:nvPr/>
        </p:nvSpPr>
        <p:spPr>
          <a:xfrm>
            <a:off x="449704" y="6121340"/>
            <a:ext cx="11413211" cy="558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অফ অন সিস্টেমে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নামের উপর ক্লিক করুন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57F2EE-EC64-4E31-8AAD-DE91BDC9F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1" y="1325368"/>
            <a:ext cx="6490741" cy="4375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7365A-931E-4D9B-A801-75446C183BBA}"/>
              </a:ext>
            </a:extLst>
          </p:cNvPr>
          <p:cNvSpPr txBox="1"/>
          <p:nvPr/>
        </p:nvSpPr>
        <p:spPr>
          <a:xfrm>
            <a:off x="8992763" y="1677505"/>
            <a:ext cx="190674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মূলা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6FA5E-AB67-4D48-9A2D-144265B8B3D1}"/>
              </a:ext>
            </a:extLst>
          </p:cNvPr>
          <p:cNvSpPr txBox="1"/>
          <p:nvPr/>
        </p:nvSpPr>
        <p:spPr>
          <a:xfrm>
            <a:off x="4652951" y="214352"/>
            <a:ext cx="2932072" cy="70788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02B5E-567F-49F0-9040-BE167A6B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1227016"/>
            <a:ext cx="6310859" cy="45292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895DDF-3A67-40F7-9D6E-72D98AB2BBF0}"/>
              </a:ext>
            </a:extLst>
          </p:cNvPr>
          <p:cNvSpPr txBox="1"/>
          <p:nvPr/>
        </p:nvSpPr>
        <p:spPr>
          <a:xfrm>
            <a:off x="10268262" y="2327966"/>
            <a:ext cx="1798819" cy="70788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গুচ্ছ মূল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6B9E9-9B72-4243-9525-EA047407B60B}"/>
              </a:ext>
            </a:extLst>
          </p:cNvPr>
          <p:cNvSpPr txBox="1"/>
          <p:nvPr/>
        </p:nvSpPr>
        <p:spPr>
          <a:xfrm>
            <a:off x="10343212" y="4707533"/>
            <a:ext cx="1742485" cy="70788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অগুচ্ছ মূল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7CDD4-440B-4437-B740-6B182866AE7F}"/>
              </a:ext>
            </a:extLst>
          </p:cNvPr>
          <p:cNvSpPr txBox="1"/>
          <p:nvPr/>
        </p:nvSpPr>
        <p:spPr>
          <a:xfrm>
            <a:off x="7238913" y="1392693"/>
            <a:ext cx="23697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768CD-378E-452D-B8EC-BCC54E02CDBB}"/>
              </a:ext>
            </a:extLst>
          </p:cNvPr>
          <p:cNvSpPr txBox="1"/>
          <p:nvPr/>
        </p:nvSpPr>
        <p:spPr>
          <a:xfrm>
            <a:off x="7298875" y="2382043"/>
            <a:ext cx="238477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BCC96-F7FC-4BB8-B46C-BCBA100B75D6}"/>
              </a:ext>
            </a:extLst>
          </p:cNvPr>
          <p:cNvSpPr txBox="1"/>
          <p:nvPr/>
        </p:nvSpPr>
        <p:spPr>
          <a:xfrm>
            <a:off x="7331352" y="3343911"/>
            <a:ext cx="239726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সুপারি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BC654B-76FC-4872-943E-864CEC7E2ACF}"/>
              </a:ext>
            </a:extLst>
          </p:cNvPr>
          <p:cNvSpPr txBox="1"/>
          <p:nvPr/>
        </p:nvSpPr>
        <p:spPr>
          <a:xfrm>
            <a:off x="7435122" y="5234758"/>
            <a:ext cx="235345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কেয়ার ঠেস 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FF64C5-C748-4F6A-B285-124D07DB64F8}"/>
              </a:ext>
            </a:extLst>
          </p:cNvPr>
          <p:cNvSpPr txBox="1"/>
          <p:nvPr/>
        </p:nvSpPr>
        <p:spPr>
          <a:xfrm>
            <a:off x="7433785" y="4375735"/>
            <a:ext cx="238477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বটের ঝুরিমূল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D4B2A77-5FE7-4F03-BF5A-3E0F37FB27A5}"/>
              </a:ext>
            </a:extLst>
          </p:cNvPr>
          <p:cNvSpPr/>
          <p:nvPr/>
        </p:nvSpPr>
        <p:spPr>
          <a:xfrm>
            <a:off x="9728615" y="1454046"/>
            <a:ext cx="299803" cy="2578308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1B812F8-2B22-4906-835B-0A18E3DA36CB}"/>
              </a:ext>
            </a:extLst>
          </p:cNvPr>
          <p:cNvSpPr/>
          <p:nvPr/>
        </p:nvSpPr>
        <p:spPr>
          <a:xfrm>
            <a:off x="9866024" y="4349645"/>
            <a:ext cx="282317" cy="1526499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D59DD4-8F8A-47A8-850C-D2A5C5749845}"/>
              </a:ext>
            </a:extLst>
          </p:cNvPr>
          <p:cNvSpPr txBox="1"/>
          <p:nvPr/>
        </p:nvSpPr>
        <p:spPr>
          <a:xfrm>
            <a:off x="509665" y="6166311"/>
            <a:ext cx="11413211" cy="558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অফ অন সিস্টেমে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নামের উপর ক্লিক করুন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AD6C9-B90E-482D-81D9-3C089DF94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289154"/>
            <a:ext cx="6011056" cy="43771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B0F85-E7FC-44C9-B4A8-EA1EE0047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7" y="1399784"/>
            <a:ext cx="5951094" cy="4356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6C26F-7B01-4B89-A848-B5E957DC9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1289153"/>
            <a:ext cx="5981076" cy="44520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A057DD-08F6-4F8E-AE48-A20E5861F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5" y="1317328"/>
            <a:ext cx="6047036" cy="4363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8326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9F64A-8DFF-4F75-BB09-2108D86AA597}"/>
              </a:ext>
            </a:extLst>
          </p:cNvPr>
          <p:cNvSpPr txBox="1"/>
          <p:nvPr/>
        </p:nvSpPr>
        <p:spPr>
          <a:xfrm>
            <a:off x="3671104" y="418613"/>
            <a:ext cx="436811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u="sng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মূলের কাজ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49F73-C94B-40D4-91D0-A4B8EE3382EC}"/>
              </a:ext>
            </a:extLst>
          </p:cNvPr>
          <p:cNvSpPr txBox="1"/>
          <p:nvPr/>
        </p:nvSpPr>
        <p:spPr>
          <a:xfrm>
            <a:off x="509667" y="1530383"/>
            <a:ext cx="632483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নিম্নলিখিত কাজ করে থাকেঃ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C28BC-1D3D-4D51-A527-2FF1C80009F1}"/>
              </a:ext>
            </a:extLst>
          </p:cNvPr>
          <p:cNvSpPr txBox="1"/>
          <p:nvPr/>
        </p:nvSpPr>
        <p:spPr>
          <a:xfrm>
            <a:off x="629586" y="2618420"/>
            <a:ext cx="11047751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উদ্ভিদকে মাটির সাথে শক্তভাবে আটকে রাখে ফলে ঝড় বাতাসে সহজে হেলে পড়ে না।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মাটি থেকে পানি ও খনিজ পদার্থ শোষণ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6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602831-E685-404B-8C19-A624F3DDAE40}"/>
              </a:ext>
            </a:extLst>
          </p:cNvPr>
          <p:cNvSpPr/>
          <p:nvPr/>
        </p:nvSpPr>
        <p:spPr>
          <a:xfrm>
            <a:off x="6706826" y="719937"/>
            <a:ext cx="39132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818C18-FA55-456B-80DD-A59C344EF78D}"/>
              </a:ext>
            </a:extLst>
          </p:cNvPr>
          <p:cNvSpPr/>
          <p:nvPr/>
        </p:nvSpPr>
        <p:spPr>
          <a:xfrm>
            <a:off x="872198" y="3615238"/>
            <a:ext cx="10395732" cy="244605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BD" sz="440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স্থানিক ও অস্থানিক মূলের পার্থক্যের তালিকা তৈরি কর।</a:t>
            </a:r>
            <a:endParaRPr lang="en-US" sz="440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BD630-049B-4310-9C1A-25D3DF6DA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6" y="113735"/>
            <a:ext cx="4706825" cy="31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13954"/>
            <a:ext cx="2819400" cy="1116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752601"/>
            <a:ext cx="85344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। একটি আদর্শ মূলের কয়টি অংশ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 ক)  ৪টি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৩টি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২টি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৫টি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04757" y="2297063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4999" y="3181904"/>
            <a:ext cx="929288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। উৎপত্তি ও অবস্থান অনুযায়ী মূলকে প্রধানত কয় ভাগে ভাগ করা যায়?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 ক)  ২ টি 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৩ টি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  গ) ৪ টি 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৫ টি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04757" y="3738134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4897703"/>
            <a:ext cx="4453597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। স্থানিক মূল কাকে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30CEE-B056-4502-B2DF-F159B8ED2E09}"/>
              </a:ext>
            </a:extLst>
          </p:cNvPr>
          <p:cNvSpPr/>
          <p:nvPr/>
        </p:nvSpPr>
        <p:spPr>
          <a:xfrm>
            <a:off x="1905000" y="5551671"/>
            <a:ext cx="4453597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৪। গুচ্ছ মূল কাকে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6C557C-9485-4403-9B75-973437154E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FF0EA4-0205-4C97-B014-B77A9D876D2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9BB711-5146-48D3-B6A3-682A91CF8DDC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50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0537" y="761757"/>
            <a:ext cx="5557436" cy="19403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4" name="Frame 6">
            <a:extLst>
              <a:ext uri="{FF2B5EF4-FFF2-40B4-BE49-F238E27FC236}">
                <a16:creationId xmlns:a16="http://schemas.microsoft.com/office/drawing/2014/main" id="{F27EF99E-DE37-4694-8363-3DA4A1C9FBF7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41A318-5C24-493C-A56E-0D8894E63B3E}"/>
              </a:ext>
            </a:extLst>
          </p:cNvPr>
          <p:cNvGrpSpPr/>
          <p:nvPr/>
        </p:nvGrpSpPr>
        <p:grpSpPr>
          <a:xfrm>
            <a:off x="714524" y="346549"/>
            <a:ext cx="3450246" cy="3007675"/>
            <a:chOff x="1603944" y="565899"/>
            <a:chExt cx="2358454" cy="30076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E9FE5F-4C7F-4FAA-AAE8-7C371FEDDB91}"/>
                </a:ext>
              </a:extLst>
            </p:cNvPr>
            <p:cNvGrpSpPr/>
            <p:nvPr/>
          </p:nvGrpSpPr>
          <p:grpSpPr>
            <a:xfrm>
              <a:off x="1603944" y="565899"/>
              <a:ext cx="2358454" cy="3007675"/>
              <a:chOff x="924392" y="640849"/>
              <a:chExt cx="2358454" cy="30076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815671-900D-48E8-B692-66B2EA9156F6}"/>
                  </a:ext>
                </a:extLst>
              </p:cNvPr>
              <p:cNvSpPr/>
              <p:nvPr/>
            </p:nvSpPr>
            <p:spPr>
              <a:xfrm>
                <a:off x="1034321" y="1768839"/>
                <a:ext cx="2113613" cy="125917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560176F-538A-4E92-8126-B1FF4EF548B1}"/>
                  </a:ext>
                </a:extLst>
              </p:cNvPr>
              <p:cNvSpPr/>
              <p:nvPr/>
            </p:nvSpPr>
            <p:spPr>
              <a:xfrm>
                <a:off x="924392" y="640849"/>
                <a:ext cx="2358454" cy="1049313"/>
              </a:xfrm>
              <a:prstGeom prst="triangl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23070EE-D9FC-41FA-9574-71E730F15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1598" y="2207905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C9A534-A414-4CF1-8904-0BB170D72EC5}"/>
                  </a:ext>
                </a:extLst>
              </p:cNvPr>
              <p:cNvSpPr/>
              <p:nvPr/>
            </p:nvSpPr>
            <p:spPr>
              <a:xfrm>
                <a:off x="1888759" y="2380451"/>
                <a:ext cx="404735" cy="6333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009F80-432D-46B8-8EC9-E430D1C1B3A2}"/>
                  </a:ext>
                </a:extLst>
              </p:cNvPr>
              <p:cNvSpPr/>
              <p:nvPr/>
            </p:nvSpPr>
            <p:spPr>
              <a:xfrm rot="5400000">
                <a:off x="2062813" y="2621660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383EAF-2765-4525-A87F-BE7E870400DF}"/>
                  </a:ext>
                </a:extLst>
              </p:cNvPr>
              <p:cNvSpPr/>
              <p:nvPr/>
            </p:nvSpPr>
            <p:spPr>
              <a:xfrm>
                <a:off x="2608286" y="2139728"/>
                <a:ext cx="404735" cy="322859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7D13B7-2094-4702-BD40-9333A3751C68}"/>
                  </a:ext>
                </a:extLst>
              </p:cNvPr>
              <p:cNvSpPr/>
              <p:nvPr/>
            </p:nvSpPr>
            <p:spPr>
              <a:xfrm rot="5400000">
                <a:off x="2190232" y="2775026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C5FB7A-3617-4004-97DE-E8F2010DFF44}"/>
                  </a:ext>
                </a:extLst>
              </p:cNvPr>
              <p:cNvSpPr/>
              <p:nvPr/>
            </p:nvSpPr>
            <p:spPr>
              <a:xfrm rot="5400000">
                <a:off x="2291390" y="2924852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A4CB4B-5A1C-4A9D-9806-476B28806CCE}"/>
                  </a:ext>
                </a:extLst>
              </p:cNvPr>
              <p:cNvSpPr/>
              <p:nvPr/>
            </p:nvSpPr>
            <p:spPr>
              <a:xfrm rot="5400000">
                <a:off x="2467552" y="3103055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582C78-11A4-4263-8413-639B8B6C2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3966" y="2207905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C635B2E-7257-4911-A485-60B423365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9231" y="2184330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E973D4D-5371-4748-ACBA-2D4E5E98E3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6859" y="2137566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B38E66-13C3-4AF3-9689-636163726CA9}"/>
                </a:ext>
              </a:extLst>
            </p:cNvPr>
            <p:cNvSpPr/>
            <p:nvPr/>
          </p:nvSpPr>
          <p:spPr>
            <a:xfrm>
              <a:off x="1846922" y="2144071"/>
              <a:ext cx="404735" cy="3228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75E049D-4FD0-4BCC-8D2E-11753482E59B}"/>
              </a:ext>
            </a:extLst>
          </p:cNvPr>
          <p:cNvSpPr/>
          <p:nvPr/>
        </p:nvSpPr>
        <p:spPr>
          <a:xfrm>
            <a:off x="1366032" y="3730636"/>
            <a:ext cx="9874642" cy="244605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জমি থেকে কিছু  ধানের চারা,  মরিচের গাছ ও মূলা গাছ তুলে এনে নারিকেল গাছের মূলের সাথে মিলিয়ে দেখবে এবং মিল ও অমিলগুলো খাতায় লিখে আনবে।  </a:t>
            </a:r>
            <a:endParaRPr lang="en-US" sz="4400">
              <a:latin typeface="NikoshBAN" pitchFamily="2" charset="0"/>
              <a:cs typeface="NikoshBAN" pitchFamily="2" charset="0"/>
            </a:endParaRPr>
          </a:p>
          <a:p>
            <a:endParaRPr lang="en-US" sz="440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8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9F42DE-E813-4A67-A392-CE19E511A68A}"/>
              </a:ext>
            </a:extLst>
          </p:cNvPr>
          <p:cNvGrpSpPr/>
          <p:nvPr/>
        </p:nvGrpSpPr>
        <p:grpSpPr>
          <a:xfrm>
            <a:off x="772503" y="448146"/>
            <a:ext cx="11482487" cy="6074876"/>
            <a:chOff x="410749" y="452673"/>
            <a:chExt cx="11482487" cy="6074876"/>
          </a:xfrm>
        </p:grpSpPr>
        <p:sp>
          <p:nvSpPr>
            <p:cNvPr id="2" name="TextBox 1"/>
            <p:cNvSpPr txBox="1"/>
            <p:nvPr/>
          </p:nvSpPr>
          <p:spPr>
            <a:xfrm>
              <a:off x="410749" y="2783485"/>
              <a:ext cx="5661079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বিজলী রানী সাহা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শোমসপুর মাধ্যমিক বালিকা বিদ্যালয়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নংঃ০১৭২১৫৮৫১৯৪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bizlyshaha@gmail.com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32012" y="2760773"/>
              <a:ext cx="5261224" cy="32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70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700">
                  <a:latin typeface="NikoshBAN" panose="02000000000000000000" pitchFamily="2" charset="0"/>
                  <a:cs typeface="NikoshBAN" panose="02000000000000000000" pitchFamily="2" charset="0"/>
                </a:rPr>
                <a:t> পাঠঃ</a:t>
              </a:r>
              <a:r>
                <a:rPr lang="bn-BD" sz="2700">
                  <a:latin typeface="NikoshBAN" panose="02000000000000000000" pitchFamily="2" charset="0"/>
                  <a:cs typeface="NikoshBAN" panose="02000000000000000000" pitchFamily="2" charset="0"/>
                </a:rPr>
                <a:t>মূল ,পাঠ ২-৪।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54306" y="968725"/>
              <a:ext cx="3690888" cy="10156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6000" b="1" dirty="0">
                  <a:ln w="12700">
                    <a:solidFill>
                      <a:srgbClr val="00B0F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6000" b="1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E1776-6A13-4BF0-85C0-6FDA05283534}"/>
                </a:ext>
              </a:extLst>
            </p:cNvPr>
            <p:cNvGrpSpPr/>
            <p:nvPr/>
          </p:nvGrpSpPr>
          <p:grpSpPr>
            <a:xfrm>
              <a:off x="836784" y="452673"/>
              <a:ext cx="5609283" cy="6074876"/>
              <a:chOff x="836784" y="452673"/>
              <a:chExt cx="5609283" cy="60748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84" y="452673"/>
                <a:ext cx="2440569" cy="232146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6276963" y="2940300"/>
                <a:ext cx="6142" cy="35872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18851" y="3429000"/>
                <a:ext cx="27216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20173" y="3429000"/>
                <a:ext cx="14901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88127708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6EE2707-07DD-46A1-8897-C119EB49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-50982"/>
            <a:ext cx="12047449" cy="67431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EF113E-A4A4-4E6D-BA15-6D918765852F}"/>
              </a:ext>
            </a:extLst>
          </p:cNvPr>
          <p:cNvSpPr/>
          <p:nvPr/>
        </p:nvSpPr>
        <p:spPr>
          <a:xfrm>
            <a:off x="4333010" y="4464327"/>
            <a:ext cx="5557436" cy="19403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bn-BD" sz="600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83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28B57A6-01D6-4645-A8EC-88B92EAA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3" y="794283"/>
            <a:ext cx="8589683" cy="5176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E2383-D573-4475-8629-AC1ED54746A2}"/>
              </a:ext>
            </a:extLst>
          </p:cNvPr>
          <p:cNvSpPr txBox="1"/>
          <p:nvPr/>
        </p:nvSpPr>
        <p:spPr>
          <a:xfrm>
            <a:off x="1898279" y="400242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71452-B636-4600-ADFB-994897819B4C}"/>
              </a:ext>
            </a:extLst>
          </p:cNvPr>
          <p:cNvSpPr txBox="1"/>
          <p:nvPr/>
        </p:nvSpPr>
        <p:spPr>
          <a:xfrm>
            <a:off x="7956596" y="1089966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E4041B-3F71-4CBE-AAC7-1BE987557018}"/>
              </a:ext>
            </a:extLst>
          </p:cNvPr>
          <p:cNvSpPr txBox="1"/>
          <p:nvPr/>
        </p:nvSpPr>
        <p:spPr>
          <a:xfrm>
            <a:off x="8096841" y="3283845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34B36-E4EC-481D-961B-501D688DF134}"/>
              </a:ext>
            </a:extLst>
          </p:cNvPr>
          <p:cNvSpPr txBox="1"/>
          <p:nvPr/>
        </p:nvSpPr>
        <p:spPr>
          <a:xfrm>
            <a:off x="8131123" y="4013517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CF5DDA-4C8F-4D81-9C02-1CC5BFBBEA21}"/>
              </a:ext>
            </a:extLst>
          </p:cNvPr>
          <p:cNvSpPr txBox="1"/>
          <p:nvPr/>
        </p:nvSpPr>
        <p:spPr>
          <a:xfrm>
            <a:off x="7941590" y="1896491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CBA55-A419-4422-981F-048333BFD837}"/>
              </a:ext>
            </a:extLst>
          </p:cNvPr>
          <p:cNvSpPr txBox="1"/>
          <p:nvPr/>
        </p:nvSpPr>
        <p:spPr>
          <a:xfrm>
            <a:off x="8120377" y="4852587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BD4FF0-08A8-4CCC-AB92-51E799CA7612}"/>
              </a:ext>
            </a:extLst>
          </p:cNvPr>
          <p:cNvCxnSpPr>
            <a:cxnSpLocks/>
          </p:cNvCxnSpPr>
          <p:nvPr/>
        </p:nvCxnSpPr>
        <p:spPr>
          <a:xfrm>
            <a:off x="5610664" y="1350498"/>
            <a:ext cx="16341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98201F-24EE-487E-8A58-BFD1D87C5C7E}"/>
              </a:ext>
            </a:extLst>
          </p:cNvPr>
          <p:cNvCxnSpPr>
            <a:cxnSpLocks/>
          </p:cNvCxnSpPr>
          <p:nvPr/>
        </p:nvCxnSpPr>
        <p:spPr>
          <a:xfrm>
            <a:off x="5397306" y="2176989"/>
            <a:ext cx="19741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0AC74A-E5B9-491C-A580-EEA9AEA4CD6B}"/>
              </a:ext>
            </a:extLst>
          </p:cNvPr>
          <p:cNvCxnSpPr>
            <a:cxnSpLocks/>
          </p:cNvCxnSpPr>
          <p:nvPr/>
        </p:nvCxnSpPr>
        <p:spPr>
          <a:xfrm>
            <a:off x="6241574" y="3580226"/>
            <a:ext cx="12757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6100C0-52A9-4932-BE61-7410D20B6658}"/>
              </a:ext>
            </a:extLst>
          </p:cNvPr>
          <p:cNvCxnSpPr>
            <a:cxnSpLocks/>
          </p:cNvCxnSpPr>
          <p:nvPr/>
        </p:nvCxnSpPr>
        <p:spPr>
          <a:xfrm>
            <a:off x="5125534" y="4342755"/>
            <a:ext cx="24777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1B38C3-5165-40A2-BB75-2201E4F040DC}"/>
              </a:ext>
            </a:extLst>
          </p:cNvPr>
          <p:cNvCxnSpPr>
            <a:cxnSpLocks/>
          </p:cNvCxnSpPr>
          <p:nvPr/>
        </p:nvCxnSpPr>
        <p:spPr>
          <a:xfrm>
            <a:off x="5424473" y="5184294"/>
            <a:ext cx="20928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7EED2C-97D1-46CF-843E-D09A732CBF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706F6C-8715-42E0-82E6-20238780861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0AC922-0349-4656-A433-0CE739C450B9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E4C560-8F98-48B3-A444-DF804836DB06}"/>
              </a:ext>
            </a:extLst>
          </p:cNvPr>
          <p:cNvSpPr txBox="1"/>
          <p:nvPr/>
        </p:nvSpPr>
        <p:spPr>
          <a:xfrm>
            <a:off x="7755349" y="4882215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90D8C-D6EA-422D-9534-68EE132DC64F}"/>
              </a:ext>
            </a:extLst>
          </p:cNvPr>
          <p:cNvSpPr txBox="1"/>
          <p:nvPr/>
        </p:nvSpPr>
        <p:spPr>
          <a:xfrm>
            <a:off x="7755349" y="4048178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013E63-10DF-4775-BDB2-A1B06EE2F0C5}"/>
              </a:ext>
            </a:extLst>
          </p:cNvPr>
          <p:cNvSpPr txBox="1"/>
          <p:nvPr/>
        </p:nvSpPr>
        <p:spPr>
          <a:xfrm>
            <a:off x="7700123" y="3287366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DF25F-8362-45A8-82F0-A9437410F249}"/>
              </a:ext>
            </a:extLst>
          </p:cNvPr>
          <p:cNvSpPr txBox="1"/>
          <p:nvPr/>
        </p:nvSpPr>
        <p:spPr>
          <a:xfrm>
            <a:off x="7502450" y="1897101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25B2D-D781-4B0B-8A1F-FDE9E51B9DAF}"/>
              </a:ext>
            </a:extLst>
          </p:cNvPr>
          <p:cNvSpPr txBox="1"/>
          <p:nvPr/>
        </p:nvSpPr>
        <p:spPr>
          <a:xfrm>
            <a:off x="7446715" y="1080821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EBECE-5EB0-4D85-BEB7-269334E6209B}"/>
              </a:ext>
            </a:extLst>
          </p:cNvPr>
          <p:cNvSpPr txBox="1"/>
          <p:nvPr/>
        </p:nvSpPr>
        <p:spPr>
          <a:xfrm>
            <a:off x="7764309" y="4882230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0CFD9-1C1F-4AA7-A92A-B443B28B03CE}"/>
              </a:ext>
            </a:extLst>
          </p:cNvPr>
          <p:cNvSpPr txBox="1"/>
          <p:nvPr/>
        </p:nvSpPr>
        <p:spPr>
          <a:xfrm>
            <a:off x="7684703" y="4073877"/>
            <a:ext cx="96112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6251E-0707-4188-8C52-4D8DE888E1FB}"/>
              </a:ext>
            </a:extLst>
          </p:cNvPr>
          <p:cNvSpPr txBox="1"/>
          <p:nvPr/>
        </p:nvSpPr>
        <p:spPr>
          <a:xfrm>
            <a:off x="7660233" y="3314622"/>
            <a:ext cx="12229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66326-857D-4D1C-A9F6-751F9CDC9F9A}"/>
              </a:ext>
            </a:extLst>
          </p:cNvPr>
          <p:cNvSpPr txBox="1"/>
          <p:nvPr/>
        </p:nvSpPr>
        <p:spPr>
          <a:xfrm>
            <a:off x="7531600" y="1895456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A34E-84CE-491B-BAED-861CEFE5C141}"/>
              </a:ext>
            </a:extLst>
          </p:cNvPr>
          <p:cNvSpPr txBox="1"/>
          <p:nvPr/>
        </p:nvSpPr>
        <p:spPr>
          <a:xfrm>
            <a:off x="7536725" y="1048165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3" grpId="0"/>
      <p:bldP spid="25" grpId="0"/>
      <p:bldP spid="26" grpId="0"/>
      <p:bldP spid="27" grpId="0"/>
      <p:bldP spid="28" grpId="0"/>
      <p:bldP spid="15" grpId="0" animBg="1"/>
      <p:bldP spid="14" grpId="0" animBg="1"/>
      <p:bldP spid="12" grpId="0" animBg="1"/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408" y="233127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9914" y="444875"/>
            <a:ext cx="9209314" cy="203592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23E9B-D0F2-4E10-A09D-74DDBB243E94}"/>
              </a:ext>
            </a:extLst>
          </p:cNvPr>
          <p:cNvSpPr/>
          <p:nvPr/>
        </p:nvSpPr>
        <p:spPr>
          <a:xfrm>
            <a:off x="928468" y="2742057"/>
            <a:ext cx="10126340" cy="265993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মূলের বিভিন্ন অংশ ও প্রকারভেদঃ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507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3620" y="986830"/>
            <a:ext cx="643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177" y="1939158"/>
            <a:ext cx="8954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মূ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লের বিভিন্ন অংশ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মূলের প্রকারভেদ ব্যাখ্যা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9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মূলের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কাজ ব্যাখ্যা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73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03E16-C8DB-4786-8685-72A43F065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8" r="-9409"/>
          <a:stretch/>
        </p:blipFill>
        <p:spPr>
          <a:xfrm>
            <a:off x="2833143" y="4722364"/>
            <a:ext cx="7150308" cy="944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AD715-3D8F-4AA4-87C4-1D36B22E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4"/>
          <a:stretch/>
        </p:blipFill>
        <p:spPr>
          <a:xfrm>
            <a:off x="2702525" y="854441"/>
            <a:ext cx="6786953" cy="391450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65A631-F6A9-485D-A6EF-D5BADA3DBAC9}"/>
              </a:ext>
            </a:extLst>
          </p:cNvPr>
          <p:cNvCxnSpPr/>
          <p:nvPr/>
        </p:nvCxnSpPr>
        <p:spPr>
          <a:xfrm>
            <a:off x="6138203" y="5109339"/>
            <a:ext cx="10093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A75C89-8615-49B1-9302-50FD27E3A2E4}"/>
              </a:ext>
            </a:extLst>
          </p:cNvPr>
          <p:cNvSpPr txBox="1"/>
          <p:nvPr/>
        </p:nvSpPr>
        <p:spPr>
          <a:xfrm>
            <a:off x="7317834" y="4754357"/>
            <a:ext cx="56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179A7-EFCA-46A6-ACE0-233034CA3567}"/>
              </a:ext>
            </a:extLst>
          </p:cNvPr>
          <p:cNvSpPr txBox="1"/>
          <p:nvPr/>
        </p:nvSpPr>
        <p:spPr>
          <a:xfrm>
            <a:off x="7247496" y="4816954"/>
            <a:ext cx="23348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মূলত্র অঞ্চল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E0AD7-06DC-40A3-84EF-4A36F946FAF3}"/>
              </a:ext>
            </a:extLst>
          </p:cNvPr>
          <p:cNvSpPr txBox="1"/>
          <p:nvPr/>
        </p:nvSpPr>
        <p:spPr>
          <a:xfrm>
            <a:off x="1887715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CDC78-E9F6-4BA1-B13D-6806963C2BC3}"/>
              </a:ext>
            </a:extLst>
          </p:cNvPr>
          <p:cNvSpPr txBox="1"/>
          <p:nvPr/>
        </p:nvSpPr>
        <p:spPr>
          <a:xfrm>
            <a:off x="436388" y="5588332"/>
            <a:ext cx="112491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মূলত্র অঞ্চলঃ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মূলের শেষ প্রান্তে টুপির মতো অংশটি হচ্ছে মূলটুপি বা মুলত্র।আঘাত থেকে মূলকে রক্ষা করা এর কাজ।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3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1AF2B-C694-4C88-8F52-4A104703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5"/>
          <a:stretch/>
        </p:blipFill>
        <p:spPr>
          <a:xfrm>
            <a:off x="2333908" y="5030777"/>
            <a:ext cx="6963145" cy="1041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3FA96-1077-403D-A147-0FDCA22D4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9" b="18102"/>
          <a:stretch/>
        </p:blipFill>
        <p:spPr>
          <a:xfrm>
            <a:off x="2344980" y="3356722"/>
            <a:ext cx="6963145" cy="1707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2E42C-491D-41D5-8EBF-70620CBEF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4"/>
          <a:stretch/>
        </p:blipFill>
        <p:spPr>
          <a:xfrm>
            <a:off x="2344979" y="617402"/>
            <a:ext cx="6963145" cy="31152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59A37F-A506-4CF5-9D99-8874AD649E5A}"/>
              </a:ext>
            </a:extLst>
          </p:cNvPr>
          <p:cNvCxnSpPr/>
          <p:nvPr/>
        </p:nvCxnSpPr>
        <p:spPr>
          <a:xfrm>
            <a:off x="5826549" y="4609259"/>
            <a:ext cx="100933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697A54-3610-4002-8AD1-219A34D39903}"/>
              </a:ext>
            </a:extLst>
          </p:cNvPr>
          <p:cNvSpPr txBox="1"/>
          <p:nvPr/>
        </p:nvSpPr>
        <p:spPr>
          <a:xfrm>
            <a:off x="7640891" y="4315278"/>
            <a:ext cx="56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AF0EB-870C-4237-802C-BB9CA07BAD53}"/>
              </a:ext>
            </a:extLst>
          </p:cNvPr>
          <p:cNvSpPr txBox="1"/>
          <p:nvPr/>
        </p:nvSpPr>
        <p:spPr>
          <a:xfrm>
            <a:off x="6956304" y="4316873"/>
            <a:ext cx="193501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বর্ধিষ্ণু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F5463-E0D6-48C1-9D55-3082DBC6C0ED}"/>
              </a:ext>
            </a:extLst>
          </p:cNvPr>
          <p:cNvSpPr txBox="1"/>
          <p:nvPr/>
        </p:nvSpPr>
        <p:spPr>
          <a:xfrm>
            <a:off x="1887715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632D2-2782-49DD-A6EB-A092377992D2}"/>
              </a:ext>
            </a:extLst>
          </p:cNvPr>
          <p:cNvSpPr txBox="1"/>
          <p:nvPr/>
        </p:nvSpPr>
        <p:spPr>
          <a:xfrm>
            <a:off x="537207" y="5963735"/>
            <a:ext cx="10674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বর্ধিষ্ণু অঞ্চলঃ মূলত্রের পেছনের মসৃণ অংশটি বর্ধিষ্ণু অঞ্চল।এ স্থানে মূলের বৃদ্ধি ঘটে।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9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1AF2B-C694-4C88-8F52-4A104703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5"/>
          <a:stretch/>
        </p:blipFill>
        <p:spPr>
          <a:xfrm>
            <a:off x="2347976" y="4861964"/>
            <a:ext cx="6963145" cy="947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3FA96-1077-403D-A147-0FDCA22D4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9" b="18102"/>
          <a:stretch/>
        </p:blipFill>
        <p:spPr>
          <a:xfrm>
            <a:off x="2344980" y="3553671"/>
            <a:ext cx="6963145" cy="1384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2E42C-491D-41D5-8EBF-70620CBEF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b="47733"/>
          <a:stretch/>
        </p:blipFill>
        <p:spPr>
          <a:xfrm>
            <a:off x="2359046" y="1659988"/>
            <a:ext cx="6963145" cy="19319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59A37F-A506-4CF5-9D99-8874AD649E5A}"/>
              </a:ext>
            </a:extLst>
          </p:cNvPr>
          <p:cNvCxnSpPr>
            <a:cxnSpLocks/>
          </p:cNvCxnSpPr>
          <p:nvPr/>
        </p:nvCxnSpPr>
        <p:spPr>
          <a:xfrm>
            <a:off x="6308041" y="3061556"/>
            <a:ext cx="978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697A54-3610-4002-8AD1-219A34D39903}"/>
              </a:ext>
            </a:extLst>
          </p:cNvPr>
          <p:cNvSpPr txBox="1"/>
          <p:nvPr/>
        </p:nvSpPr>
        <p:spPr>
          <a:xfrm>
            <a:off x="7688690" y="2721114"/>
            <a:ext cx="56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AF0EB-870C-4237-802C-BB9CA07BAD53}"/>
              </a:ext>
            </a:extLst>
          </p:cNvPr>
          <p:cNvSpPr txBox="1"/>
          <p:nvPr/>
        </p:nvSpPr>
        <p:spPr>
          <a:xfrm>
            <a:off x="7455838" y="2742101"/>
            <a:ext cx="23547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মূলরোম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A3E2B8-C6F1-4B48-A8DC-F62B7AC5E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1"/>
          <a:stretch/>
        </p:blipFill>
        <p:spPr>
          <a:xfrm>
            <a:off x="2344979" y="791494"/>
            <a:ext cx="6963145" cy="888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532430-3FE6-4969-8077-9C33E0CA9301}"/>
              </a:ext>
            </a:extLst>
          </p:cNvPr>
          <p:cNvSpPr txBox="1"/>
          <p:nvPr/>
        </p:nvSpPr>
        <p:spPr>
          <a:xfrm>
            <a:off x="1887715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B38AE-BD4D-4571-8B77-64359BDCEEA2}"/>
              </a:ext>
            </a:extLst>
          </p:cNvPr>
          <p:cNvSpPr txBox="1"/>
          <p:nvPr/>
        </p:nvSpPr>
        <p:spPr>
          <a:xfrm>
            <a:off x="422031" y="5715728"/>
            <a:ext cx="1111347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মূলরোম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অঞ্চলঃবর্ধিষ্ণু অঞ্চলের পেছনে সূক্ষ্ম লোমশ মূলরোম অঞ্চল অবস্থিত।মূলরোম দিয়ে উদ্ভিদ পানি শোষণ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3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63ED2D-DAE5-4F07-8C8D-B5C296CDE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1"/>
          <a:stretch/>
        </p:blipFill>
        <p:spPr>
          <a:xfrm>
            <a:off x="1967081" y="1107459"/>
            <a:ext cx="6938302" cy="88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194A23-2C73-4B4E-A51E-D6BF0EF87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/>
          <a:stretch/>
        </p:blipFill>
        <p:spPr>
          <a:xfrm>
            <a:off x="1967081" y="1997612"/>
            <a:ext cx="6938303" cy="367166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DDE059-4A44-4B52-B045-EA87DCD02873}"/>
              </a:ext>
            </a:extLst>
          </p:cNvPr>
          <p:cNvCxnSpPr>
            <a:cxnSpLocks/>
          </p:cNvCxnSpPr>
          <p:nvPr/>
        </p:nvCxnSpPr>
        <p:spPr>
          <a:xfrm>
            <a:off x="5336498" y="1592520"/>
            <a:ext cx="24783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3BB40B-126A-45E6-AE0C-80C65C037BA6}"/>
              </a:ext>
            </a:extLst>
          </p:cNvPr>
          <p:cNvSpPr txBox="1"/>
          <p:nvPr/>
        </p:nvSpPr>
        <p:spPr>
          <a:xfrm>
            <a:off x="8092275" y="1238577"/>
            <a:ext cx="56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E5E0A-6B9A-47B4-8E25-FCC2F607ED74}"/>
              </a:ext>
            </a:extLst>
          </p:cNvPr>
          <p:cNvSpPr txBox="1"/>
          <p:nvPr/>
        </p:nvSpPr>
        <p:spPr>
          <a:xfrm>
            <a:off x="7923809" y="1361690"/>
            <a:ext cx="22672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 স্থায়ী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7BE2E-D229-401A-BC22-6BA1CD843418}"/>
              </a:ext>
            </a:extLst>
          </p:cNvPr>
          <p:cNvSpPr txBox="1"/>
          <p:nvPr/>
        </p:nvSpPr>
        <p:spPr>
          <a:xfrm>
            <a:off x="1887715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77414-5BE7-4443-9045-C759448A7CE4}"/>
              </a:ext>
            </a:extLst>
          </p:cNvPr>
          <p:cNvSpPr txBox="1"/>
          <p:nvPr/>
        </p:nvSpPr>
        <p:spPr>
          <a:xfrm>
            <a:off x="267285" y="5649991"/>
            <a:ext cx="11465169" cy="11387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স্থায়ী অঞ্চলঃ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মূলরোম অঞ্চলের পর মূলের স্থায়ী অঞ্চল অবস্থিত।স্থায়ী অঞ্চল থেকে মূলের শাখা ও প্রশাখা সৃষ্টি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454</Words>
  <Application>Microsoft Office PowerPoint</Application>
  <PresentationFormat>Widescreen</PresentationFormat>
  <Paragraphs>112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Pallab Paroi</cp:lastModifiedBy>
  <cp:revision>76</cp:revision>
  <dcterms:created xsi:type="dcterms:W3CDTF">2020-01-13T13:22:24Z</dcterms:created>
  <dcterms:modified xsi:type="dcterms:W3CDTF">2020-01-20T05:37:25Z</dcterms:modified>
</cp:coreProperties>
</file>