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1" r:id="rId2"/>
    <p:sldId id="265" r:id="rId3"/>
    <p:sldId id="266" r:id="rId4"/>
    <p:sldId id="267" r:id="rId5"/>
    <p:sldId id="260" r:id="rId6"/>
    <p:sldId id="257" r:id="rId7"/>
    <p:sldId id="262" r:id="rId8"/>
    <p:sldId id="258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/YN2CjYpQkD49LpUPKIBOQ==" hashData="tTeHYkCAidTaDC6KBzD8TtWOzmw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 advClick="0" advTm="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 advClick="0" advTm="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 advClick="0" advTm="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 advClick="0" advTm="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slow" advClick="0" advTm="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 advClick="0" advTm="0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oleObject" Target="../embeddings/oleObject1.bin"/><Relationship Id="rId7" Type="http://schemas.openxmlformats.org/officeDocument/2006/relationships/slide" Target="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2.wmf"/><Relationship Id="rId9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4.png"/><Relationship Id="rId7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713514" y="2819400"/>
            <a:ext cx="3505200" cy="1666875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wkÿv_x©e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„›`!</a:t>
            </a:r>
          </a:p>
          <a:p>
            <a:pPr algn="ctr"/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Avj-nvg`ywjjøvn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!!</a:t>
            </a:r>
          </a:p>
          <a:p>
            <a:pPr algn="ctr"/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Avjøvni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ing‡Z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Avwg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fvj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AvwQ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885825" y="1600200"/>
            <a:ext cx="3505200" cy="17526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Avm&amp;mvjvgy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AvjvBKzg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Iqvivn&amp;gvZzjøvn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!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vMZg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!!!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914854" y="4114800"/>
            <a:ext cx="3505200" cy="1666875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Zvgiv</a:t>
            </a:r>
            <a:r>
              <a:rPr lang="en-US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Kgb</a:t>
            </a:r>
            <a:r>
              <a:rPr lang="en-US" sz="2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Av‡Qv</a:t>
            </a:r>
            <a:r>
              <a:rPr lang="en-US" sz="2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mevB</a:t>
            </a:r>
            <a:r>
              <a:rPr lang="en-US" sz="2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2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2341"/>
      </p:ext>
    </p:extLst>
  </p:cSld>
  <p:clrMapOvr>
    <a:masterClrMapping/>
  </p:clrMapOvr>
  <p:transition spd="slow" advClick="0" advTm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85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4724400" y="1587499"/>
            <a:ext cx="4191000" cy="4762501"/>
          </a:xfrm>
          <a:prstGeom prst="beve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vel 3"/>
          <p:cNvSpPr/>
          <p:nvPr/>
        </p:nvSpPr>
        <p:spPr>
          <a:xfrm>
            <a:off x="228601" y="1562099"/>
            <a:ext cx="4190999" cy="4762501"/>
          </a:xfrm>
          <a:prstGeom prst="beve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rizontal Scroll 2"/>
          <p:cNvSpPr/>
          <p:nvPr/>
        </p:nvSpPr>
        <p:spPr>
          <a:xfrm rot="20161727">
            <a:off x="5356455" y="2460017"/>
            <a:ext cx="2952719" cy="3013740"/>
          </a:xfrm>
          <a:prstGeom prst="horizontalScroll">
            <a:avLst>
              <a:gd name="adj" fmla="val 2500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A‡cÿvq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vKvi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AmsL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` !!!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 rot="20161727">
            <a:off x="847740" y="2485416"/>
            <a:ext cx="2952719" cy="3013740"/>
          </a:xfrm>
          <a:prstGeom prst="horizontalScroll">
            <a:avLst>
              <a:gd name="adj" fmla="val 2500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wkÿv_x©e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„›`!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AvR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ch©šÍB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!!</a:t>
            </a:r>
          </a:p>
          <a:p>
            <a:pPr algn="ctr"/>
            <a:r>
              <a:rPr lang="en-US" sz="2000" dirty="0" err="1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wdiwQ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wkNªB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847070242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3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300"/>
                            </p:stCondLst>
                            <p:childTnLst>
                              <p:par>
                                <p:cTn id="1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ata 4"/>
          <p:cNvSpPr/>
          <p:nvPr/>
        </p:nvSpPr>
        <p:spPr>
          <a:xfrm>
            <a:off x="4343400" y="1600200"/>
            <a:ext cx="4572000" cy="4533900"/>
          </a:xfrm>
          <a:prstGeom prst="flowChartInputOutpu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Data 3"/>
          <p:cNvSpPr/>
          <p:nvPr/>
        </p:nvSpPr>
        <p:spPr>
          <a:xfrm>
            <a:off x="228600" y="1600200"/>
            <a:ext cx="4572000" cy="4533900"/>
          </a:xfrm>
          <a:prstGeom prst="flowChartInputOutpu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Scroll 1"/>
          <p:cNvSpPr/>
          <p:nvPr/>
        </p:nvSpPr>
        <p:spPr>
          <a:xfrm>
            <a:off x="1142999" y="2514600"/>
            <a:ext cx="2895601" cy="27051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K¬v‡m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wk‡LwQjvg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mevi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5105400" y="2514600"/>
            <a:ext cx="3124200" cy="27051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P‡jv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†`‡L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Avwm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!</a:t>
            </a:r>
          </a:p>
          <a:p>
            <a:pPr algn="ctr"/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ivL‡Z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c‡iwQ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!!!</a:t>
            </a:r>
            <a:endParaRPr lang="en-US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ight Arrow 6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Wave 7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Wave 12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14" name="Wave 13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Wave 14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579780"/>
      </p:ext>
    </p:extLst>
  </p:cSld>
  <p:clrMapOvr>
    <a:masterClrMapping/>
  </p:clrMapOvr>
  <p:transition spd="slow" advClick="0" advTm="30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1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100"/>
                            </p:stCondLst>
                            <p:childTnLst>
                              <p:par>
                                <p:cTn id="1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ata 2"/>
          <p:cNvSpPr/>
          <p:nvPr/>
        </p:nvSpPr>
        <p:spPr>
          <a:xfrm>
            <a:off x="228600" y="1600200"/>
            <a:ext cx="8610600" cy="4572000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nip Diagonal Corner Rectangle 1"/>
          <p:cNvSpPr/>
          <p:nvPr/>
        </p:nvSpPr>
        <p:spPr>
          <a:xfrm>
            <a:off x="1828800" y="2057400"/>
            <a:ext cx="5486400" cy="3657600"/>
          </a:xfrm>
          <a:prstGeom prst="snip2DiagRect">
            <a:avLst>
              <a:gd name="adj1" fmla="val 42360"/>
              <a:gd name="adj2" fmla="val 4548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K¬vm-1 G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wk‡LwQjvg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Kic~e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4wU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avc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AbymiY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ÔMo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(ARR)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hvqÕ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K¬vm-2 G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wk‡LwQ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KicieZx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wbU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gvÎ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3wU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avc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AbymiY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AwZ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mn‡RB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ARR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Wave 4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Wave 5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7" name="Wave 6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Wave 7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504044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ata 2"/>
          <p:cNvSpPr/>
          <p:nvPr/>
        </p:nvSpPr>
        <p:spPr>
          <a:xfrm>
            <a:off x="228600" y="1600200"/>
            <a:ext cx="8610600" cy="4572000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nip Diagonal Corner Rectangle 1"/>
          <p:cNvSpPr/>
          <p:nvPr/>
        </p:nvSpPr>
        <p:spPr>
          <a:xfrm>
            <a:off x="1828800" y="2057400"/>
            <a:ext cx="5486400" cy="3657600"/>
          </a:xfrm>
          <a:prstGeom prst="snip2DiagRect">
            <a:avLst>
              <a:gd name="adj1" fmla="val 50000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wkL‡ev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Kic~e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gvÎ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2wU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avc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AbymiY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diZKvj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/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/ ‡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c-e¨vK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Wave 4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1">
            <a:schemeClr val="accent4"/>
          </a:lnRef>
          <a:fillRef idx="1003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Wave 5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7" name="Wave 6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Wave 7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323461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051449"/>
            <a:ext cx="86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diZKvj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Pay Back Period Method-PBP) :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524000"/>
            <a:ext cx="8686800" cy="497059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evÆv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wenxb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diZKvj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PBP)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©‡qi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avcmg~n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 [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Kic~e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]</a:t>
            </a:r>
          </a:p>
          <a:p>
            <a:endParaRPr lang="en-US" sz="4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avc-1 :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µ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g‡hvwRZ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Ki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endParaRPr lang="en-US" sz="1600" dirty="0">
              <a:latin typeface="SutonnyMJ" pitchFamily="2" charset="0"/>
              <a:cs typeface="SutonnyMJ" pitchFamily="2" charset="0"/>
            </a:endParaRPr>
          </a:p>
          <a:p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endParaRPr lang="en-US" sz="1600" dirty="0">
              <a:latin typeface="SutonnyMJ" pitchFamily="2" charset="0"/>
              <a:cs typeface="SutonnyMJ" pitchFamily="2" charset="0"/>
            </a:endParaRPr>
          </a:p>
          <a:p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endParaRPr lang="en-US" sz="1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	=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g‡hvwRZ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ewn:cÖev‡ni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KvQvKvwQ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	= A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eQ‡i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AwR©Z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g‡hvwRZ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	= A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eQ‡ii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c‡ii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eQ‡i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AwR©Z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avc-2 :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evÆv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wenxb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PBP)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-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325464"/>
              </p:ext>
            </p:extLst>
          </p:nvPr>
        </p:nvGraphicFramePr>
        <p:xfrm>
          <a:off x="6019800" y="6019800"/>
          <a:ext cx="165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3" imgW="1650960" imgH="419040" progId="Equation.3">
                  <p:embed/>
                </p:oleObj>
              </mc:Choice>
              <mc:Fallback>
                <p:oleObj name="Equation" r:id="rId3" imgW="1650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6019800"/>
                        <a:ext cx="1651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710971"/>
              </p:ext>
            </p:extLst>
          </p:nvPr>
        </p:nvGraphicFramePr>
        <p:xfrm>
          <a:off x="360680" y="2286000"/>
          <a:ext cx="8422640" cy="2880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17520"/>
                <a:gridCol w="1016000"/>
                <a:gridCol w="1097280"/>
                <a:gridCol w="1097280"/>
                <a:gridCol w="1097280"/>
                <a:gridCol w="1097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weeiY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eQi-1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eQi-2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eQi-3(A)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eQi-4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eQi-5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AePq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Kic~e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bM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` 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AvšÍ:cÖevn</a:t>
                      </a:r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` : 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AePq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14,000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Kic~e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©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Avq</a:t>
                      </a:r>
                      <a:endParaRPr lang="en-US" sz="1400" baseline="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` : Ki @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(***)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KicieZx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©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Avq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/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wbU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gybvdv</a:t>
                      </a:r>
                      <a:endParaRPr lang="en-US" sz="1400" baseline="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hvM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: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AePq</a:t>
                      </a:r>
                      <a:endParaRPr lang="en-US" sz="1400" baseline="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l"/>
                      <a:r>
                        <a:rPr lang="en-US" sz="1400" baseline="0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     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fMœve‡kl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g~j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---</a:t>
                      </a:r>
                      <a:endParaRPr lang="en-US" sz="1400" b="1" u="none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KicieZx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©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bM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`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AvšÍ:cÖevn</a:t>
                      </a:r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***(D)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µ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g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‡hvwRZ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KicieZx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bM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`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AvšÍ:cÖevn</a:t>
                      </a:r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 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SutonnyMJ" pitchFamily="2" charset="0"/>
                          <a:cs typeface="SutonnyMJ" pitchFamily="2" charset="0"/>
                        </a:rPr>
                        <a:t>***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8" name="Wave 27">
            <a:hlinkClick r:id="rId6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2">
            <a:schemeClr val="dk1"/>
          </a:lnRef>
          <a:fillRef idx="1003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Wave 28">
            <a:hlinkClick r:id="rId7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30" name="Wave 29">
            <a:hlinkClick r:id="rId8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1" name="Wave 30">
            <a:hlinkClick r:id="rId9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429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ata 2"/>
          <p:cNvSpPr/>
          <p:nvPr/>
        </p:nvSpPr>
        <p:spPr>
          <a:xfrm rot="1699006">
            <a:off x="694620" y="1700410"/>
            <a:ext cx="7634692" cy="4075834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68766" y="1720840"/>
            <a:ext cx="5486400" cy="34470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D`vniY-1: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Avw`ev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-K †Z 70,000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5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Kic~e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b&amp;M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14,000 ; 15,000 ; 17,000 ; 19,000 ; 20,000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fMœve‡kl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5,000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30%|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Avw`evi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evÜexi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civgk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GB 70,000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eQ‡ii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cÖK‡í-L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wewb‡qvwRZ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4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eQ‡ii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g‡a¨B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cv‡eb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Avw`ev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wm×všÍnxbZvq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fzM‡Qb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Avw`evi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DwPr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 (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Ki|) [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wn›U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yÕwU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Ôwewb‡qvM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…Z A_©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diZKvj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c-e¨vK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PBP)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Õ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QvU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†m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DwPZ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]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979586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9" name="Right Arrow 28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0" name="Wave 29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1" name="Wave 30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32" name="Wave 31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3" name="Wave 32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01817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38246954"/>
                  </p:ext>
                </p:extLst>
              </p:nvPr>
            </p:nvGraphicFramePr>
            <p:xfrm>
              <a:off x="228600" y="2379762"/>
              <a:ext cx="8686800" cy="3039047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3108960"/>
                    <a:gridCol w="1097280"/>
                    <a:gridCol w="1097280"/>
                    <a:gridCol w="1097280"/>
                    <a:gridCol w="1097280"/>
                    <a:gridCol w="118872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weeiY</a:t>
                          </a:r>
                          <a:endParaRPr lang="en-US" sz="1400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eQi-1</a:t>
                          </a:r>
                          <a:endParaRPr lang="en-US" sz="1400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eQi-2</a:t>
                          </a:r>
                          <a:endParaRPr lang="en-US" sz="1400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eQi-3</a:t>
                          </a:r>
                          <a:endParaRPr lang="en-US" sz="1400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eQi-4(A)</a:t>
                          </a:r>
                          <a:endParaRPr lang="en-US" sz="1400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eQi-5</a:t>
                          </a:r>
                          <a:endParaRPr lang="en-US" sz="1400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AePq</a:t>
                          </a: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 I </a:t>
                          </a:r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Kic~e</a:t>
                          </a: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© </a:t>
                          </a:r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bM</a:t>
                          </a: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` </a:t>
                          </a:r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AvšÍ:cÖevn</a:t>
                          </a:r>
                          <a:endParaRPr lang="en-US" sz="140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ev</a:t>
                          </a: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` : </a:t>
                          </a:r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AePq</a:t>
                          </a: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000" dirty="0" smtClean="0">
                              <a:latin typeface="SutonnyMJ" pitchFamily="2" charset="0"/>
                              <a:cs typeface="SutonnyMJ" pitchFamily="2" charset="0"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000" i="1" kern="120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000" kern="1200">
                                      <a:effectLst/>
                                      <a:latin typeface="Cambria Math"/>
                                    </a:rPr>
                                    <m:t>প্রাথমিক</m:t>
                                  </m:r>
                                  <m:r>
                                    <a:rPr kumimoji="0" lang="en-US" sz="1000" kern="1200"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kumimoji="0" lang="en-US" sz="1000" kern="1200">
                                      <a:effectLst/>
                                      <a:latin typeface="Cambria Math"/>
                                    </a:rPr>
                                    <m:t>বিনিয়োগ</m:t>
                                  </m:r>
                                  <m:r>
                                    <a:rPr kumimoji="0" lang="en-US" sz="1000" kern="1200">
                                      <a:effectLst/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kumimoji="0" lang="en-US" sz="1000" kern="1200">
                                      <a:effectLst/>
                                      <a:latin typeface="Cambria Math"/>
                                    </a:rPr>
                                    <m:t>ভগ্নাবশেষ</m:t>
                                  </m:r>
                                  <m:r>
                                    <a:rPr kumimoji="0" lang="en-US" sz="1000" kern="1200"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kumimoji="0" lang="en-US" sz="1000" kern="1200">
                                      <a:effectLst/>
                                      <a:latin typeface="Cambria Math"/>
                                    </a:rPr>
                                    <m:t>মূল্য</m:t>
                                  </m:r>
                                </m:num>
                                <m:den>
                                  <m:r>
                                    <a:rPr kumimoji="0" lang="en-US" sz="1000" kern="1200">
                                      <a:effectLst/>
                                      <a:latin typeface="Cambria Math"/>
                                    </a:rPr>
                                    <m:t>আয়ুষ্কাল</m:t>
                                  </m:r>
                                </m:den>
                              </m:f>
                            </m:oMath>
                          </a14:m>
                          <a:endParaRPr kumimoji="0" lang="en-US" sz="1000" kern="1200" dirty="0">
                            <a:solidFill>
                              <a:schemeClr val="dk1"/>
                            </a:solidFill>
                            <a:effectLst/>
                            <a:latin typeface="SutonnyMJ" pitchFamily="2" charset="0"/>
                            <a:ea typeface="+mn-ea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14,000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15,000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17,000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19,000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20,000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Kic~e</a:t>
                          </a: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©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Avq</a:t>
                          </a:r>
                          <a:endParaRPr lang="en-US" sz="1400" baseline="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algn="l"/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ev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` : Ki @30%</a:t>
                          </a:r>
                          <a:endParaRPr lang="en-US" sz="1400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1,000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(300)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2,000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(600)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4,000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(1,200)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6,000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(1,800)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7,000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(2,100)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©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Avq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/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wbU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gybvdv</a:t>
                          </a:r>
                          <a:endParaRPr lang="en-US" sz="1400" baseline="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algn="l"/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‡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hvM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: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AePq</a:t>
                          </a:r>
                          <a:endParaRPr lang="en-US" sz="1400" baseline="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algn="l"/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       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fMœve‡kl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g~j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¨</a:t>
                          </a:r>
                          <a:endParaRPr lang="en-US" sz="1400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700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13,000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1,400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13,000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2,800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13,000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4,200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13,000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4,900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13,000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5,000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©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bM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`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AvšÍ:cÖevn</a:t>
                          </a:r>
                          <a:endParaRPr lang="en-US" sz="140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13,700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14,400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15,800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17,200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22,900(D)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µ</a:t>
                          </a:r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‡hvwRZ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©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bM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`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AvšÍ:cÖevn</a:t>
                          </a:r>
                          <a:endParaRPr lang="en-US" sz="140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13,700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28,100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43,900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61,100(C)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84,000</a:t>
                          </a: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38246954"/>
                  </p:ext>
                </p:extLst>
              </p:nvPr>
            </p:nvGraphicFramePr>
            <p:xfrm>
              <a:off x="228600" y="2379762"/>
              <a:ext cx="8686800" cy="3039047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3108960"/>
                    <a:gridCol w="1097280"/>
                    <a:gridCol w="1097280"/>
                    <a:gridCol w="1097280"/>
                    <a:gridCol w="1097280"/>
                    <a:gridCol w="118872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weeiY</a:t>
                          </a:r>
                          <a:endParaRPr lang="en-US" sz="1400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eQi-1</a:t>
                          </a:r>
                          <a:endParaRPr lang="en-US" sz="1400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eQi-2</a:t>
                          </a:r>
                          <a:endParaRPr lang="en-US" sz="1400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eQi-3</a:t>
                          </a:r>
                          <a:endParaRPr lang="en-US" sz="1400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eQi-4(A)</a:t>
                          </a:r>
                          <a:endParaRPr lang="en-US" sz="1400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eQi-5</a:t>
                          </a:r>
                          <a:endParaRPr lang="en-US" sz="1400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 anchor="ctr"/>
                    </a:tc>
                  </a:tr>
                  <a:tr h="6768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96" t="-54955" r="-179412" b="-294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14,000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15,000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17,000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19,000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20,000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(13,000)</a:t>
                          </a: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Kic~e</a:t>
                          </a: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©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Avq</a:t>
                          </a:r>
                          <a:endParaRPr lang="en-US" sz="1400" baseline="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algn="l"/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ev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` : Ki @30%</a:t>
                          </a:r>
                          <a:endParaRPr lang="en-US" sz="1400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1,000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(300)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2,000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(600)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4,000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(1,200)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6,000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(1,800)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7,000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sng" dirty="0" smtClean="0">
                              <a:latin typeface="SutonnyMJ" pitchFamily="2" charset="0"/>
                              <a:cs typeface="SutonnyMJ" pitchFamily="2" charset="0"/>
                            </a:rPr>
                            <a:t>(2,100)</a:t>
                          </a:r>
                        </a:p>
                      </a:txBody>
                      <a:tcPr/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©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Avq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/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wbU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gybvdv</a:t>
                          </a:r>
                          <a:endParaRPr lang="en-US" sz="1400" baseline="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algn="l"/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‡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hvM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: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AePq</a:t>
                          </a:r>
                          <a:endParaRPr lang="en-US" sz="1400" baseline="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algn="l"/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       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fMœve‡kl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g~j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¨</a:t>
                          </a:r>
                          <a:endParaRPr lang="en-US" sz="1400" dirty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700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13,000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1,400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13,000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2,800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13,000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4,200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13,000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4,900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13,000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5,000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©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bM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`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AvšÍ:cÖevn</a:t>
                          </a:r>
                          <a:endParaRPr lang="en-US" sz="140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13,700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14,400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15,800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17,200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22,900(D)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µ</a:t>
                          </a:r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‡hvwRZ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©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bM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`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AvšÍ:cÖevn</a:t>
                          </a:r>
                          <a:endParaRPr lang="en-US" sz="140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13,700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28,100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43,900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61,100(C)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84,000</a:t>
                          </a: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3814421" y="1594842"/>
            <a:ext cx="1515158" cy="30777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SutonnyMJ" pitchFamily="2" charset="0"/>
                <a:cs typeface="SutonnyMJ" pitchFamily="2" charset="0"/>
              </a:rPr>
              <a:t>-t </a:t>
            </a:r>
            <a:r>
              <a:rPr lang="en-US" sz="1400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1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="1" dirty="0" err="1" smtClean="0">
                <a:latin typeface="SutonnyMJ" pitchFamily="2" charset="0"/>
                <a:cs typeface="SutonnyMJ" pitchFamily="2" charset="0"/>
              </a:rPr>
              <a:t>ÔcÖKí-KÕt</a:t>
            </a:r>
            <a:r>
              <a:rPr lang="en-US" sz="1400" b="1" dirty="0" smtClean="0">
                <a:latin typeface="SutonnyMJ" pitchFamily="2" charset="0"/>
                <a:cs typeface="SutonnyMJ" pitchFamily="2" charset="0"/>
              </a:rPr>
              <a:t>- </a:t>
            </a:r>
            <a:endParaRPr lang="en-US" sz="1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072852"/>
            <a:ext cx="8686800" cy="35394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700" b="1" u="sng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1700" b="1" u="sng" dirty="0" smtClean="0">
                <a:latin typeface="SutonnyMJ" pitchFamily="2" charset="0"/>
                <a:cs typeface="SutonnyMJ" pitchFamily="2" charset="0"/>
              </a:rPr>
              <a:t> :</a:t>
            </a:r>
            <a:r>
              <a:rPr lang="en-US" sz="1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700" dirty="0" err="1" smtClean="0">
                <a:latin typeface="SutonnyMJ" pitchFamily="2" charset="0"/>
                <a:cs typeface="SutonnyMJ" pitchFamily="2" charset="0"/>
              </a:rPr>
              <a:t>ÔcÖKí</a:t>
            </a:r>
            <a:r>
              <a:rPr lang="en-US" sz="1700" dirty="0" smtClean="0">
                <a:latin typeface="SutonnyMJ" pitchFamily="2" charset="0"/>
                <a:cs typeface="SutonnyMJ" pitchFamily="2" charset="0"/>
              </a:rPr>
              <a:t>-LÕ </a:t>
            </a:r>
            <a:r>
              <a:rPr lang="en-US" sz="17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700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1700" dirty="0" err="1">
                <a:latin typeface="SutonnyMJ" pitchFamily="2" charset="0"/>
                <a:cs typeface="SutonnyMJ" pitchFamily="2" charset="0"/>
              </a:rPr>
              <a:t>c-e¨vK</a:t>
            </a:r>
            <a:r>
              <a:rPr lang="en-US" sz="17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700" dirty="0" err="1">
                <a:latin typeface="SutonnyMJ" pitchFamily="2" charset="0"/>
                <a:cs typeface="SutonnyMJ" pitchFamily="2" charset="0"/>
              </a:rPr>
              <a:t>mgq</a:t>
            </a:r>
            <a:r>
              <a:rPr lang="en-US" sz="17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700" dirty="0" err="1">
                <a:latin typeface="SutonnyMJ" pitchFamily="2" charset="0"/>
                <a:cs typeface="SutonnyMJ" pitchFamily="2" charset="0"/>
              </a:rPr>
              <a:t>ÔcÖKí</a:t>
            </a:r>
            <a:r>
              <a:rPr lang="en-US" sz="1700" dirty="0">
                <a:latin typeface="SutonnyMJ" pitchFamily="2" charset="0"/>
                <a:cs typeface="SutonnyMJ" pitchFamily="2" charset="0"/>
              </a:rPr>
              <a:t>-KÕ </a:t>
            </a:r>
            <a:r>
              <a:rPr lang="en-US" sz="17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7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7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1700" dirty="0" err="1" smtClean="0">
                <a:latin typeface="SutonnyMJ" pitchFamily="2" charset="0"/>
                <a:cs typeface="SutonnyMJ" pitchFamily="2" charset="0"/>
              </a:rPr>
              <a:t>c-e¨vK</a:t>
            </a:r>
            <a:r>
              <a:rPr lang="en-US" sz="1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7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1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700" dirty="0" err="1" smtClean="0">
                <a:latin typeface="SutonnyMJ" pitchFamily="2" charset="0"/>
                <a:cs typeface="SutonnyMJ" pitchFamily="2" charset="0"/>
              </a:rPr>
              <a:t>A‡cÿv</a:t>
            </a:r>
            <a:r>
              <a:rPr lang="en-US" sz="1700" dirty="0" smtClean="0">
                <a:latin typeface="SutonnyMJ" pitchFamily="2" charset="0"/>
                <a:cs typeface="SutonnyMJ" pitchFamily="2" charset="0"/>
              </a:rPr>
              <a:t> Kg| </a:t>
            </a:r>
            <a:r>
              <a:rPr lang="en-US" sz="1700" dirty="0" err="1" smtClean="0">
                <a:latin typeface="SutonnyMJ" pitchFamily="2" charset="0"/>
                <a:cs typeface="SutonnyMJ" pitchFamily="2" charset="0"/>
              </a:rPr>
              <a:t>AZGe,ÔcÖKí</a:t>
            </a:r>
            <a:r>
              <a:rPr lang="en-US" sz="1700" dirty="0" smtClean="0">
                <a:latin typeface="SutonnyMJ" pitchFamily="2" charset="0"/>
                <a:cs typeface="SutonnyMJ" pitchFamily="2" charset="0"/>
              </a:rPr>
              <a:t>-LÕ ‡Z </a:t>
            </a:r>
            <a:r>
              <a:rPr lang="en-US" sz="17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7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700" dirty="0" err="1" smtClean="0">
                <a:latin typeface="SutonnyMJ" pitchFamily="2" charset="0"/>
                <a:cs typeface="SutonnyMJ" pitchFamily="2" charset="0"/>
              </a:rPr>
              <a:t>DËg</a:t>
            </a:r>
            <a:r>
              <a:rPr lang="en-US" sz="17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5476150"/>
                <a:ext cx="8686800" cy="596702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ধাপ</m:t>
                      </m:r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২</m:t>
                      </m:r>
                      <m:r>
                        <a:rPr lang="en-US" sz="1600" b="0" i="1" smtClean="0">
                          <a:latin typeface="Cambria Math"/>
                        </a:rPr>
                        <m:t> :</m:t>
                      </m:r>
                      <m:r>
                        <a:rPr lang="en-US" sz="1600" b="0" i="1" smtClean="0">
                          <a:latin typeface="Cambria Math"/>
                        </a:rPr>
                        <m:t>পে</m:t>
                      </m:r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ব্যাক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latin typeface="Cambria Math"/>
                        </a:rPr>
                        <m:t>সময়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𝑃𝐵𝑃</m:t>
                      </m:r>
                      <m:r>
                        <a:rPr lang="en-US" sz="1600" b="0" i="1" smtClean="0">
                          <a:latin typeface="Cambria Math"/>
                        </a:rPr>
                        <m:t>) </m:t>
                      </m:r>
                      <m:r>
                        <a:rPr lang="en-US" sz="1600" b="0" i="1" smtClean="0">
                          <a:latin typeface="Cambria Math"/>
                        </a:rPr>
                        <m:t>নির্ণয়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𝑁𝐶𝑂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২</m:t>
                      </m:r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৭০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০০০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৬১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১০০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২২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৯০০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৪</m:t>
                      </m:r>
                      <m:r>
                        <a:rPr lang="en-US" sz="1600" b="0" i="1" smtClean="0">
                          <a:latin typeface="Cambria Math"/>
                        </a:rPr>
                        <m:t>.</m:t>
                      </m:r>
                      <m:r>
                        <a:rPr lang="en-US" sz="1600" b="0" i="1" smtClean="0">
                          <a:latin typeface="Cambria Math"/>
                        </a:rPr>
                        <m:t>৩৯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latin typeface="Cambria Math"/>
                        </a:rPr>
                        <m:t>বছর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476150"/>
                <a:ext cx="8686800" cy="5967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948934"/>
            <a:ext cx="86868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avc-1 : µ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g‡hvwRZ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KicieZx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</a:t>
            </a:r>
          </a:p>
        </p:txBody>
      </p:sp>
      <p:sp>
        <p:nvSpPr>
          <p:cNvPr id="9" name="Right Arrow 8">
            <a:hlinkClick r:id="rId4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Wave 9">
            <a:hlinkClick r:id="rId5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2">
            <a:schemeClr val="dk1"/>
          </a:lnRef>
          <a:fillRef idx="1003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Wave 10">
            <a:hlinkClick r:id="rId6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12" name="Wave 11">
            <a:hlinkClick r:id="rId7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Wave 12">
            <a:hlinkClick r:id="rId8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28354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9400" y="1600200"/>
            <a:ext cx="8636000" cy="452431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wb‡R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Ki :  </a:t>
            </a:r>
          </a:p>
          <a:p>
            <a:pPr algn="ctr"/>
            <a:r>
              <a:rPr lang="en-US" sz="1400" dirty="0">
                <a:latin typeface="SutonnyMJ" pitchFamily="2" charset="0"/>
                <a:cs typeface="SutonnyMJ" pitchFamily="2" charset="0"/>
              </a:rPr>
              <a:t>[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we.`ª. :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evÆv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wenxb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PBP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wbY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©‡qi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dig¨vU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avcmg~n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gyL¯Í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AwZ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mn‡RB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]</a:t>
            </a:r>
          </a:p>
          <a:p>
            <a:pPr algn="ctr"/>
            <a:endParaRPr lang="en-US" sz="14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mgm¨v-38 ; (c„-738) ; K.cv.: </a:t>
            </a: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ivqnvb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wmcjv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.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e¨e¯’vcK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jvfRbK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ivqnv‡bi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mvg‡b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Dfq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gqv`Kvj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50 %|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c~e©eZx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weeiY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‡¤œ 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cÖK‡íiB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cÖv_wgK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50,000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fMœve‡kl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fMœve‡kl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5,000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-M :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-N :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ivqnv‡bi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AwaK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MÖnY‡hvM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Zvgvi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g‡bnq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DÏxc‡Ki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Av‡jv‡K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Ki|  [ iv.‡ev.-2017 ]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595344"/>
              </p:ext>
            </p:extLst>
          </p:nvPr>
        </p:nvGraphicFramePr>
        <p:xfrm>
          <a:off x="457200" y="3962400"/>
          <a:ext cx="8229600" cy="1097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eQi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3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5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-X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40,000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40,000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40,000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40,000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40,000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-Y</a:t>
                      </a:r>
                      <a:endParaRPr lang="en-US" b="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70,000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60,000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50,000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50,000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40,000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ight Arrow 16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Wave 17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2">
            <a:schemeClr val="accent3"/>
          </a:lnRef>
          <a:fillRef idx="1003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Wave 18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20" name="Wave 19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Wave 20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799537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ata 2"/>
          <p:cNvSpPr/>
          <p:nvPr/>
        </p:nvSpPr>
        <p:spPr>
          <a:xfrm rot="2430253">
            <a:off x="1953617" y="1704734"/>
            <a:ext cx="4869511" cy="4058132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743200" y="1997839"/>
            <a:ext cx="3657600" cy="286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mgm¨v-48 ; (c„-750) ; K.cv. :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KY©dzjx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3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eQ‡ii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µ‡g 44,000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; 45,000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65,000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K‡cv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K‡ii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40 %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fMœve‡kl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5,000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cÖviw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¤¢K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cwigvY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50,000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†h,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my‡hvM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e¨‡qi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18 %|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M: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KY©dyjx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g~jab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diZKvj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		        [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P.‡ev.-2019 ]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Wave 5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Wave 6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8" name="Wave 7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Wave 8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758476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244</TotalTime>
  <Words>1024</Words>
  <Application>Microsoft Office PowerPoint</Application>
  <PresentationFormat>On-screen Show (4:3)</PresentationFormat>
  <Paragraphs>241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Theme1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106</cp:revision>
  <dcterms:created xsi:type="dcterms:W3CDTF">2006-08-16T00:00:00Z</dcterms:created>
  <dcterms:modified xsi:type="dcterms:W3CDTF">2020-01-20T12:28:05Z</dcterms:modified>
</cp:coreProperties>
</file>