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62" r:id="rId2"/>
    <p:sldId id="263" r:id="rId3"/>
    <p:sldId id="257" r:id="rId4"/>
    <p:sldId id="258" r:id="rId5"/>
    <p:sldId id="259" r:id="rId6"/>
    <p:sldId id="260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QhEJBLjCAOQay37fWfLZow==" hashData="LAOTjZXLYxvYObzWHCRcGLBhs3Q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1932D-AEA5-457D-9BFF-F6C1241FC006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F3DD0-D83F-417D-BDF3-E21F7E3D6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48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4DEF0-02DA-48FB-991D-3182C032D22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 rot="1909647">
            <a:off x="946415" y="1178638"/>
            <a:ext cx="7251169" cy="450072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nip Diagonal Corner Rectangle 3"/>
          <p:cNvSpPr/>
          <p:nvPr/>
        </p:nvSpPr>
        <p:spPr>
          <a:xfrm>
            <a:off x="2743200" y="1600200"/>
            <a:ext cx="3657600" cy="3657600"/>
          </a:xfrm>
          <a:prstGeom prst="snip2DiagRect">
            <a:avLst>
              <a:gd name="adj1" fmla="val 0"/>
              <a:gd name="adj2" fmla="val 1952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K¬v‡m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wk‡LwQjvg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Kic~e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bM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AvšÍ:cÖevn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wKfv‡e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4wU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avc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AbymiY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ÔMo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gybvdvi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(ARR)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hvqÕ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wkL‡ev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KicieZx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wbU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gybvdv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gvÎ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3wU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avc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AbymiY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wKfv‡e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AwZ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mn‡RB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ARR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2296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ctr"/>
            <a:r>
              <a:rPr lang="as-IN" sz="20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22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800"/>
                            </p:stCondLst>
                            <p:childTnLst>
                              <p:par>
                                <p:cTn id="13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300" y="1012954"/>
            <a:ext cx="8229600" cy="502445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u="sng" dirty="0" smtClean="0">
                <a:latin typeface="SutonnyMJ" pitchFamily="2" charset="0"/>
                <a:cs typeface="SutonnyMJ" pitchFamily="2" charset="0"/>
              </a:rPr>
              <a:t> D`vniY-2:</a:t>
            </a:r>
          </a:p>
          <a:p>
            <a:pPr>
              <a:buFont typeface="Wingdings" pitchFamily="2" charset="2"/>
              <a:buChar char="q"/>
            </a:pPr>
            <a:endParaRPr lang="en-US" sz="2000" b="1" u="sng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Avw`evi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g~ja‡bi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cwigvY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nIqvq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yÕwU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yÕwU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‡¤œv³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cwigvY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KicieZx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wbU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gybvdv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AwR©Z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algn="just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sz="105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wm×všÍnxbZvq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fzM‡Qb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cÖKíwU‡Z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Ki‡eb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Avw`evi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gybvdvi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c×wZ‡Z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cÖKíwU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DËg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 [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wn›U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: †h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Mo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gybvdvi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mwU‡Z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DËg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|]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740872"/>
              </p:ext>
            </p:extLst>
          </p:nvPr>
        </p:nvGraphicFramePr>
        <p:xfrm>
          <a:off x="594360" y="2362200"/>
          <a:ext cx="7955280" cy="2926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/>
                <a:gridCol w="2834640"/>
                <a:gridCol w="283464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eQi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cÖKí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-K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cÖKí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-L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(70,000)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(70,000)</a:t>
                      </a: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1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15,000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17,000</a:t>
                      </a: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2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20,000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15,000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3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17,000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20,000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4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25,000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5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15,000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10,000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fMœve‡kl</a:t>
                      </a:r>
                      <a:r>
                        <a:rPr lang="en-US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utonnyMJ" pitchFamily="2" charset="0"/>
                          <a:cs typeface="SutonnyMJ" pitchFamily="2" charset="0"/>
                        </a:rPr>
                        <a:t>g~j</a:t>
                      </a:r>
                      <a:r>
                        <a:rPr lang="en-US" baseline="0" dirty="0" smtClean="0"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10,000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7,500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>
            <a:hlinkClick r:id="rId2" action="ppaction://hlinksldjump"/>
            <a:hlinkHover r:id="rId2" action="ppaction://hlinksldjump"/>
          </p:cNvPr>
          <p:cNvSpPr/>
          <p:nvPr/>
        </p:nvSpPr>
        <p:spPr>
          <a:xfrm>
            <a:off x="0" y="0"/>
            <a:ext cx="1362075" cy="676275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Aa¨vq-8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Snip Diagonal Corner Rectangle 5">
            <a:hlinkClick r:id="rId3" action="ppaction://hlinksldjump"/>
          </p:cNvPr>
          <p:cNvSpPr/>
          <p:nvPr/>
        </p:nvSpPr>
        <p:spPr>
          <a:xfrm>
            <a:off x="1333498" y="0"/>
            <a:ext cx="1943102" cy="676275"/>
          </a:xfrm>
          <a:prstGeom prst="snip2Diag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Mo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gybvdvi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(ARR)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nip Diagonal Corner Rectangle 6">
            <a:hlinkClick r:id="" action="ppaction://noaction"/>
          </p:cNvPr>
          <p:cNvSpPr/>
          <p:nvPr/>
        </p:nvSpPr>
        <p:spPr>
          <a:xfrm>
            <a:off x="3286123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cwi‡kvaKvj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1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(PBP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1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Snip Diagonal Corner Rectangle 7">
            <a:hlinkClick r:id="" action="ppaction://noaction"/>
          </p:cNvPr>
          <p:cNvSpPr/>
          <p:nvPr/>
        </p:nvSpPr>
        <p:spPr>
          <a:xfrm>
            <a:off x="5238748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eZ©gvb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(NPV)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1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Snip Diagonal Corner Rectangle 8">
            <a:hlinkClick r:id="" action="ppaction://noaction"/>
          </p:cNvPr>
          <p:cNvSpPr/>
          <p:nvPr/>
        </p:nvSpPr>
        <p:spPr>
          <a:xfrm>
            <a:off x="7200898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Af¨šÍixY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1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(IRR)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2296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ctr"/>
            <a:r>
              <a:rPr lang="as-IN" sz="20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84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71500" y="2426402"/>
                <a:ext cx="8001000" cy="173848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0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  <a:cs typeface="SutonnyMJ" pitchFamily="2" charset="0"/>
                        </a:rPr>
                        <m:t>গড়</m:t>
                      </m:r>
                      <m:r>
                        <a:rPr lang="en-US" sz="1400" i="1" smtClean="0">
                          <a:latin typeface="Cambria Math"/>
                          <a:cs typeface="SutonnyMJ" pitchFamily="2" charset="0"/>
                        </a:rPr>
                        <m:t> </m:t>
                      </m:r>
                      <m:r>
                        <a:rPr lang="en-US" sz="1400" i="1" smtClean="0">
                          <a:latin typeface="Cambria Math"/>
                          <a:cs typeface="SutonnyMJ" pitchFamily="2" charset="0"/>
                        </a:rPr>
                        <m:t>কর</m:t>
                      </m:r>
                      <m:r>
                        <a:rPr lang="en-US" sz="1400" i="1" smtClean="0">
                          <a:latin typeface="Cambria Math"/>
                          <a:cs typeface="SutonnyMJ" pitchFamily="2" charset="0"/>
                        </a:rPr>
                        <m:t> </m:t>
                      </m:r>
                      <m:r>
                        <a:rPr lang="en-US" sz="1400" i="1" smtClean="0">
                          <a:latin typeface="Cambria Math"/>
                          <a:cs typeface="SutonnyMJ" pitchFamily="2" charset="0"/>
                        </a:rPr>
                        <m:t>পরবর্তী</m:t>
                      </m:r>
                      <m:r>
                        <a:rPr lang="en-US" sz="1400" i="1" smtClean="0">
                          <a:latin typeface="Cambria Math"/>
                          <a:cs typeface="SutonnyMJ" pitchFamily="2" charset="0"/>
                        </a:rPr>
                        <m:t> </m:t>
                      </m:r>
                      <m:r>
                        <a:rPr lang="en-US" sz="1400" i="1" smtClean="0">
                          <a:latin typeface="Cambria Math"/>
                          <a:cs typeface="SutonnyMJ" pitchFamily="2" charset="0"/>
                        </a:rPr>
                        <m:t>নিট</m:t>
                      </m:r>
                      <m:r>
                        <a:rPr lang="en-US" sz="1400" i="1" smtClean="0">
                          <a:latin typeface="Cambria Math"/>
                          <a:cs typeface="SutonnyMJ" pitchFamily="2" charset="0"/>
                        </a:rPr>
                        <m:t> </m:t>
                      </m:r>
                      <m:r>
                        <a:rPr lang="en-US" sz="1400" i="1" smtClean="0">
                          <a:latin typeface="Cambria Math"/>
                          <a:cs typeface="SutonnyMJ" pitchFamily="2" charset="0"/>
                        </a:rPr>
                        <m:t>মুনাফা</m:t>
                      </m:r>
                      <m:r>
                        <a:rPr lang="en-US" sz="1400" b="0" i="1" smtClean="0">
                          <a:latin typeface="Cambria Math"/>
                          <a:cs typeface="SutonnyMJ" pitchFamily="2" charset="0"/>
                        </a:rPr>
                        <m:t>  </m:t>
                      </m:r>
                      <m:r>
                        <a:rPr lang="en-US" sz="1400" i="1" smtClean="0">
                          <a:latin typeface="Cambria Math"/>
                          <a:cs typeface="SutonnyMJ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/>
                              <a:cs typeface="SutonnyMJ" pitchFamily="2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  <a:cs typeface="SutonnyMJ" pitchFamily="2" charset="0"/>
                            </a:rPr>
                            <m:t>মোট</m:t>
                          </m:r>
                          <m:r>
                            <a:rPr lang="en-US" sz="1400" i="1">
                              <a:latin typeface="Cambria Math"/>
                              <a:cs typeface="SutonnyMJ" pitchFamily="2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/>
                              <a:cs typeface="SutonnyMJ" pitchFamily="2" charset="0"/>
                            </a:rPr>
                            <m:t>কর</m:t>
                          </m:r>
                          <m:r>
                            <a:rPr lang="en-US" sz="1400" i="1">
                              <a:latin typeface="Cambria Math"/>
                              <a:cs typeface="SutonnyMJ" pitchFamily="2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/>
                              <a:cs typeface="SutonnyMJ" pitchFamily="2" charset="0"/>
                            </a:rPr>
                            <m:t>পরবর্তী</m:t>
                          </m:r>
                          <m:r>
                            <a:rPr lang="en-US" sz="1400" i="1">
                              <a:latin typeface="Cambria Math"/>
                              <a:cs typeface="SutonnyMJ" pitchFamily="2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/>
                              <a:cs typeface="SutonnyMJ" pitchFamily="2" charset="0"/>
                            </a:rPr>
                            <m:t>নিট</m:t>
                          </m:r>
                          <m:r>
                            <a:rPr lang="en-US" sz="1400" i="1">
                              <a:latin typeface="Cambria Math"/>
                              <a:cs typeface="SutonnyMJ" pitchFamily="2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/>
                              <a:cs typeface="SutonnyMJ" pitchFamily="2" charset="0"/>
                            </a:rPr>
                            <m:t>মুনাফা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  <a:cs typeface="SutonnyMJ" pitchFamily="2" charset="0"/>
                            </a:rPr>
                            <m:t>আয়ুষ্কাল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  <a:cs typeface="SutonnyMJ" pitchFamily="2" charset="0"/>
                        </a:rPr>
                        <m:t> </m:t>
                      </m:r>
                    </m:oMath>
                  </m:oMathPara>
                </a14:m>
                <a:endParaRPr lang="en-US" sz="1400" b="0" i="1" dirty="0" smtClean="0">
                  <a:latin typeface="Cambria Math"/>
                  <a:cs typeface="SutonnyMJ" pitchFamily="2" charset="0"/>
                </a:endParaRPr>
              </a:p>
              <a:p>
                <a:r>
                  <a:rPr lang="en-US" sz="1400" dirty="0" smtClean="0">
                    <a:cs typeface="SutonnyMJ" pitchFamily="2" charset="0"/>
                  </a:rPr>
                  <a:t>		  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  <a:cs typeface="SutonnyMJ" pitchFamily="2" charset="0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latin typeface="Cambria Math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১৫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,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০০০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+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২০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,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০০০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+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১৭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,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০০০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+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২৫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,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০০০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+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১৫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,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০০০</m:t>
                        </m:r>
                      </m:num>
                      <m:den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৫</m:t>
                        </m:r>
                      </m:den>
                    </m:f>
                  </m:oMath>
                </a14:m>
                <a:endParaRPr lang="en-US" sz="1400" i="1" dirty="0" smtClean="0">
                  <a:latin typeface="Cambria Math"/>
                  <a:cs typeface="SutonnyMJ" pitchFamily="2" charset="0"/>
                </a:endParaRPr>
              </a:p>
              <a:p>
                <a:r>
                  <a:rPr lang="en-US" sz="1400" b="0" dirty="0" smtClean="0">
                    <a:cs typeface="SutonnyMJ" pitchFamily="2" charset="0"/>
                  </a:rPr>
                  <a:t> 		</a:t>
                </a:r>
                <a:r>
                  <a:rPr lang="en-US" sz="1400" dirty="0">
                    <a:cs typeface="SutonnyMJ" pitchFamily="2" charset="0"/>
                  </a:rPr>
                  <a:t> </a:t>
                </a:r>
                <a:r>
                  <a:rPr lang="en-US" sz="1400" dirty="0" smtClean="0">
                    <a:cs typeface="SutonnyMJ" pitchFamily="2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  <a:cs typeface="SutonnyMJ" pitchFamily="2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  <a:cs typeface="SutonnyMJ" pitchFamily="2" charset="0"/>
                          </a:rPr>
                          <m:t>৯২</m:t>
                        </m:r>
                        <m:r>
                          <a:rPr lang="en-US" sz="1400" b="0" i="1" smtClean="0">
                            <a:latin typeface="Cambria Math"/>
                            <a:cs typeface="SutonnyMJ" pitchFamily="2" charset="0"/>
                          </a:rPr>
                          <m:t>,</m:t>
                        </m:r>
                        <m:r>
                          <a:rPr lang="en-US" sz="1400" b="0" i="1" smtClean="0">
                            <a:latin typeface="Cambria Math"/>
                            <a:cs typeface="SutonnyMJ" pitchFamily="2" charset="0"/>
                          </a:rPr>
                          <m:t>০০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  <a:cs typeface="SutonnyMJ" pitchFamily="2" charset="0"/>
                          </a:rPr>
                          <m:t>৫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  <a:cs typeface="SutonnyMJ" pitchFamily="2" charset="0"/>
                      </a:rPr>
                      <m:t>=</m:t>
                    </m:r>
                    <m:r>
                      <a:rPr lang="en-US" sz="1400" b="0" i="1" smtClean="0">
                        <a:latin typeface="Cambria Math"/>
                        <a:cs typeface="SutonnyMJ" pitchFamily="2" charset="0"/>
                      </a:rPr>
                      <m:t>১৮</m:t>
                    </m:r>
                    <m:r>
                      <a:rPr lang="en-US" sz="1400" b="0" i="1" smtClean="0">
                        <a:latin typeface="Cambria Math"/>
                        <a:cs typeface="SutonnyMJ" pitchFamily="2" charset="0"/>
                      </a:rPr>
                      <m:t>,</m:t>
                    </m:r>
                    <m:r>
                      <a:rPr lang="en-US" sz="1400" b="0" i="1" smtClean="0">
                        <a:latin typeface="Cambria Math"/>
                        <a:cs typeface="SutonnyMJ" pitchFamily="2" charset="0"/>
                      </a:rPr>
                      <m:t>৪০০</m:t>
                    </m:r>
                  </m:oMath>
                </a14:m>
                <a:r>
                  <a:rPr lang="en-US" sz="1400" dirty="0" smtClean="0"/>
                  <a:t> টাকা</a:t>
                </a:r>
                <a:endParaRPr lang="en-US" sz="1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2426402"/>
                <a:ext cx="8001000" cy="173848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71500" y="5257800"/>
                <a:ext cx="8001000" cy="57688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b="1" i="0" smtClean="0">
                          <a:latin typeface="Cambria Math"/>
                        </a:rPr>
                        <m:t>       </m:t>
                      </m:r>
                      <m:r>
                        <a:rPr lang="en-US" sz="1200" b="1" i="0">
                          <a:latin typeface="Cambria Math"/>
                        </a:rPr>
                        <m:t>∴</m:t>
                      </m:r>
                      <m:r>
                        <a:rPr lang="en-US" sz="1200" b="1" i="0">
                          <a:latin typeface="Cambria Math"/>
                        </a:rPr>
                        <m:t>গড়</m:t>
                      </m:r>
                      <m:r>
                        <a:rPr lang="en-US" sz="1200" b="1" i="0">
                          <a:latin typeface="Cambria Math"/>
                        </a:rPr>
                        <m:t> </m:t>
                      </m:r>
                      <m:r>
                        <a:rPr lang="en-US" sz="1200" b="1" i="0">
                          <a:latin typeface="Cambria Math"/>
                        </a:rPr>
                        <m:t>মুনাফার</m:t>
                      </m:r>
                      <m:r>
                        <a:rPr lang="en-US" sz="1200" b="1" i="0">
                          <a:latin typeface="Cambria Math"/>
                        </a:rPr>
                        <m:t> </m:t>
                      </m:r>
                      <m:r>
                        <a:rPr lang="en-US" sz="1200" b="1" i="0">
                          <a:latin typeface="Cambria Math"/>
                        </a:rPr>
                        <m:t>হার</m:t>
                      </m:r>
                      <m:r>
                        <a:rPr lang="en-US" sz="1200" b="1" i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12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 b="1" i="0">
                              <a:latin typeface="Cambria Math"/>
                            </a:rPr>
                            <m:t>𝐀𝐑𝐑</m:t>
                          </m:r>
                        </m:e>
                      </m:d>
                      <m:r>
                        <a:rPr lang="en-US" sz="1200" b="1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1" i="0">
                              <a:latin typeface="Cambria Math"/>
                            </a:rPr>
                            <m:t>গড়</m:t>
                          </m:r>
                          <m:r>
                            <a:rPr lang="en-US" sz="1200" b="1" i="0">
                              <a:latin typeface="Cambria Math"/>
                            </a:rPr>
                            <m:t> </m:t>
                          </m:r>
                          <m:r>
                            <a:rPr lang="en-US" sz="1200" b="1" i="0">
                              <a:latin typeface="Cambria Math"/>
                            </a:rPr>
                            <m:t>কর</m:t>
                          </m:r>
                          <m:r>
                            <a:rPr lang="en-US" sz="1200" b="1" i="0">
                              <a:latin typeface="Cambria Math"/>
                            </a:rPr>
                            <m:t> </m:t>
                          </m:r>
                          <m:r>
                            <a:rPr lang="en-US" sz="1200" b="1" i="0">
                              <a:latin typeface="Cambria Math"/>
                            </a:rPr>
                            <m:t>পরবর্তী</m:t>
                          </m:r>
                          <m:r>
                            <a:rPr lang="en-US" sz="1200" b="1" i="0">
                              <a:latin typeface="Cambria Math"/>
                            </a:rPr>
                            <m:t> </m:t>
                          </m:r>
                          <m:r>
                            <a:rPr lang="en-US" sz="1200" b="1" i="0">
                              <a:latin typeface="Cambria Math"/>
                            </a:rPr>
                            <m:t>নিট</m:t>
                          </m:r>
                          <m:r>
                            <a:rPr lang="en-US" sz="1200" b="1" i="0">
                              <a:latin typeface="Cambria Math"/>
                            </a:rPr>
                            <m:t> </m:t>
                          </m:r>
                          <m:r>
                            <a:rPr lang="en-US" sz="1200" b="1" i="0">
                              <a:latin typeface="Cambria Math"/>
                            </a:rPr>
                            <m:t>মুনাফা</m:t>
                          </m:r>
                        </m:num>
                        <m:den>
                          <m:r>
                            <a:rPr lang="en-US" sz="1200" b="1" i="0">
                              <a:latin typeface="Cambria Math"/>
                            </a:rPr>
                            <m:t>গড়</m:t>
                          </m:r>
                          <m:r>
                            <a:rPr lang="en-US" sz="1200" b="1" i="0">
                              <a:latin typeface="Cambria Math"/>
                            </a:rPr>
                            <m:t> </m:t>
                          </m:r>
                          <m:r>
                            <a:rPr lang="en-US" sz="1200" b="1" i="0">
                              <a:latin typeface="Cambria Math"/>
                            </a:rPr>
                            <m:t>বিনিয়োগ</m:t>
                          </m:r>
                        </m:den>
                      </m:f>
                      <m:r>
                        <a:rPr lang="en-US" sz="1200" b="1" i="0">
                          <a:latin typeface="Cambria Math"/>
                        </a:rPr>
                        <m:t>×</m:t>
                      </m:r>
                      <m:r>
                        <a:rPr lang="en-US" sz="1200" b="1" i="0">
                          <a:latin typeface="Cambria Math"/>
                        </a:rPr>
                        <m:t>১০০</m:t>
                      </m:r>
                      <m:r>
                        <a:rPr lang="en-US" sz="1200" b="1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latin typeface="Cambria Math"/>
                            </a:rPr>
                            <m:t>১৮</m:t>
                          </m:r>
                          <m:r>
                            <a:rPr lang="en-US" sz="12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1200" b="1" i="1" smtClean="0">
                              <a:latin typeface="Cambria Math"/>
                            </a:rPr>
                            <m:t>৪০০</m:t>
                          </m:r>
                        </m:num>
                        <m:den>
                          <m:r>
                            <a:rPr lang="en-US" sz="1200" b="1" i="1" smtClean="0">
                              <a:latin typeface="Cambria Math"/>
                            </a:rPr>
                            <m:t>৪০</m:t>
                          </m:r>
                          <m:r>
                            <a:rPr lang="en-US" sz="12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1200" b="1" i="1" smtClean="0">
                              <a:latin typeface="Cambria Math"/>
                            </a:rPr>
                            <m:t>০০০</m:t>
                          </m:r>
                        </m:den>
                      </m:f>
                      <m:r>
                        <a:rPr lang="en-US" sz="12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200" b="1" i="1" smtClean="0">
                          <a:latin typeface="Cambria Math"/>
                          <a:ea typeface="Cambria Math"/>
                        </a:rPr>
                        <m:t>১০০</m:t>
                      </m:r>
                      <m:r>
                        <a:rPr lang="en-US" sz="12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200" b="1" i="1" smtClean="0">
                          <a:latin typeface="Cambria Math"/>
                          <a:ea typeface="Cambria Math"/>
                        </a:rPr>
                        <m:t>৪৬</m:t>
                      </m:r>
                      <m:r>
                        <a:rPr lang="en-US" sz="1200" b="1" i="1" smtClean="0">
                          <a:latin typeface="Cambria Math"/>
                          <a:ea typeface="Cambria Math"/>
                        </a:rPr>
                        <m:t>%</m:t>
                      </m:r>
                    </m:oMath>
                  </m:oMathPara>
                </a14:m>
                <a:endParaRPr lang="en-US" sz="1200" b="1" dirty="0" smtClean="0">
                  <a:latin typeface="SutonnyMJ" pitchFamily="2" charset="0"/>
                  <a:cs typeface="SutonnyMJ" pitchFamily="2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5257800"/>
                <a:ext cx="8001000" cy="57688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62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536355" y="1714500"/>
            <a:ext cx="2071291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utonnyMJ" pitchFamily="2" charset="0"/>
                <a:cs typeface="SutonnyMJ" pitchFamily="2" charset="0"/>
              </a:rPr>
              <a:t>-t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ÔÔcÖKí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-KÕÕ t-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1" name="Right Arrow 40">
            <a:hlinkClick r:id="rId5" action="ppaction://hlinksldjump"/>
            <a:hlinkHover r:id="rId5" action="ppaction://hlinksldjump"/>
          </p:cNvPr>
          <p:cNvSpPr/>
          <p:nvPr/>
        </p:nvSpPr>
        <p:spPr>
          <a:xfrm>
            <a:off x="0" y="0"/>
            <a:ext cx="1362075" cy="676275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Aa¨vq-8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2" name="Snip Diagonal Corner Rectangle 41">
            <a:hlinkClick r:id="rId6" action="ppaction://hlinksldjump"/>
          </p:cNvPr>
          <p:cNvSpPr/>
          <p:nvPr/>
        </p:nvSpPr>
        <p:spPr>
          <a:xfrm>
            <a:off x="1333498" y="0"/>
            <a:ext cx="1943102" cy="676275"/>
          </a:xfrm>
          <a:prstGeom prst="snip2Diag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Mo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gybvdvi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(ARR)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Snip Diagonal Corner Rectangle 44">
            <a:hlinkClick r:id="" action="ppaction://noaction"/>
          </p:cNvPr>
          <p:cNvSpPr/>
          <p:nvPr/>
        </p:nvSpPr>
        <p:spPr>
          <a:xfrm>
            <a:off x="3286123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cwi‡kvaKvj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1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(PBP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1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6" name="Snip Diagonal Corner Rectangle 45">
            <a:hlinkClick r:id="" action="ppaction://noaction"/>
          </p:cNvPr>
          <p:cNvSpPr/>
          <p:nvPr/>
        </p:nvSpPr>
        <p:spPr>
          <a:xfrm>
            <a:off x="5238748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eZ©gvb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(NPV)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1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7" name="Snip Diagonal Corner Rectangle 46">
            <a:hlinkClick r:id="" action="ppaction://noaction"/>
          </p:cNvPr>
          <p:cNvSpPr/>
          <p:nvPr/>
        </p:nvSpPr>
        <p:spPr>
          <a:xfrm>
            <a:off x="7200898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Af¨šÍixY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1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(IRR)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2296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ctr"/>
            <a:r>
              <a:rPr lang="as-IN" sz="20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71498" y="4419600"/>
                <a:ext cx="8001001" cy="59054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      </m:t>
                      </m:r>
                      <m:r>
                        <a:rPr lang="en-US" sz="1400" b="0" i="1" smtClean="0">
                          <a:latin typeface="Cambria Math"/>
                        </a:rPr>
                        <m:t>গড়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বিনিয়োগ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প্রাথমিক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বিনিয়োগ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ভগ্নাবশেষ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মূল্য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২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৭০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০০০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১০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০০০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২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৪০</m:t>
                      </m:r>
                      <m:r>
                        <a:rPr lang="en-US" sz="1400" b="0" i="1" smtClean="0">
                          <a:latin typeface="Cambria Math"/>
                        </a:rPr>
                        <m:t>,</m:t>
                      </m:r>
                      <m:r>
                        <a:rPr lang="en-US" sz="1400" b="0" i="1" smtClean="0">
                          <a:latin typeface="Cambria Math"/>
                        </a:rPr>
                        <m:t>০০০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টাক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98" y="4419600"/>
                <a:ext cx="8001001" cy="59054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650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99280" y="5638800"/>
            <a:ext cx="7935121" cy="6771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b="1" u="sng" dirty="0" err="1" smtClean="0">
                <a:latin typeface="SutonnyMJ" pitchFamily="2" charset="0"/>
                <a:cs typeface="SutonnyMJ" pitchFamily="2" charset="0"/>
              </a:rPr>
              <a:t>wm×všÍ</a:t>
            </a:r>
            <a:r>
              <a:rPr lang="en-US" sz="2000" b="1" u="sng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A‡cÿv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-L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Mo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gybvdvi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;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AZGe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Avw`evi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-L †Z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DËg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36355" y="1714500"/>
            <a:ext cx="2071291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utonnyMJ" pitchFamily="2" charset="0"/>
                <a:cs typeface="SutonnyMJ" pitchFamily="2" charset="0"/>
              </a:rPr>
              <a:t>-t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ÔÔcÖKí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-LÕÕ t-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ight Arrow 11">
            <a:hlinkClick r:id="rId2" action="ppaction://hlinksldjump"/>
            <a:hlinkHover r:id="rId2" action="ppaction://hlinksldjump"/>
          </p:cNvPr>
          <p:cNvSpPr/>
          <p:nvPr/>
        </p:nvSpPr>
        <p:spPr>
          <a:xfrm>
            <a:off x="0" y="0"/>
            <a:ext cx="1362075" cy="676275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Aa¨vq-8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Snip Diagonal Corner Rectangle 12">
            <a:hlinkClick r:id="rId3" action="ppaction://hlinksldjump"/>
          </p:cNvPr>
          <p:cNvSpPr/>
          <p:nvPr/>
        </p:nvSpPr>
        <p:spPr>
          <a:xfrm>
            <a:off x="1333498" y="0"/>
            <a:ext cx="1943102" cy="676275"/>
          </a:xfrm>
          <a:prstGeom prst="snip2Diag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Mo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gybvdvi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(ARR)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nip Diagonal Corner Rectangle 13">
            <a:hlinkClick r:id="" action="ppaction://noaction"/>
          </p:cNvPr>
          <p:cNvSpPr/>
          <p:nvPr/>
        </p:nvSpPr>
        <p:spPr>
          <a:xfrm>
            <a:off x="3286123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cwi‡kvaKvj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1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(PBP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1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Snip Diagonal Corner Rectangle 14">
            <a:hlinkClick r:id="" action="ppaction://noaction"/>
          </p:cNvPr>
          <p:cNvSpPr/>
          <p:nvPr/>
        </p:nvSpPr>
        <p:spPr>
          <a:xfrm>
            <a:off x="5238748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eZ©gvb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(NPV)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1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Snip Diagonal Corner Rectangle 15">
            <a:hlinkClick r:id="" action="ppaction://noaction"/>
          </p:cNvPr>
          <p:cNvSpPr/>
          <p:nvPr/>
        </p:nvSpPr>
        <p:spPr>
          <a:xfrm>
            <a:off x="7200898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Af¨šÍixY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1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(IRR)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09599" y="2426402"/>
                <a:ext cx="7924801" cy="140435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0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/>
                        <a:cs typeface="SutonnyMJ" pitchFamily="2" charset="0"/>
                      </a:rPr>
                      <m:t>গড়</m:t>
                    </m:r>
                    <m:r>
                      <a:rPr lang="en-US" sz="1400" i="1" smtClean="0">
                        <a:latin typeface="Cambria Math"/>
                        <a:cs typeface="SutonnyMJ" pitchFamily="2" charset="0"/>
                      </a:rPr>
                      <m:t> </m:t>
                    </m:r>
                    <m:r>
                      <a:rPr lang="en-US" sz="1400" i="1" smtClean="0">
                        <a:latin typeface="Cambria Math"/>
                        <a:cs typeface="SutonnyMJ" pitchFamily="2" charset="0"/>
                      </a:rPr>
                      <m:t>কর</m:t>
                    </m:r>
                    <m:r>
                      <a:rPr lang="en-US" sz="1400" i="1" smtClean="0">
                        <a:latin typeface="Cambria Math"/>
                        <a:cs typeface="SutonnyMJ" pitchFamily="2" charset="0"/>
                      </a:rPr>
                      <m:t> </m:t>
                    </m:r>
                    <m:r>
                      <a:rPr lang="en-US" sz="1400" i="1" smtClean="0">
                        <a:latin typeface="Cambria Math"/>
                        <a:cs typeface="SutonnyMJ" pitchFamily="2" charset="0"/>
                      </a:rPr>
                      <m:t>পরবর্তী</m:t>
                    </m:r>
                    <m:r>
                      <a:rPr lang="en-US" sz="1400" i="1" smtClean="0">
                        <a:latin typeface="Cambria Math"/>
                        <a:cs typeface="SutonnyMJ" pitchFamily="2" charset="0"/>
                      </a:rPr>
                      <m:t> </m:t>
                    </m:r>
                    <m:r>
                      <a:rPr lang="en-US" sz="1400" i="1" smtClean="0">
                        <a:latin typeface="Cambria Math"/>
                        <a:cs typeface="SutonnyMJ" pitchFamily="2" charset="0"/>
                      </a:rPr>
                      <m:t>নিট</m:t>
                    </m:r>
                    <m:r>
                      <a:rPr lang="en-US" sz="1400" i="1" smtClean="0">
                        <a:latin typeface="Cambria Math"/>
                        <a:cs typeface="SutonnyMJ" pitchFamily="2" charset="0"/>
                      </a:rPr>
                      <m:t> </m:t>
                    </m:r>
                    <m:r>
                      <a:rPr lang="en-US" sz="1400" i="1" smtClean="0">
                        <a:latin typeface="Cambria Math"/>
                        <a:cs typeface="SutonnyMJ" pitchFamily="2" charset="0"/>
                      </a:rPr>
                      <m:t>মুনাফা</m:t>
                    </m:r>
                    <m:r>
                      <a:rPr lang="en-US" sz="1400" i="1" smtClean="0">
                        <a:latin typeface="Cambria Math"/>
                        <a:cs typeface="SutonnyMJ" pitchFamily="2" charset="0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latin typeface="Cambria Math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মোট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 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কর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 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পরবর্তী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 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নিট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 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মুনাফা</m:t>
                        </m:r>
                      </m:num>
                      <m:den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আয়ুষ্কাল</m:t>
                        </m:r>
                      </m:den>
                    </m:f>
                  </m:oMath>
                </a14:m>
                <a:endParaRPr lang="en-US" sz="1400" i="1" dirty="0" smtClean="0">
                  <a:latin typeface="Cambria Math"/>
                  <a:cs typeface="SutonnyMJ" pitchFamily="2" charset="0"/>
                </a:endParaRPr>
              </a:p>
              <a:p>
                <a:pPr algn="just"/>
                <a:r>
                  <a:rPr lang="en-US" sz="1400" dirty="0" smtClean="0">
                    <a:cs typeface="SutonnyMJ" pitchFamily="2" charset="0"/>
                  </a:rPr>
                  <a:t>		  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  <a:cs typeface="SutonnyMJ" pitchFamily="2" charset="0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latin typeface="Cambria Math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১</m:t>
                        </m:r>
                        <m:r>
                          <a:rPr lang="en-US" sz="1400" b="0" i="1" smtClean="0">
                            <a:latin typeface="Cambria Math"/>
                            <a:cs typeface="SutonnyMJ" pitchFamily="2" charset="0"/>
                          </a:rPr>
                          <m:t>৭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,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০০০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+</m:t>
                        </m:r>
                        <m:r>
                          <a:rPr lang="en-US" sz="1400" b="0" i="1" smtClean="0">
                            <a:latin typeface="Cambria Math"/>
                            <a:cs typeface="SutonnyMJ" pitchFamily="2" charset="0"/>
                          </a:rPr>
                          <m:t>১৫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,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০০০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+</m:t>
                        </m:r>
                        <m:r>
                          <a:rPr lang="en-US" sz="1400" b="0" i="1" smtClean="0">
                            <a:latin typeface="Cambria Math"/>
                            <a:cs typeface="SutonnyMJ" pitchFamily="2" charset="0"/>
                          </a:rPr>
                          <m:t>২০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,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০০০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+</m:t>
                        </m:r>
                        <m:r>
                          <a:rPr lang="en-US" sz="1400" b="0" i="1" smtClean="0">
                            <a:latin typeface="Cambria Math"/>
                            <a:cs typeface="SutonnyMJ" pitchFamily="2" charset="0"/>
                          </a:rPr>
                          <m:t>৩০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,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০০০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+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১০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,</m:t>
                        </m:r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০০০</m:t>
                        </m:r>
                      </m:num>
                      <m:den>
                        <m:r>
                          <a:rPr lang="en-US" sz="1400" i="1">
                            <a:latin typeface="Cambria Math"/>
                            <a:cs typeface="SutonnyMJ" pitchFamily="2" charset="0"/>
                          </a:rPr>
                          <m:t>৫</m:t>
                        </m:r>
                      </m:den>
                    </m:f>
                  </m:oMath>
                </a14:m>
                <a:endParaRPr lang="en-US" sz="1400" i="1" dirty="0" smtClean="0">
                  <a:latin typeface="Cambria Math"/>
                  <a:cs typeface="SutonnyMJ" pitchFamily="2" charset="0"/>
                </a:endParaRPr>
              </a:p>
              <a:p>
                <a:r>
                  <a:rPr lang="en-US" sz="1400" b="0" dirty="0" smtClean="0">
                    <a:cs typeface="SutonnyMJ" pitchFamily="2" charset="0"/>
                  </a:rPr>
                  <a:t> 		</a:t>
                </a:r>
                <a:r>
                  <a:rPr lang="en-US" sz="1400" dirty="0">
                    <a:cs typeface="SutonnyMJ" pitchFamily="2" charset="0"/>
                  </a:rPr>
                  <a:t> </a:t>
                </a:r>
                <a:r>
                  <a:rPr lang="en-US" sz="1400" dirty="0" smtClean="0">
                    <a:cs typeface="SutonnyMJ" pitchFamily="2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  <a:cs typeface="SutonnyMJ" pitchFamily="2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  <a:cs typeface="SutonnyMJ" pitchFamily="2" charset="0"/>
                          </a:rPr>
                          <m:t>৯২</m:t>
                        </m:r>
                        <m:r>
                          <a:rPr lang="en-US" sz="1400" b="0" i="1" smtClean="0">
                            <a:latin typeface="Cambria Math"/>
                            <a:cs typeface="SutonnyMJ" pitchFamily="2" charset="0"/>
                          </a:rPr>
                          <m:t>,</m:t>
                        </m:r>
                        <m:r>
                          <a:rPr lang="en-US" sz="1400" b="0" i="1" smtClean="0">
                            <a:latin typeface="Cambria Math"/>
                            <a:cs typeface="SutonnyMJ" pitchFamily="2" charset="0"/>
                          </a:rPr>
                          <m:t>০০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  <a:cs typeface="SutonnyMJ" pitchFamily="2" charset="0"/>
                          </a:rPr>
                          <m:t>৫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  <a:cs typeface="SutonnyMJ" pitchFamily="2" charset="0"/>
                      </a:rPr>
                      <m:t>=</m:t>
                    </m:r>
                    <m:r>
                      <a:rPr lang="en-US" sz="1400" b="0" i="1" smtClean="0">
                        <a:latin typeface="Cambria Math"/>
                        <a:cs typeface="SutonnyMJ" pitchFamily="2" charset="0"/>
                      </a:rPr>
                      <m:t>১৮</m:t>
                    </m:r>
                    <m:r>
                      <a:rPr lang="en-US" sz="1400" b="0" i="1" smtClean="0">
                        <a:latin typeface="Cambria Math"/>
                        <a:cs typeface="SutonnyMJ" pitchFamily="2" charset="0"/>
                      </a:rPr>
                      <m:t>,</m:t>
                    </m:r>
                    <m:r>
                      <a:rPr lang="en-US" sz="1400" b="0" i="1" smtClean="0">
                        <a:latin typeface="Cambria Math"/>
                        <a:cs typeface="SutonnyMJ" pitchFamily="2" charset="0"/>
                      </a:rPr>
                      <m:t>৪০০</m:t>
                    </m:r>
                  </m:oMath>
                </a14:m>
                <a:r>
                  <a:rPr lang="en-US" sz="1400" dirty="0" smtClean="0"/>
                  <a:t> টাকা</a:t>
                </a:r>
                <a:endParaRPr lang="en-US" sz="1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" y="2426402"/>
                <a:ext cx="7924801" cy="140435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9599" y="4876800"/>
                <a:ext cx="7924802" cy="57688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b="1" i="0" smtClean="0">
                          <a:latin typeface="Cambria Math"/>
                        </a:rPr>
                        <m:t>       </m:t>
                      </m:r>
                      <m:r>
                        <a:rPr lang="en-US" sz="1200" b="1" i="0">
                          <a:latin typeface="Cambria Math"/>
                        </a:rPr>
                        <m:t>∴</m:t>
                      </m:r>
                      <m:r>
                        <a:rPr lang="en-US" sz="1200" b="1" i="0">
                          <a:latin typeface="Cambria Math"/>
                        </a:rPr>
                        <m:t>গড়</m:t>
                      </m:r>
                      <m:r>
                        <a:rPr lang="en-US" sz="1200" b="1" i="0">
                          <a:latin typeface="Cambria Math"/>
                        </a:rPr>
                        <m:t> </m:t>
                      </m:r>
                      <m:r>
                        <a:rPr lang="en-US" sz="1200" b="1" i="0">
                          <a:latin typeface="Cambria Math"/>
                        </a:rPr>
                        <m:t>মুনাফার</m:t>
                      </m:r>
                      <m:r>
                        <a:rPr lang="en-US" sz="1200" b="1" i="0">
                          <a:latin typeface="Cambria Math"/>
                        </a:rPr>
                        <m:t> </m:t>
                      </m:r>
                      <m:r>
                        <a:rPr lang="en-US" sz="1200" b="1" i="0">
                          <a:latin typeface="Cambria Math"/>
                        </a:rPr>
                        <m:t>হার</m:t>
                      </m:r>
                      <m:r>
                        <a:rPr lang="en-US" sz="1200" b="1" i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12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 b="1" i="0">
                              <a:latin typeface="Cambria Math"/>
                            </a:rPr>
                            <m:t>𝐀𝐑𝐑</m:t>
                          </m:r>
                        </m:e>
                      </m:d>
                      <m:r>
                        <a:rPr lang="en-US" sz="1200" b="1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1" i="0">
                              <a:latin typeface="Cambria Math"/>
                            </a:rPr>
                            <m:t>গড়</m:t>
                          </m:r>
                          <m:r>
                            <a:rPr lang="en-US" sz="1200" b="1" i="0">
                              <a:latin typeface="Cambria Math"/>
                            </a:rPr>
                            <m:t> </m:t>
                          </m:r>
                          <m:r>
                            <a:rPr lang="en-US" sz="1200" b="1" i="0">
                              <a:latin typeface="Cambria Math"/>
                            </a:rPr>
                            <m:t>কর</m:t>
                          </m:r>
                          <m:r>
                            <a:rPr lang="en-US" sz="1200" b="1" i="0">
                              <a:latin typeface="Cambria Math"/>
                            </a:rPr>
                            <m:t> </m:t>
                          </m:r>
                          <m:r>
                            <a:rPr lang="en-US" sz="1200" b="1" i="0">
                              <a:latin typeface="Cambria Math"/>
                            </a:rPr>
                            <m:t>পরবর্তী</m:t>
                          </m:r>
                          <m:r>
                            <a:rPr lang="en-US" sz="1200" b="1" i="0">
                              <a:latin typeface="Cambria Math"/>
                            </a:rPr>
                            <m:t> </m:t>
                          </m:r>
                          <m:r>
                            <a:rPr lang="en-US" sz="1200" b="1" i="0">
                              <a:latin typeface="Cambria Math"/>
                            </a:rPr>
                            <m:t>নিট</m:t>
                          </m:r>
                          <m:r>
                            <a:rPr lang="en-US" sz="1200" b="1" i="0">
                              <a:latin typeface="Cambria Math"/>
                            </a:rPr>
                            <m:t> </m:t>
                          </m:r>
                          <m:r>
                            <a:rPr lang="en-US" sz="1200" b="1" i="0">
                              <a:latin typeface="Cambria Math"/>
                            </a:rPr>
                            <m:t>মুনাফা</m:t>
                          </m:r>
                        </m:num>
                        <m:den>
                          <m:r>
                            <a:rPr lang="en-US" sz="1200" b="1" i="0">
                              <a:latin typeface="Cambria Math"/>
                            </a:rPr>
                            <m:t>গড়</m:t>
                          </m:r>
                          <m:r>
                            <a:rPr lang="en-US" sz="1200" b="1" i="0">
                              <a:latin typeface="Cambria Math"/>
                            </a:rPr>
                            <m:t> </m:t>
                          </m:r>
                          <m:r>
                            <a:rPr lang="en-US" sz="1200" b="1" i="0">
                              <a:latin typeface="Cambria Math"/>
                            </a:rPr>
                            <m:t>বিনিয়োগ</m:t>
                          </m:r>
                        </m:den>
                      </m:f>
                      <m:r>
                        <a:rPr lang="en-US" sz="1200" b="1" i="0">
                          <a:latin typeface="Cambria Math"/>
                        </a:rPr>
                        <m:t>×</m:t>
                      </m:r>
                      <m:r>
                        <a:rPr lang="en-US" sz="1200" b="1" i="0">
                          <a:latin typeface="Cambria Math"/>
                        </a:rPr>
                        <m:t>১০০</m:t>
                      </m:r>
                      <m:r>
                        <a:rPr lang="en-US" sz="1200" b="1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latin typeface="Cambria Math"/>
                            </a:rPr>
                            <m:t>১৮</m:t>
                          </m:r>
                          <m:r>
                            <a:rPr lang="en-US" sz="12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1200" b="1" i="1" smtClean="0">
                              <a:latin typeface="Cambria Math"/>
                            </a:rPr>
                            <m:t>৪০০</m:t>
                          </m:r>
                        </m:num>
                        <m:den>
                          <m:r>
                            <a:rPr lang="en-US" sz="1200" b="1" i="1" smtClean="0">
                              <a:latin typeface="Cambria Math"/>
                            </a:rPr>
                            <m:t>৩৮</m:t>
                          </m:r>
                          <m:r>
                            <a:rPr lang="en-US" sz="12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1200" b="1" i="1" smtClean="0">
                              <a:latin typeface="Cambria Math"/>
                            </a:rPr>
                            <m:t>৭৫০</m:t>
                          </m:r>
                        </m:den>
                      </m:f>
                      <m:r>
                        <a:rPr lang="en-US" sz="12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200" b="1" i="1" smtClean="0">
                          <a:latin typeface="Cambria Math"/>
                          <a:ea typeface="Cambria Math"/>
                        </a:rPr>
                        <m:t>১০০</m:t>
                      </m:r>
                      <m:r>
                        <a:rPr lang="en-US" sz="12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200" b="1" i="1" smtClean="0">
                          <a:latin typeface="Cambria Math"/>
                          <a:ea typeface="Cambria Math"/>
                        </a:rPr>
                        <m:t>৪৭</m:t>
                      </m:r>
                      <m:r>
                        <a:rPr lang="en-US" sz="1200" b="1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1200" b="1" i="1" smtClean="0">
                          <a:latin typeface="Cambria Math"/>
                          <a:ea typeface="Cambria Math"/>
                        </a:rPr>
                        <m:t>৪৮</m:t>
                      </m:r>
                      <m:r>
                        <a:rPr lang="en-US" sz="1200" b="1" i="1" smtClean="0">
                          <a:latin typeface="Cambria Math"/>
                          <a:ea typeface="Cambria Math"/>
                        </a:rPr>
                        <m:t>%</m:t>
                      </m:r>
                    </m:oMath>
                  </m:oMathPara>
                </a14:m>
                <a:endParaRPr lang="en-US" sz="1200" b="1" dirty="0" smtClean="0">
                  <a:latin typeface="SutonnyMJ" pitchFamily="2" charset="0"/>
                  <a:cs typeface="SutonnyMJ" pitchFamily="2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" y="4876800"/>
                <a:ext cx="7924802" cy="57688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99280" y="4048127"/>
                <a:ext cx="7935121" cy="59054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      </m:t>
                      </m:r>
                      <m:r>
                        <a:rPr lang="en-US" sz="1400" b="0" i="1" smtClean="0">
                          <a:latin typeface="Cambria Math"/>
                        </a:rPr>
                        <m:t>গড়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বিনিয়োগ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প্রাথমিক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বিনিয়োগ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ভগ্নাবশেষ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মূল্য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২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৭০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০০০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৭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৫০০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২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৩৮</m:t>
                      </m:r>
                      <m:r>
                        <a:rPr lang="en-US" sz="1400" b="0" i="1" smtClean="0">
                          <a:latin typeface="Cambria Math"/>
                        </a:rPr>
                        <m:t>,</m:t>
                      </m:r>
                      <m:r>
                        <a:rPr lang="en-US" sz="1400" b="0" i="1" smtClean="0">
                          <a:latin typeface="Cambria Math"/>
                        </a:rPr>
                        <m:t>৭৫০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280" y="4048127"/>
                <a:ext cx="7935121" cy="59054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2296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ctr"/>
            <a:r>
              <a:rPr lang="as-IN" sz="20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21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80772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wb‡R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Ki : </a:t>
            </a:r>
          </a:p>
          <a:p>
            <a:pPr algn="ctr"/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(we.`ª. : Mo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gybvdvi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wbY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©‡qi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dig¨vU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avcmg~n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gyL¯Í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AwZ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mn‡RB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endParaRPr lang="en-US" sz="1600" b="1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 mgm¨v-32 ; (c„-729) ; K.cv. :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just"/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bvwdmv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Kv¤úvwb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.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bZzb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gwkb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µ‡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qi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wPšÍv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Ki‡Q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gwkbwUi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µ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qg~j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¨ 5,00,000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cÖZ¨vwkZ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Avqy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®‹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vj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5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 5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gwkbwUi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fMœve‡kl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¨ _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vK‡e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K‡ii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55 % |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‡¤œ †`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algn="just">
              <a:buFont typeface="Wingdings" pitchFamily="2" charset="2"/>
              <a:buChar char="Ø"/>
            </a:pPr>
            <a:endParaRPr lang="en-US" sz="1600" b="1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b="1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sz="1600" b="1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sz="1600" b="1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-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M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Mo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gybvdvi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ARR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Ki| 				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[ m.‡ev.-2015]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mgm¨v-37 ; (c„-736) ; K.cv. : </a:t>
            </a:r>
          </a:p>
          <a:p>
            <a:pPr algn="just"/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¯‹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qvi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Kv‡Q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wewb‡qv‡Mi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¨ 1,60,000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 ‡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Kv¤úvwbwU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wewb‡qv‡Mi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‡¤œv³ `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yÕwU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cÖKí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we‡ePbv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Ki‡Q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- </a:t>
            </a:r>
          </a:p>
          <a:p>
            <a:pPr algn="just">
              <a:buFont typeface="Wingdings" pitchFamily="2" charset="2"/>
              <a:buChar char="Ø"/>
            </a:pP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b="1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1600" dirty="0" smtClean="0">
                <a:latin typeface="SutonnyMJ" pitchFamily="2" charset="0"/>
                <a:cs typeface="SutonnyMJ" pitchFamily="2" charset="0"/>
              </a:rPr>
              <a:t>	¯‹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qvi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e¨q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10 % |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-M :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cÖKí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-G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Mo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Av‡qi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Ki| 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[ Xv.‡ev.-2017 ]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02244"/>
              </p:ext>
            </p:extLst>
          </p:nvPr>
        </p:nvGraphicFramePr>
        <p:xfrm>
          <a:off x="914400" y="2687320"/>
          <a:ext cx="7315200" cy="741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0160"/>
                <a:gridCol w="1280160"/>
                <a:gridCol w="1188720"/>
                <a:gridCol w="1188720"/>
                <a:gridCol w="1188720"/>
                <a:gridCol w="11887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eQi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3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4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5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KicieZx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Avq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1,00,000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1,10,000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1,40,000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1,50,000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2,50,000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076692"/>
              </p:ext>
            </p:extLst>
          </p:nvPr>
        </p:nvGraphicFramePr>
        <p:xfrm>
          <a:off x="914400" y="4648200"/>
          <a:ext cx="7315200" cy="13411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27432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cÖKí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cÖviw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¤¢K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wewb‡qvM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KicieZx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gybvdv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>
                        <a:latin typeface="TonnyMJ" pitchFamily="2" charset="0"/>
                        <a:cs typeface="TonnyMJ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>
                        <a:latin typeface="TonnyMJ" pitchFamily="2" charset="0"/>
                        <a:cs typeface="TonnyMJ" pitchFamily="2" charset="0"/>
                      </a:endParaRPr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sz="1600" dirty="0">
                        <a:latin typeface="TonnyMJ" pitchFamily="2" charset="0"/>
                        <a:cs typeface="TonnyMJ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>
                        <a:latin typeface="TonnyMJ" pitchFamily="2" charset="0"/>
                        <a:cs typeface="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3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G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75,000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18,000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12,000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we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75,000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15,000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8,000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ight Arrow 4">
            <a:hlinkClick r:id="rId2" action="ppaction://hlinksldjump"/>
            <a:hlinkHover r:id="rId2" action="ppaction://hlinksldjump"/>
          </p:cNvPr>
          <p:cNvSpPr/>
          <p:nvPr/>
        </p:nvSpPr>
        <p:spPr>
          <a:xfrm>
            <a:off x="0" y="0"/>
            <a:ext cx="1362075" cy="676275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Aa¨vq-8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Snip Diagonal Corner Rectangle 5">
            <a:hlinkClick r:id="rId3" action="ppaction://hlinksldjump"/>
          </p:cNvPr>
          <p:cNvSpPr/>
          <p:nvPr/>
        </p:nvSpPr>
        <p:spPr>
          <a:xfrm>
            <a:off x="1333498" y="0"/>
            <a:ext cx="1943102" cy="676275"/>
          </a:xfrm>
          <a:prstGeom prst="snip2Diag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Mo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gybvdvi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(ARR)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nip Diagonal Corner Rectangle 6">
            <a:hlinkClick r:id="" action="ppaction://noaction"/>
          </p:cNvPr>
          <p:cNvSpPr/>
          <p:nvPr/>
        </p:nvSpPr>
        <p:spPr>
          <a:xfrm>
            <a:off x="3286123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cwi‡kvaKvj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1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(PBP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1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Snip Diagonal Corner Rectangle 7">
            <a:hlinkClick r:id="" action="ppaction://noaction"/>
          </p:cNvPr>
          <p:cNvSpPr/>
          <p:nvPr/>
        </p:nvSpPr>
        <p:spPr>
          <a:xfrm>
            <a:off x="5238748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eZ©gvb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(NPV)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1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Snip Diagonal Corner Rectangle 8">
            <a:hlinkClick r:id="" action="ppaction://noaction"/>
          </p:cNvPr>
          <p:cNvSpPr/>
          <p:nvPr/>
        </p:nvSpPr>
        <p:spPr>
          <a:xfrm>
            <a:off x="7200898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Af¨šÍixY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1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(IRR)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2296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ctr"/>
            <a:r>
              <a:rPr lang="as-IN" sz="12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53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420758"/>
            <a:ext cx="80772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q"/>
            </a:pP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wb‡R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Ki : </a:t>
            </a:r>
          </a:p>
          <a:p>
            <a:pPr algn="ctr"/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(we.`ª. : Mo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gybvdvi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wbY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©‡qi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dig¨vU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avcmg~n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gyL¯Í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AwZ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mn‡RB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pPr algn="ctr"/>
            <a:endParaRPr lang="en-US" sz="1600" b="1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mgm¨v-41 ; (c„-741) ; K.cv. : </a:t>
            </a:r>
          </a:p>
          <a:p>
            <a:pPr algn="just"/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Avwmd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XvKv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.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e¨e¯’vcK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xN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gqvw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wewb‡qv‡Mi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¨ 6%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e¨h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Abygvb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mv‡c‡ÿ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yBwU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K‡i‡Qb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‡¤œ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cÖKí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yBwU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Z_¨vewj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Dc¯’vcb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algn="just"/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sz="1600" b="1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sz="1600" b="1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sz="1600" b="1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sz="1600" b="1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-M :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cÖKí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-K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Mo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gybvdvi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Ki| 				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[ e.‡ev.-2017 ]</a:t>
            </a:r>
          </a:p>
          <a:p>
            <a:pPr algn="just"/>
            <a:endParaRPr lang="en-US" sz="1500" b="1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1500" b="1" dirty="0" smtClean="0">
                <a:latin typeface="SutonnyMJ" pitchFamily="2" charset="0"/>
                <a:cs typeface="SutonnyMJ" pitchFamily="2" charset="0"/>
              </a:rPr>
              <a:t> mgm¨v-44 : (c„.-745) K.cv.: </a:t>
            </a:r>
          </a:p>
          <a:p>
            <a:pPr algn="just"/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mvjvg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Avw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_©K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vcK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nv‡Z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cÖKí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cÖv_wgK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1,00,000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AvMvgx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3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eQ‡i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KicieZx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gybvdv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µ‡g 30,000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; 50,000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35,000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e¨q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15%|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mvjvg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wbU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eZ©gvb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Av‡qi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wbwðZ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Pvb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1500" b="1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1500" b="1" dirty="0" smtClean="0">
                <a:latin typeface="SutonnyMJ" pitchFamily="2" charset="0"/>
                <a:cs typeface="SutonnyMJ" pitchFamily="2" charset="0"/>
              </a:rPr>
              <a:t>-M :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Mo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gybvdvi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 Ki| 		</a:t>
            </a:r>
            <a:r>
              <a:rPr lang="en-US" sz="15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1500" dirty="0" smtClean="0">
                <a:latin typeface="SutonnyMJ" pitchFamily="2" charset="0"/>
                <a:cs typeface="SutonnyMJ" pitchFamily="2" charset="0"/>
              </a:rPr>
              <a:t>				</a:t>
            </a:r>
            <a:r>
              <a:rPr lang="en-US" sz="1500" b="1" dirty="0" smtClean="0">
                <a:latin typeface="SutonnyMJ" pitchFamily="2" charset="0"/>
                <a:cs typeface="SutonnyMJ" pitchFamily="2" charset="0"/>
              </a:rPr>
              <a:t>[ P.‡ev.-20107]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397726"/>
              </p:ext>
            </p:extLst>
          </p:nvPr>
        </p:nvGraphicFramePr>
        <p:xfrm>
          <a:off x="777240" y="3124200"/>
          <a:ext cx="7589520" cy="914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48640"/>
                <a:gridCol w="822960"/>
                <a:gridCol w="640080"/>
                <a:gridCol w="640080"/>
                <a:gridCol w="640080"/>
                <a:gridCol w="640080"/>
                <a:gridCol w="640080"/>
                <a:gridCol w="822960"/>
                <a:gridCol w="1005840"/>
                <a:gridCol w="548640"/>
                <a:gridCol w="64008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eQi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1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2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3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4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5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cwi‡kvaKvj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Mo 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gybvdvi</a:t>
                      </a: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nvi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NPV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IRR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cÖKí</a:t>
                      </a: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-K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(1,20,000)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4 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eQi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?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6,370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8.01 %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cÖKí</a:t>
                      </a: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-L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(1,20,000)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10,000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20,000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40,000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50,000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---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---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---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---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  <p:sp>
        <p:nvSpPr>
          <p:cNvPr id="5" name="Right Arrow 4">
            <a:hlinkClick r:id="rId2" action="ppaction://hlinksldjump"/>
            <a:hlinkHover r:id="rId2" action="ppaction://hlinksldjump"/>
          </p:cNvPr>
          <p:cNvSpPr/>
          <p:nvPr/>
        </p:nvSpPr>
        <p:spPr>
          <a:xfrm>
            <a:off x="0" y="0"/>
            <a:ext cx="1362075" cy="676275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Aa¨vq-8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Snip Diagonal Corner Rectangle 5">
            <a:hlinkClick r:id="rId3" action="ppaction://hlinksldjump"/>
          </p:cNvPr>
          <p:cNvSpPr/>
          <p:nvPr/>
        </p:nvSpPr>
        <p:spPr>
          <a:xfrm>
            <a:off x="1333498" y="0"/>
            <a:ext cx="1943102" cy="676275"/>
          </a:xfrm>
          <a:prstGeom prst="snip2Diag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Mo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gybvdvi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(ARR)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nip Diagonal Corner Rectangle 6">
            <a:hlinkClick r:id="" action="ppaction://noaction"/>
          </p:cNvPr>
          <p:cNvSpPr/>
          <p:nvPr/>
        </p:nvSpPr>
        <p:spPr>
          <a:xfrm>
            <a:off x="3286123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cwi‡kvaKvj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1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(PBP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1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Snip Diagonal Corner Rectangle 8">
            <a:hlinkClick r:id="" action="ppaction://noaction"/>
          </p:cNvPr>
          <p:cNvSpPr/>
          <p:nvPr/>
        </p:nvSpPr>
        <p:spPr>
          <a:xfrm>
            <a:off x="5238748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eZ©gvb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(NPV)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1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Snip Diagonal Corner Rectangle 9">
            <a:hlinkClick r:id="" action="ppaction://noaction"/>
          </p:cNvPr>
          <p:cNvSpPr/>
          <p:nvPr/>
        </p:nvSpPr>
        <p:spPr>
          <a:xfrm>
            <a:off x="7200898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Af¨šÍixY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1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(IRR)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2296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ctr"/>
            <a:r>
              <a:rPr lang="as-IN" sz="12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49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59258"/>
            <a:ext cx="7848600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q"/>
            </a:pP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wb‡R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Ki : </a:t>
            </a:r>
          </a:p>
          <a:p>
            <a:pPr algn="ctr"/>
            <a:r>
              <a:rPr lang="en-US" sz="1500" b="1" dirty="0">
                <a:latin typeface="SutonnyMJ" pitchFamily="2" charset="0"/>
                <a:cs typeface="SutonnyMJ" pitchFamily="2" charset="0"/>
              </a:rPr>
              <a:t>(we.`ª. : Mo </a:t>
            </a:r>
            <a:r>
              <a:rPr lang="en-US" sz="1500" b="1" dirty="0" err="1">
                <a:latin typeface="SutonnyMJ" pitchFamily="2" charset="0"/>
                <a:cs typeface="SutonnyMJ" pitchFamily="2" charset="0"/>
              </a:rPr>
              <a:t>gybvdvi</a:t>
            </a:r>
            <a:r>
              <a:rPr lang="en-US" sz="15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b="1" dirty="0" err="1">
                <a:latin typeface="SutonnyMJ" pitchFamily="2" charset="0"/>
                <a:cs typeface="SutonnyMJ" pitchFamily="2" charset="0"/>
              </a:rPr>
              <a:t>nvi</a:t>
            </a:r>
            <a:r>
              <a:rPr lang="en-US" sz="15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b="1" dirty="0" err="1">
                <a:latin typeface="SutonnyMJ" pitchFamily="2" charset="0"/>
                <a:cs typeface="SutonnyMJ" pitchFamily="2" charset="0"/>
              </a:rPr>
              <a:t>wbY</a:t>
            </a:r>
            <a:r>
              <a:rPr lang="en-US" sz="1500" b="1" dirty="0">
                <a:latin typeface="SutonnyMJ" pitchFamily="2" charset="0"/>
                <a:cs typeface="SutonnyMJ" pitchFamily="2" charset="0"/>
              </a:rPr>
              <a:t>©‡qi </a:t>
            </a:r>
            <a:r>
              <a:rPr lang="en-US" sz="1500" b="1" dirty="0" err="1">
                <a:latin typeface="SutonnyMJ" pitchFamily="2" charset="0"/>
                <a:cs typeface="SutonnyMJ" pitchFamily="2" charset="0"/>
              </a:rPr>
              <a:t>dig¨vU</a:t>
            </a:r>
            <a:r>
              <a:rPr lang="en-US" sz="1500" b="1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1500" b="1" dirty="0" err="1">
                <a:latin typeface="SutonnyMJ" pitchFamily="2" charset="0"/>
                <a:cs typeface="SutonnyMJ" pitchFamily="2" charset="0"/>
              </a:rPr>
              <a:t>avcmg~n</a:t>
            </a:r>
            <a:r>
              <a:rPr lang="en-US" sz="15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b="1" dirty="0" err="1">
                <a:latin typeface="SutonnyMJ" pitchFamily="2" charset="0"/>
                <a:cs typeface="SutonnyMJ" pitchFamily="2" charset="0"/>
              </a:rPr>
              <a:t>gyL¯Í</a:t>
            </a:r>
            <a:r>
              <a:rPr lang="en-US" sz="1500" b="1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1500" b="1" dirty="0" err="1"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15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b="1" dirty="0" err="1">
                <a:latin typeface="SutonnyMJ" pitchFamily="2" charset="0"/>
                <a:cs typeface="SutonnyMJ" pitchFamily="2" charset="0"/>
              </a:rPr>
              <a:t>AwZ</a:t>
            </a:r>
            <a:r>
              <a:rPr lang="en-US" sz="15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b="1" dirty="0" err="1">
                <a:latin typeface="SutonnyMJ" pitchFamily="2" charset="0"/>
                <a:cs typeface="SutonnyMJ" pitchFamily="2" charset="0"/>
              </a:rPr>
              <a:t>mn‡RB</a:t>
            </a:r>
            <a:r>
              <a:rPr lang="en-US" sz="15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b="1" dirty="0" err="1"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15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b="1" dirty="0" err="1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1500" b="1" dirty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1500" b="1" dirty="0" err="1">
                <a:latin typeface="SutonnyMJ" pitchFamily="2" charset="0"/>
                <a:cs typeface="SutonnyMJ" pitchFamily="2" charset="0"/>
              </a:rPr>
              <a:t>jv</a:t>
            </a:r>
            <a:r>
              <a:rPr lang="en-US" sz="15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b="1" dirty="0" err="1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15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b="1" dirty="0" err="1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15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500" b="1" dirty="0" err="1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1500" b="1" dirty="0">
                <a:latin typeface="SutonnyMJ" pitchFamily="2" charset="0"/>
                <a:cs typeface="SutonnyMJ" pitchFamily="2" charset="0"/>
              </a:rPr>
              <a:t>)</a:t>
            </a:r>
          </a:p>
          <a:p>
            <a:pPr algn="just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b="1" dirty="0" smtClean="0">
                <a:latin typeface="SutonnyMJ" pitchFamily="2" charset="0"/>
                <a:cs typeface="SutonnyMJ" pitchFamily="2" charset="0"/>
              </a:rPr>
              <a:t>mgm¨v-47 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: (c„.-748) ; K.cv.: </a:t>
            </a:r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smtClean="0">
                <a:latin typeface="SutonnyMJ" pitchFamily="2" charset="0"/>
                <a:cs typeface="SutonnyMJ" pitchFamily="2" charset="0"/>
              </a:rPr>
              <a:t>my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›`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ieb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dvg©v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.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Avw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_©K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vcK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wewb‡qv‡Mi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D‡Ï‡k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‡¤œv³ 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yÕwU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wee‡Pbv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algn="just"/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b="1" dirty="0">
              <a:latin typeface="SutonnyMJ" pitchFamily="2" charset="0"/>
              <a:cs typeface="SutonnyMJ" pitchFamily="2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en-US" b="1" dirty="0">
              <a:latin typeface="SutonnyMJ" pitchFamily="2" charset="0"/>
              <a:cs typeface="SutonnyMJ" pitchFamily="2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en-US" b="1" dirty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Avw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_©K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vcK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Dfq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evwl©K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AePq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wba©viY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37,500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`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ª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æZZg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diZ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cvIqvi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welqwU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we‡ePbv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-we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wbe©vPb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-M 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: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DÏxc‡K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DwjøwLZ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-G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Mo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gybvdvi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Ki| 	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	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[ 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Kz.‡ev.-19]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629425"/>
              </p:ext>
            </p:extLst>
          </p:nvPr>
        </p:nvGraphicFramePr>
        <p:xfrm>
          <a:off x="749300" y="3276600"/>
          <a:ext cx="7569200" cy="960120"/>
        </p:xfrm>
        <a:graphic>
          <a:graphicData uri="http://schemas.openxmlformats.org/drawingml/2006/table">
            <a:tbl>
              <a:tblPr firstRow="1" bandRow="1"/>
              <a:tblGrid>
                <a:gridCol w="914400"/>
                <a:gridCol w="1371600"/>
                <a:gridCol w="711200"/>
                <a:gridCol w="822960"/>
                <a:gridCol w="822960"/>
                <a:gridCol w="914400"/>
                <a:gridCol w="914400"/>
                <a:gridCol w="1097280"/>
              </a:tblGrid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>
                          <a:latin typeface="SutonnyMJ" pitchFamily="2" charset="0"/>
                          <a:cs typeface="SutonnyMJ" pitchFamily="2" charset="0"/>
                        </a:rPr>
                        <a:t>weeiY</a:t>
                      </a:r>
                      <a:r>
                        <a:rPr lang="en-US" sz="15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>
                          <a:latin typeface="SutonnyMJ" pitchFamily="2" charset="0"/>
                          <a:cs typeface="SutonnyMJ" pitchFamily="2" charset="0"/>
                        </a:rPr>
                        <a:t>cÖviw</a:t>
                      </a:r>
                      <a:r>
                        <a:rPr lang="en-US" sz="1500" dirty="0" smtClean="0">
                          <a:latin typeface="SutonnyMJ" pitchFamily="2" charset="0"/>
                          <a:cs typeface="SutonnyMJ" pitchFamily="2" charset="0"/>
                        </a:rPr>
                        <a:t>¤¢K</a:t>
                      </a:r>
                      <a:r>
                        <a:rPr lang="en-US" sz="15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5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wewb‡qvM</a:t>
                      </a:r>
                      <a:endParaRPr lang="en-US" sz="15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>
                          <a:latin typeface="SutonnyMJ" pitchFamily="2" charset="0"/>
                          <a:cs typeface="SutonnyMJ" pitchFamily="2" charset="0"/>
                        </a:rPr>
                        <a:t>KicieZx</a:t>
                      </a:r>
                      <a:r>
                        <a:rPr lang="en-US" sz="1500" dirty="0" smtClean="0"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1500" dirty="0" err="1" smtClean="0">
                          <a:latin typeface="SutonnyMJ" pitchFamily="2" charset="0"/>
                          <a:cs typeface="SutonnyMJ" pitchFamily="2" charset="0"/>
                        </a:rPr>
                        <a:t>gybvdv</a:t>
                      </a:r>
                      <a:endParaRPr lang="en-US" sz="15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SutonnyMJ" pitchFamily="2" charset="0"/>
                          <a:cs typeface="SutonnyMJ" pitchFamily="2" charset="0"/>
                        </a:rPr>
                        <a:t>eQi-1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SutonnyMJ" pitchFamily="2" charset="0"/>
                          <a:cs typeface="SutonnyMJ" pitchFamily="2" charset="0"/>
                        </a:rPr>
                        <a:t>eQi-2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SutonnyMJ" pitchFamily="2" charset="0"/>
                          <a:cs typeface="SutonnyMJ" pitchFamily="2" charset="0"/>
                        </a:rPr>
                        <a:t>eQi-3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SutonnyMJ" pitchFamily="2" charset="0"/>
                          <a:cs typeface="SutonnyMJ" pitchFamily="2" charset="0"/>
                        </a:rPr>
                        <a:t>eQi-4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SutonnyMJ" pitchFamily="2" charset="0"/>
                          <a:cs typeface="SutonnyMJ" pitchFamily="2" charset="0"/>
                        </a:rPr>
                        <a:t>‡c-</a:t>
                      </a:r>
                      <a:r>
                        <a:rPr lang="en-US" sz="1500" dirty="0" err="1" smtClean="0">
                          <a:latin typeface="SutonnyMJ" pitchFamily="2" charset="0"/>
                          <a:cs typeface="SutonnyMJ" pitchFamily="2" charset="0"/>
                        </a:rPr>
                        <a:t>e¨vK</a:t>
                      </a:r>
                      <a:r>
                        <a:rPr lang="en-US" sz="15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5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mgq</a:t>
                      </a:r>
                      <a:endParaRPr lang="en-US" sz="15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>
                          <a:latin typeface="SutonnyMJ" pitchFamily="2" charset="0"/>
                          <a:cs typeface="SutonnyMJ" pitchFamily="2" charset="0"/>
                        </a:rPr>
                        <a:t>cÖKí</a:t>
                      </a:r>
                      <a:r>
                        <a:rPr lang="en-US" sz="1500" dirty="0" smtClean="0">
                          <a:latin typeface="SutonnyMJ" pitchFamily="2" charset="0"/>
                          <a:cs typeface="SutonnyMJ" pitchFamily="2" charset="0"/>
                        </a:rPr>
                        <a:t>-G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SutonnyMJ" pitchFamily="2" charset="0"/>
                          <a:cs typeface="SutonnyMJ" pitchFamily="2" charset="0"/>
                        </a:rPr>
                        <a:t>1,50,000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SutonnyMJ" pitchFamily="2" charset="0"/>
                          <a:cs typeface="SutonnyMJ" pitchFamily="2" charset="0"/>
                        </a:rPr>
                        <a:t>15,000</a:t>
                      </a:r>
                      <a:endParaRPr lang="en-US" sz="15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SutonnyMJ" pitchFamily="2" charset="0"/>
                          <a:cs typeface="SutonnyMJ" pitchFamily="2" charset="0"/>
                        </a:rPr>
                        <a:t>15,000</a:t>
                      </a:r>
                      <a:endParaRPr lang="en-US" sz="15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SutonnyMJ" pitchFamily="2" charset="0"/>
                          <a:cs typeface="SutonnyMJ" pitchFamily="2" charset="0"/>
                        </a:rPr>
                        <a:t>15,000</a:t>
                      </a:r>
                      <a:endParaRPr lang="en-US" sz="15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SutonnyMJ" pitchFamily="2" charset="0"/>
                          <a:cs typeface="SutonnyMJ" pitchFamily="2" charset="0"/>
                        </a:rPr>
                        <a:t>15,000</a:t>
                      </a:r>
                      <a:endParaRPr lang="en-US" sz="15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SutonnyMJ" pitchFamily="2" charset="0"/>
                          <a:cs typeface="SutonnyMJ" pitchFamily="2" charset="0"/>
                        </a:rPr>
                        <a:t>2.86 </a:t>
                      </a:r>
                      <a:r>
                        <a:rPr lang="en-US" sz="1500" dirty="0" err="1" smtClean="0">
                          <a:latin typeface="SutonnyMJ" pitchFamily="2" charset="0"/>
                          <a:cs typeface="SutonnyMJ" pitchFamily="2" charset="0"/>
                        </a:rPr>
                        <a:t>eQi</a:t>
                      </a:r>
                      <a:endParaRPr lang="en-US" sz="15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>
                          <a:latin typeface="SutonnyMJ" pitchFamily="2" charset="0"/>
                          <a:cs typeface="SutonnyMJ" pitchFamily="2" charset="0"/>
                        </a:rPr>
                        <a:t>cÖKí</a:t>
                      </a:r>
                      <a:r>
                        <a:rPr lang="en-US" sz="1500" dirty="0" smtClean="0">
                          <a:latin typeface="SutonnyMJ" pitchFamily="2" charset="0"/>
                          <a:cs typeface="SutonnyMJ" pitchFamily="2" charset="0"/>
                        </a:rPr>
                        <a:t>-we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SutonnyMJ" pitchFamily="2" charset="0"/>
                          <a:cs typeface="SutonnyMJ" pitchFamily="2" charset="0"/>
                        </a:rPr>
                        <a:t>1,50,000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SutonnyMJ" pitchFamily="2" charset="0"/>
                          <a:cs typeface="SutonnyMJ" pitchFamily="2" charset="0"/>
                        </a:rPr>
                        <a:t>25,000</a:t>
                      </a:r>
                      <a:endParaRPr lang="en-US" sz="15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SutonnyMJ" pitchFamily="2" charset="0"/>
                          <a:cs typeface="SutonnyMJ" pitchFamily="2" charset="0"/>
                        </a:rPr>
                        <a:t>16,000</a:t>
                      </a:r>
                      <a:endParaRPr lang="en-US" sz="15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SutonnyMJ" pitchFamily="2" charset="0"/>
                          <a:cs typeface="SutonnyMJ" pitchFamily="2" charset="0"/>
                        </a:rPr>
                        <a:t>17,000</a:t>
                      </a:r>
                      <a:endParaRPr lang="en-US" sz="15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SutonnyMJ" pitchFamily="2" charset="0"/>
                          <a:cs typeface="SutonnyMJ" pitchFamily="2" charset="0"/>
                        </a:rPr>
                        <a:t>8,000</a:t>
                      </a:r>
                      <a:endParaRPr lang="en-US" sz="15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SutonnyMJ" pitchFamily="2" charset="0"/>
                          <a:cs typeface="SutonnyMJ" pitchFamily="2" charset="0"/>
                        </a:rPr>
                        <a:t>?</a:t>
                      </a:r>
                      <a:endParaRPr lang="en-US" sz="15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2296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ctr"/>
            <a:r>
              <a:rPr lang="as-IN" sz="20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Right Arrow 4">
            <a:hlinkClick r:id="rId2" action="ppaction://hlinksldjump"/>
            <a:hlinkHover r:id="rId2" action="ppaction://hlinksldjump"/>
          </p:cNvPr>
          <p:cNvSpPr/>
          <p:nvPr/>
        </p:nvSpPr>
        <p:spPr>
          <a:xfrm>
            <a:off x="0" y="0"/>
            <a:ext cx="1362075" cy="676275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Aa¨vq-8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Snip Diagonal Corner Rectangle 5">
            <a:hlinkClick r:id="rId3" action="ppaction://hlinksldjump"/>
          </p:cNvPr>
          <p:cNvSpPr/>
          <p:nvPr/>
        </p:nvSpPr>
        <p:spPr>
          <a:xfrm>
            <a:off x="1333498" y="0"/>
            <a:ext cx="1943102" cy="676275"/>
          </a:xfrm>
          <a:prstGeom prst="snip2Diag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Mo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gybvdvi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(ARR)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nip Diagonal Corner Rectangle 6">
            <a:hlinkClick r:id="" action="ppaction://noaction"/>
          </p:cNvPr>
          <p:cNvSpPr/>
          <p:nvPr/>
        </p:nvSpPr>
        <p:spPr>
          <a:xfrm>
            <a:off x="3286123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cwi‡kvaKvj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1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(PBP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1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Snip Diagonal Corner Rectangle 7">
            <a:hlinkClick r:id="" action="ppaction://noaction"/>
          </p:cNvPr>
          <p:cNvSpPr/>
          <p:nvPr/>
        </p:nvSpPr>
        <p:spPr>
          <a:xfrm>
            <a:off x="5238748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eZ©gvb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(NPV)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1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Snip Diagonal Corner Rectangle 8">
            <a:hlinkClick r:id="" action="ppaction://noaction"/>
          </p:cNvPr>
          <p:cNvSpPr/>
          <p:nvPr/>
        </p:nvSpPr>
        <p:spPr>
          <a:xfrm>
            <a:off x="7200898" y="0"/>
            <a:ext cx="1943102" cy="676275"/>
          </a:xfrm>
          <a:prstGeom prst="snip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Af¨šÍixY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c×wZ</a:t>
            </a:r>
            <a:endParaRPr lang="en-US" sz="1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(IRR)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78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457200" y="1562100"/>
            <a:ext cx="4114800" cy="27813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 rot="10800000">
            <a:off x="4572000" y="1562100"/>
            <a:ext cx="4114800" cy="27813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Horizontal Scroll 9"/>
          <p:cNvSpPr/>
          <p:nvPr/>
        </p:nvSpPr>
        <p:spPr>
          <a:xfrm rot="20063285">
            <a:off x="1962610" y="2023694"/>
            <a:ext cx="1981200" cy="2127099"/>
          </a:xfrm>
          <a:prstGeom prst="horizontalScroll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wcÖq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wkÿv_x©e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„›`!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AvR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ch©šÍB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!!</a:t>
            </a:r>
          </a:p>
          <a:p>
            <a:pPr algn="ctr"/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K¬vm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wdiwQ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wkNªB</a:t>
            </a:r>
            <a:r>
              <a:rPr lang="en-US" sz="2000" smtClean="0">
                <a:latin typeface="SutonnyMJ" pitchFamily="2" charset="0"/>
                <a:cs typeface="SutonnyMJ" pitchFamily="2" charset="0"/>
              </a:rPr>
              <a:t>!!!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Horizontal Scroll 10"/>
          <p:cNvSpPr/>
          <p:nvPr/>
        </p:nvSpPr>
        <p:spPr>
          <a:xfrm rot="20161727">
            <a:off x="5179658" y="1875836"/>
            <a:ext cx="1936980" cy="1849028"/>
          </a:xfrm>
          <a:prstGeom prst="horizontalScroll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A‡cÿvq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vKvi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AmsL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` !!!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52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build="p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81</TotalTime>
  <Words>960</Words>
  <Application>Microsoft Office PowerPoint</Application>
  <PresentationFormat>On-screen Show (4:3)</PresentationFormat>
  <Paragraphs>248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- [2010]</cp:lastModifiedBy>
  <cp:revision>47</cp:revision>
  <dcterms:created xsi:type="dcterms:W3CDTF">2006-08-16T00:00:00Z</dcterms:created>
  <dcterms:modified xsi:type="dcterms:W3CDTF">2020-01-20T12:27:34Z</dcterms:modified>
</cp:coreProperties>
</file>